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53" d="100"/>
          <a:sy n="53" d="100"/>
        </p:scale>
        <p:origin x="-926" y="-67"/>
      </p:cViewPr>
      <p:guideLst>
        <p:guide orient="horz" pos="2160"/>
        <p:guide pos="2880"/>
      </p:guideLst>
    </p:cSldViewPr>
  </p:slideViewPr>
  <p:notesTextViewPr>
    <p:cViewPr>
      <p:scale>
        <a:sx n="1" d="1"/>
        <a:sy n="1" d="1"/>
      </p:scale>
      <p:origin x="0" y="0"/>
    </p:cViewPr>
  </p:notesTextViewPr>
  <p:sorterViewPr>
    <p:cViewPr>
      <p:scale>
        <a:sx n="66" d="100"/>
        <a:sy n="66" d="100"/>
      </p:scale>
      <p:origin x="0" y="18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07D1CB-69AD-4071-9ED0-757FCD3B4FCE}" type="datetimeFigureOut">
              <a:rPr lang="de-DE" smtClean="0"/>
              <a:t>27.04.2016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CBAB62-1778-4925-9C47-25F3D78D3CE7}" type="slidenum">
              <a:rPr lang="de-DE" smtClean="0"/>
              <a:t>‹Nr.›</a:t>
            </a:fld>
            <a:endParaRPr lang="de-DE"/>
          </a:p>
        </p:txBody>
      </p:sp>
    </p:spTree>
    <p:extLst>
      <p:ext uri="{BB962C8B-B14F-4D97-AF65-F5344CB8AC3E}">
        <p14:creationId xmlns:p14="http://schemas.microsoft.com/office/powerpoint/2010/main" val="141786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1D0C69F-9939-4F22-9A7F-9C2E6A74D7BD}" type="slidenum">
              <a:rPr lang="de-DE" smtClean="0"/>
              <a:t>1</a:t>
            </a:fld>
            <a:endParaRPr lang="de-DE"/>
          </a:p>
        </p:txBody>
      </p:sp>
    </p:spTree>
    <p:extLst>
      <p:ext uri="{BB962C8B-B14F-4D97-AF65-F5344CB8AC3E}">
        <p14:creationId xmlns:p14="http://schemas.microsoft.com/office/powerpoint/2010/main" val="3842176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smtClean="0"/>
          </a:p>
        </p:txBody>
      </p:sp>
      <p:sp>
        <p:nvSpPr>
          <p:cNvPr id="645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AD50F01-A941-4C2F-8B73-27ED311E39A0}" type="slidenum">
              <a:rPr lang="de-DE"/>
              <a:pPr fontAlgn="base">
                <a:spcBef>
                  <a:spcPct val="0"/>
                </a:spcBef>
                <a:spcAft>
                  <a:spcPct val="0"/>
                </a:spcAft>
              </a:pPr>
              <a:t>49</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fld id="{DC19F2C5-5D39-4B3E-9C9B-56CF997338EB}" type="slidenum">
              <a:rPr lang="en-US" altLang="de-DE" sz="1200"/>
              <a:pPr eaLnBrk="1" hangingPunct="1"/>
              <a:t>57</a:t>
            </a:fld>
            <a:endParaRPr lang="en-US" altLang="de-DE"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normAutofit/>
          </a:bodyPr>
          <a:lstStyle/>
          <a:p>
            <a:r>
              <a:rPr lang="de-DE" sz="1600" dirty="0"/>
              <a:t>In diesem Sinne wünsche ich Ihnen eine zielführende und ergebnisorientierte Diskussion, stimulierende Gespräche und einen wunderschönen und anregenden Abend.</a:t>
            </a:r>
          </a:p>
        </p:txBody>
      </p:sp>
      <p:sp>
        <p:nvSpPr>
          <p:cNvPr id="4" name="Foliennummernplatzhalter 3"/>
          <p:cNvSpPr>
            <a:spLocks noGrp="1"/>
          </p:cNvSpPr>
          <p:nvPr>
            <p:ph type="sldNum" sz="quarter" idx="10"/>
          </p:nvPr>
        </p:nvSpPr>
        <p:spPr/>
        <p:txBody>
          <a:bodyPr/>
          <a:lstStyle/>
          <a:p>
            <a:fld id="{AE4B30DE-386B-4172-B322-187239B1574F}" type="slidenum">
              <a:rPr lang="de-DE" smtClean="0"/>
              <a:pPr/>
              <a:t>59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F46BA1-74C2-40E8-B031-D0EB2310FFBA}" type="slidenum">
              <a:rPr lang="de-DE"/>
              <a:pPr>
                <a:defRPr/>
              </a:pPr>
              <a:t>2</a:t>
            </a:fld>
            <a:endParaRPr lang="de-DE"/>
          </a:p>
        </p:txBody>
      </p:sp>
      <p:sp>
        <p:nvSpPr>
          <p:cNvPr id="34819" name="Rectangle 2"/>
          <p:cNvSpPr>
            <a:spLocks noGrp="1" noRot="1" noChangeAspect="1" noChangeArrowheads="1" noTextEdit="1"/>
          </p:cNvSpPr>
          <p:nvPr>
            <p:ph type="sldImg"/>
          </p:nvPr>
        </p:nvSpPr>
        <p:spPr bwMode="auto">
          <a:xfrm>
            <a:off x="1143000" y="685800"/>
            <a:ext cx="4573588" cy="3429000"/>
          </a:xfrm>
          <a:solidFill>
            <a:srgbClr val="FFFFFF"/>
          </a:solidFill>
          <a:ln>
            <a:solidFill>
              <a:srgbClr val="000000"/>
            </a:solidFill>
            <a:miter lim="800000"/>
            <a:headEnd/>
            <a:tailEnd/>
          </a:ln>
        </p:spPr>
      </p:sp>
      <p:sp>
        <p:nvSpPr>
          <p:cNvPr id="34820" name="Rectangle 3"/>
          <p:cNvSpPr>
            <a:spLocks noGrp="1" noChangeArrowheads="1"/>
          </p:cNvSpPr>
          <p:nvPr>
            <p:ph type="body" idx="1"/>
          </p:nvPr>
        </p:nvSpPr>
        <p:spPr bwMode="auto">
          <a:xfrm>
            <a:off x="914401"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de-DE"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AD682D18-BFC5-452C-BBBF-196DD6088331}" type="slidenum">
              <a:rPr lang="de-DE"/>
              <a:pPr>
                <a:defRPr/>
              </a:pPr>
              <a:t>7</a:t>
            </a:fld>
            <a:endParaRPr lang="de-DE"/>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lIns="89726" tIns="44863" rIns="89726" bIns="44863" numCol="1" anchor="t" anchorCtr="0" compatLnSpc="1">
            <a:prstTxWarp prst="textNoShape">
              <a:avLst/>
            </a:prstTxWarp>
          </a:bodyPr>
          <a:lstStyle/>
          <a:p>
            <a:pPr eaLnBrk="1" hangingPunct="1"/>
            <a:r>
              <a:rPr lang="en-US" altLang="en-US" smtClean="0"/>
              <a:t>Organizations seeking to use the web to generate competitive advantage.</a:t>
            </a:r>
          </a:p>
          <a:p>
            <a:pPr eaLnBrk="1" hangingPunct="1"/>
            <a:r>
              <a:rPr lang="en-US" altLang="en-US" smtClean="0"/>
              <a:t>Competitive advantage derived from better sales, better customer satisfaction, better internal and external efficiencies</a:t>
            </a:r>
          </a:p>
          <a:p>
            <a:pPr eaLnBrk="1" hangingPunct="1"/>
            <a:r>
              <a:rPr lang="en-US" altLang="en-US" smtClean="0"/>
              <a:t>These improvements come from better knowledge and process sharing across BU’s, and with C, P, 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411D33F-7219-4145-97F4-F24753D405B0}" type="slidenum">
              <a:rPr lang="de-DE" altLang="de-DE"/>
              <a:pPr fontAlgn="base">
                <a:spcBef>
                  <a:spcPct val="0"/>
                </a:spcBef>
                <a:spcAft>
                  <a:spcPct val="0"/>
                </a:spcAft>
              </a:pPr>
              <a:t>10</a:t>
            </a:fld>
            <a:endParaRPr lang="de-DE" altLang="de-DE"/>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de-DE" smtClean="0">
                <a:cs typeface="Times New Roman" pitchFamily="18" charset="0"/>
              </a:rPr>
              <a:t>The diffusion of PCs, laptops, PDAs and smart phones around the world has  had a similar effect on personal communication, eliminating an additional limiting factor, distance. </a:t>
            </a:r>
            <a:endParaRPr lang="de-DE" altLang="de-DE" smtClean="0">
              <a:cs typeface="Times New Roman" pitchFamily="18" charset="0"/>
            </a:endParaRPr>
          </a:p>
          <a:p>
            <a:pPr>
              <a:spcBef>
                <a:spcPct val="0"/>
              </a:spcBef>
            </a:pPr>
            <a:endParaRPr lang="de-DE" alt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700" dirty="0"/>
              <a:t>Die Marketing-Abteilung des Unternehmens wird in einem solchen Szenario zum „</a:t>
            </a:r>
            <a:r>
              <a:rPr lang="de-DE" sz="1700" dirty="0" err="1"/>
              <a:t>Inbound</a:t>
            </a:r>
            <a:r>
              <a:rPr lang="de-DE" sz="1700" dirty="0"/>
              <a:t>-Channel“ der Kundenkommunikation, während Forschung und Entwicklung die neue Aufgabe erhalten, Grundlagen und Richtung der Kunden-Aktivitäten zu erkennen und entsprechende Produkte bereitzustellen. </a:t>
            </a:r>
          </a:p>
        </p:txBody>
      </p:sp>
      <p:sp>
        <p:nvSpPr>
          <p:cNvPr id="4" name="Foliennummernplatzhalter 3"/>
          <p:cNvSpPr>
            <a:spLocks noGrp="1"/>
          </p:cNvSpPr>
          <p:nvPr>
            <p:ph type="sldNum" sz="quarter" idx="10"/>
          </p:nvPr>
        </p:nvSpPr>
        <p:spPr/>
        <p:txBody>
          <a:bodyPr/>
          <a:lstStyle/>
          <a:p>
            <a:fld id="{035273EA-932E-4A5F-9072-ABFEADF290FA}" type="slidenum">
              <a:rPr lang="de-DE" smtClean="0"/>
              <a:t>30</a:t>
            </a:fld>
            <a:endParaRPr lang="de-DE"/>
          </a:p>
        </p:txBody>
      </p:sp>
    </p:spTree>
    <p:extLst>
      <p:ext uri="{BB962C8B-B14F-4D97-AF65-F5344CB8AC3E}">
        <p14:creationId xmlns:p14="http://schemas.microsoft.com/office/powerpoint/2010/main" val="1051694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35273EA-932E-4A5F-9072-ABFEADF290FA}" type="slidenum">
              <a:rPr lang="de-DE" smtClean="0"/>
              <a:t>34</a:t>
            </a:fld>
            <a:endParaRPr lang="de-DE"/>
          </a:p>
        </p:txBody>
      </p:sp>
    </p:spTree>
    <p:extLst>
      <p:ext uri="{BB962C8B-B14F-4D97-AF65-F5344CB8AC3E}">
        <p14:creationId xmlns:p14="http://schemas.microsoft.com/office/powerpoint/2010/main" val="518466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57338" y="611188"/>
            <a:ext cx="3743325" cy="2808287"/>
          </a:xfrm>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In </a:t>
            </a:r>
            <a:r>
              <a:rPr lang="de-DE" sz="1200" kern="1200" dirty="0" err="1" smtClean="0">
                <a:solidFill>
                  <a:schemeClr val="tx1"/>
                </a:solidFill>
                <a:effectLst/>
                <a:latin typeface="+mn-lt"/>
                <a:ea typeface="+mn-ea"/>
                <a:cs typeface="+mn-cs"/>
              </a:rPr>
              <a:t>Schenectady</a:t>
            </a:r>
            <a:r>
              <a:rPr lang="de-DE" sz="1200" kern="1200" dirty="0" smtClean="0">
                <a:solidFill>
                  <a:schemeClr val="tx1"/>
                </a:solidFill>
                <a:effectLst/>
                <a:latin typeface="+mn-lt"/>
                <a:ea typeface="+mn-ea"/>
                <a:cs typeface="+mn-cs"/>
              </a:rPr>
              <a:t> im US-Bundesstaat New York hat General </a:t>
            </a:r>
            <a:r>
              <a:rPr lang="de-DE" sz="1200" kern="1200" dirty="0" err="1" smtClean="0">
                <a:solidFill>
                  <a:schemeClr val="tx1"/>
                </a:solidFill>
                <a:effectLst/>
                <a:latin typeface="+mn-lt"/>
                <a:ea typeface="+mn-ea"/>
                <a:cs typeface="+mn-cs"/>
              </a:rPr>
              <a:t>Electric</a:t>
            </a:r>
            <a:r>
              <a:rPr lang="de-DE" sz="1200" kern="1200" dirty="0" smtClean="0">
                <a:solidFill>
                  <a:schemeClr val="tx1"/>
                </a:solidFill>
                <a:effectLst/>
                <a:latin typeface="+mn-lt"/>
                <a:ea typeface="+mn-ea"/>
                <a:cs typeface="+mn-cs"/>
              </a:rPr>
              <a:t> eine Batteriefabrik gebaut, die sie als die „Factory 2.0“ bezeichnet. Sie ist mit Tausenden von Sensoren durchzogen, die alles messen von der Temperatur in den Produktionsöfen und dem Energieaufwand, der zur Herstellung jeder einzelnen Batterie nötig ist, bis zur Luftfeuchtigkeit in der Umgebung, weil sie Einfluss auf die Qualität des Endprodukts hat. Steigt der Hygrometer, werden die Einlassöffnungen der Klimaanlage zugemacht, damit weniger feuchte Außenluft in das Ventilationssystem gelangt. Aber General </a:t>
            </a:r>
            <a:r>
              <a:rPr lang="de-DE" sz="1200" kern="1200" dirty="0" err="1" smtClean="0">
                <a:solidFill>
                  <a:schemeClr val="tx1"/>
                </a:solidFill>
                <a:effectLst/>
                <a:latin typeface="+mn-lt"/>
                <a:ea typeface="+mn-ea"/>
                <a:cs typeface="+mn-cs"/>
              </a:rPr>
              <a:t>Electric</a:t>
            </a:r>
            <a:r>
              <a:rPr lang="de-DE" sz="1200" kern="1200" dirty="0" smtClean="0">
                <a:solidFill>
                  <a:schemeClr val="tx1"/>
                </a:solidFill>
                <a:effectLst/>
                <a:latin typeface="+mn-lt"/>
                <a:ea typeface="+mn-ea"/>
                <a:cs typeface="+mn-cs"/>
              </a:rPr>
              <a:t> geht noch einen ganzen Schritt weiter – nämlich bis zum Endkunden. Einzelne Batterien für Autos oder Großmaschinen werden ebenfalls mit Sensoren bestückt, die per Internet und </a:t>
            </a:r>
            <a:r>
              <a:rPr lang="de-DE" sz="1200" kern="1200" dirty="0" err="1" smtClean="0">
                <a:solidFill>
                  <a:schemeClr val="tx1"/>
                </a:solidFill>
                <a:effectLst/>
                <a:latin typeface="+mn-lt"/>
                <a:ea typeface="+mn-ea"/>
                <a:cs typeface="+mn-cs"/>
              </a:rPr>
              <a:t>WirlessLAN</a:t>
            </a:r>
            <a:r>
              <a:rPr lang="de-DE" sz="1200" kern="1200" dirty="0" smtClean="0">
                <a:solidFill>
                  <a:schemeClr val="tx1"/>
                </a:solidFill>
                <a:effectLst/>
                <a:latin typeface="+mn-lt"/>
                <a:ea typeface="+mn-ea"/>
                <a:cs typeface="+mn-cs"/>
              </a:rPr>
              <a:t> Einsatzdaten an den Hersteller zurückschicken, die zum Beispiel einen Hinweis geben, wenn die Batterie ein Problem hat. GE kann den Kunden rechtzeitig warnen oder einen Kundendienstmitarbeiter vorbeischicken, der die Batterie austauscht, kurz bevor sie den Geist aufgibt.</a:t>
            </a:r>
          </a:p>
          <a:p>
            <a:endParaRPr lang="de-DE" dirty="0"/>
          </a:p>
        </p:txBody>
      </p:sp>
      <p:sp>
        <p:nvSpPr>
          <p:cNvPr id="4" name="Foliennummernplatzhalter 3"/>
          <p:cNvSpPr>
            <a:spLocks noGrp="1"/>
          </p:cNvSpPr>
          <p:nvPr>
            <p:ph type="sldNum" sz="quarter" idx="10"/>
          </p:nvPr>
        </p:nvSpPr>
        <p:spPr/>
        <p:txBody>
          <a:bodyPr/>
          <a:lstStyle/>
          <a:p>
            <a:fld id="{07AF69AA-5FD9-4C8A-8AD7-2EC80C3CCB36}" type="slidenum">
              <a:rPr lang="de-DE" smtClean="0"/>
              <a:t>46</a:t>
            </a:fld>
            <a:endParaRPr lang="de-DE"/>
          </a:p>
        </p:txBody>
      </p:sp>
    </p:spTree>
    <p:extLst>
      <p:ext uri="{BB962C8B-B14F-4D97-AF65-F5344CB8AC3E}">
        <p14:creationId xmlns:p14="http://schemas.microsoft.com/office/powerpoint/2010/main" val="2867508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57338" y="611188"/>
            <a:ext cx="3743325" cy="2808287"/>
          </a:xfrm>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Jody </a:t>
            </a:r>
            <a:r>
              <a:rPr lang="de-DE" sz="1200" kern="1200" dirty="0" err="1" smtClean="0">
                <a:solidFill>
                  <a:schemeClr val="tx1"/>
                </a:solidFill>
                <a:effectLst/>
                <a:latin typeface="+mn-lt"/>
                <a:ea typeface="+mn-ea"/>
                <a:cs typeface="+mn-cs"/>
              </a:rPr>
              <a:t>Markopoulos</a:t>
            </a:r>
            <a:r>
              <a:rPr lang="de-DE" sz="1200" kern="1200" dirty="0" smtClean="0">
                <a:solidFill>
                  <a:schemeClr val="tx1"/>
                </a:solidFill>
                <a:effectLst/>
                <a:latin typeface="+mn-lt"/>
                <a:ea typeface="+mn-ea"/>
                <a:cs typeface="+mn-cs"/>
              </a:rPr>
              <a:t>, CEO der Abteilung GE Intelligent </a:t>
            </a:r>
            <a:r>
              <a:rPr lang="de-DE" sz="1200" kern="1200" dirty="0" err="1" smtClean="0">
                <a:solidFill>
                  <a:schemeClr val="tx1"/>
                </a:solidFill>
                <a:effectLst/>
                <a:latin typeface="+mn-lt"/>
                <a:ea typeface="+mn-ea"/>
                <a:cs typeface="+mn-cs"/>
              </a:rPr>
              <a:t>Platforms</a:t>
            </a:r>
            <a:r>
              <a:rPr lang="de-DE" sz="1200" kern="1200" dirty="0" smtClean="0">
                <a:solidFill>
                  <a:schemeClr val="tx1"/>
                </a:solidFill>
                <a:effectLst/>
                <a:latin typeface="+mn-lt"/>
                <a:ea typeface="+mn-ea"/>
                <a:cs typeface="+mn-cs"/>
              </a:rPr>
              <a:t>, sieht die Industrieproduktion durch die globale Vernetzung unter massivem Druck: Die Konkurrenz wächst, die Forderungen der Kunden nach immer individuelleren Produkten ebenfalls, das Tempo des technologischen Wandels nimmt zu. In einer so volatilen Umgebung, so </a:t>
            </a:r>
            <a:r>
              <a:rPr lang="de-DE" sz="1200" kern="1200" dirty="0" err="1" smtClean="0">
                <a:solidFill>
                  <a:schemeClr val="tx1"/>
                </a:solidFill>
                <a:effectLst/>
                <a:latin typeface="+mn-lt"/>
                <a:ea typeface="+mn-ea"/>
                <a:cs typeface="+mn-cs"/>
              </a:rPr>
              <a:t>Markopoulos</a:t>
            </a:r>
            <a:r>
              <a:rPr lang="de-DE" sz="1200" kern="1200" dirty="0" smtClean="0">
                <a:solidFill>
                  <a:schemeClr val="tx1"/>
                </a:solidFill>
                <a:effectLst/>
                <a:latin typeface="+mn-lt"/>
                <a:ea typeface="+mn-ea"/>
                <a:cs typeface="+mn-cs"/>
              </a:rPr>
              <a:t>, müssen Hersteller bessere Produkte immer schneller produzieren und auf den Markt bringen, und zwar zu immer niedrigeren Preisen. Effizienzsteigerung ist für sie der einzige Weg zu diesem Ziel – und damit zum Überleben in einer postindustriellen Wirtschaft.</a:t>
            </a: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Digitale Vernetzung ist die einzige Lösung, sagt Jody </a:t>
            </a:r>
            <a:r>
              <a:rPr lang="de-DE" sz="1200" kern="1200" dirty="0" err="1" smtClean="0">
                <a:solidFill>
                  <a:schemeClr val="tx1"/>
                </a:solidFill>
                <a:effectLst/>
                <a:latin typeface="+mn-lt"/>
                <a:ea typeface="+mn-ea"/>
                <a:cs typeface="+mn-cs"/>
              </a:rPr>
              <a:t>Markopoulos</a:t>
            </a:r>
            <a:r>
              <a:rPr lang="de-DE" sz="1200" kern="1200" dirty="0" smtClean="0">
                <a:solidFill>
                  <a:schemeClr val="tx1"/>
                </a:solidFill>
                <a:effectLst/>
                <a:latin typeface="+mn-lt"/>
                <a:ea typeface="+mn-ea"/>
                <a:cs typeface="+mn-cs"/>
              </a:rPr>
              <a:t> . „Wir müssen die physische Produktion intelligenter machen, indem wir die Maschinen via Software an das Internet anschließen, die Daten aus der Produktion selbst und aus dem Markt auswerten und so neue Erkenntnisse über unsere Arbeit und unsere Produkte gewinnen, um sie zu optimieren und besser zu verkaufen.“</a:t>
            </a:r>
          </a:p>
          <a:p>
            <a:endParaRPr lang="de-DE" dirty="0"/>
          </a:p>
        </p:txBody>
      </p:sp>
      <p:sp>
        <p:nvSpPr>
          <p:cNvPr id="4" name="Foliennummernplatzhalter 3"/>
          <p:cNvSpPr>
            <a:spLocks noGrp="1"/>
          </p:cNvSpPr>
          <p:nvPr>
            <p:ph type="sldNum" sz="quarter" idx="10"/>
          </p:nvPr>
        </p:nvSpPr>
        <p:spPr/>
        <p:txBody>
          <a:bodyPr/>
          <a:lstStyle/>
          <a:p>
            <a:fld id="{07AF69AA-5FD9-4C8A-8AD7-2EC80C3CCB36}" type="slidenum">
              <a:rPr lang="de-DE" smtClean="0"/>
              <a:t>47</a:t>
            </a:fld>
            <a:endParaRPr lang="de-DE"/>
          </a:p>
        </p:txBody>
      </p:sp>
    </p:spTree>
    <p:extLst>
      <p:ext uri="{BB962C8B-B14F-4D97-AF65-F5344CB8AC3E}">
        <p14:creationId xmlns:p14="http://schemas.microsoft.com/office/powerpoint/2010/main" val="2867508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35273EA-932E-4A5F-9072-ABFEADF290FA}" type="slidenum">
              <a:rPr lang="de-DE" smtClean="0"/>
              <a:t>48</a:t>
            </a:fld>
            <a:endParaRPr lang="de-DE"/>
          </a:p>
        </p:txBody>
      </p:sp>
    </p:spTree>
    <p:extLst>
      <p:ext uri="{BB962C8B-B14F-4D97-AF65-F5344CB8AC3E}">
        <p14:creationId xmlns:p14="http://schemas.microsoft.com/office/powerpoint/2010/main" val="3786882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A9948FDB-C6CF-4BF2-BA6A-21D9AADB40D3}" type="datetimeFigureOut">
              <a:rPr lang="de-DE" smtClean="0"/>
              <a:t>27.04.2016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539166D-41FC-4548-8F54-C69785DCE907}" type="slidenum">
              <a:rPr lang="de-DE" smtClean="0"/>
              <a:t>‹Nr.›</a:t>
            </a:fld>
            <a:endParaRPr lang="de-DE"/>
          </a:p>
        </p:txBody>
      </p:sp>
    </p:spTree>
    <p:extLst>
      <p:ext uri="{BB962C8B-B14F-4D97-AF65-F5344CB8AC3E}">
        <p14:creationId xmlns:p14="http://schemas.microsoft.com/office/powerpoint/2010/main" val="2450376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9948FDB-C6CF-4BF2-BA6A-21D9AADB40D3}" type="datetimeFigureOut">
              <a:rPr lang="de-DE" smtClean="0"/>
              <a:t>27.04.2016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539166D-41FC-4548-8F54-C69785DCE907}" type="slidenum">
              <a:rPr lang="de-DE" smtClean="0"/>
              <a:t>‹Nr.›</a:t>
            </a:fld>
            <a:endParaRPr lang="de-DE"/>
          </a:p>
        </p:txBody>
      </p:sp>
    </p:spTree>
    <p:extLst>
      <p:ext uri="{BB962C8B-B14F-4D97-AF65-F5344CB8AC3E}">
        <p14:creationId xmlns:p14="http://schemas.microsoft.com/office/powerpoint/2010/main" val="3047141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9948FDB-C6CF-4BF2-BA6A-21D9AADB40D3}" type="datetimeFigureOut">
              <a:rPr lang="de-DE" smtClean="0"/>
              <a:t>27.04.2016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539166D-41FC-4548-8F54-C69785DCE907}" type="slidenum">
              <a:rPr lang="de-DE" smtClean="0"/>
              <a:t>‹Nr.›</a:t>
            </a:fld>
            <a:endParaRPr lang="de-DE"/>
          </a:p>
        </p:txBody>
      </p:sp>
    </p:spTree>
    <p:extLst>
      <p:ext uri="{BB962C8B-B14F-4D97-AF65-F5344CB8AC3E}">
        <p14:creationId xmlns:p14="http://schemas.microsoft.com/office/powerpoint/2010/main" val="1609242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9948FDB-C6CF-4BF2-BA6A-21D9AADB40D3}" type="datetimeFigureOut">
              <a:rPr lang="de-DE" smtClean="0"/>
              <a:t>27.04.2016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539166D-41FC-4548-8F54-C69785DCE907}" type="slidenum">
              <a:rPr lang="de-DE" smtClean="0"/>
              <a:t>‹Nr.›</a:t>
            </a:fld>
            <a:endParaRPr lang="de-DE"/>
          </a:p>
        </p:txBody>
      </p:sp>
    </p:spTree>
    <p:extLst>
      <p:ext uri="{BB962C8B-B14F-4D97-AF65-F5344CB8AC3E}">
        <p14:creationId xmlns:p14="http://schemas.microsoft.com/office/powerpoint/2010/main" val="3720805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A9948FDB-C6CF-4BF2-BA6A-21D9AADB40D3}" type="datetimeFigureOut">
              <a:rPr lang="de-DE" smtClean="0"/>
              <a:t>27.04.2016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539166D-41FC-4548-8F54-C69785DCE907}" type="slidenum">
              <a:rPr lang="de-DE" smtClean="0"/>
              <a:t>‹Nr.›</a:t>
            </a:fld>
            <a:endParaRPr lang="de-DE"/>
          </a:p>
        </p:txBody>
      </p:sp>
    </p:spTree>
    <p:extLst>
      <p:ext uri="{BB962C8B-B14F-4D97-AF65-F5344CB8AC3E}">
        <p14:creationId xmlns:p14="http://schemas.microsoft.com/office/powerpoint/2010/main" val="1558692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A9948FDB-C6CF-4BF2-BA6A-21D9AADB40D3}" type="datetimeFigureOut">
              <a:rPr lang="de-DE" smtClean="0"/>
              <a:t>27.04.2016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539166D-41FC-4548-8F54-C69785DCE907}" type="slidenum">
              <a:rPr lang="de-DE" smtClean="0"/>
              <a:t>‹Nr.›</a:t>
            </a:fld>
            <a:endParaRPr lang="de-DE"/>
          </a:p>
        </p:txBody>
      </p:sp>
    </p:spTree>
    <p:extLst>
      <p:ext uri="{BB962C8B-B14F-4D97-AF65-F5344CB8AC3E}">
        <p14:creationId xmlns:p14="http://schemas.microsoft.com/office/powerpoint/2010/main" val="1614031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A9948FDB-C6CF-4BF2-BA6A-21D9AADB40D3}" type="datetimeFigureOut">
              <a:rPr lang="de-DE" smtClean="0"/>
              <a:t>27.04.2016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539166D-41FC-4548-8F54-C69785DCE907}" type="slidenum">
              <a:rPr lang="de-DE" smtClean="0"/>
              <a:t>‹Nr.›</a:t>
            </a:fld>
            <a:endParaRPr lang="de-DE"/>
          </a:p>
        </p:txBody>
      </p:sp>
    </p:spTree>
    <p:extLst>
      <p:ext uri="{BB962C8B-B14F-4D97-AF65-F5344CB8AC3E}">
        <p14:creationId xmlns:p14="http://schemas.microsoft.com/office/powerpoint/2010/main" val="357840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A9948FDB-C6CF-4BF2-BA6A-21D9AADB40D3}" type="datetimeFigureOut">
              <a:rPr lang="de-DE" smtClean="0"/>
              <a:t>27.04.2016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539166D-41FC-4548-8F54-C69785DCE907}" type="slidenum">
              <a:rPr lang="de-DE" smtClean="0"/>
              <a:t>‹Nr.›</a:t>
            </a:fld>
            <a:endParaRPr lang="de-DE"/>
          </a:p>
        </p:txBody>
      </p:sp>
    </p:spTree>
    <p:extLst>
      <p:ext uri="{BB962C8B-B14F-4D97-AF65-F5344CB8AC3E}">
        <p14:creationId xmlns:p14="http://schemas.microsoft.com/office/powerpoint/2010/main" val="88985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9948FDB-C6CF-4BF2-BA6A-21D9AADB40D3}" type="datetimeFigureOut">
              <a:rPr lang="de-DE" smtClean="0"/>
              <a:t>27.04.2016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539166D-41FC-4548-8F54-C69785DCE907}" type="slidenum">
              <a:rPr lang="de-DE" smtClean="0"/>
              <a:t>‹Nr.›</a:t>
            </a:fld>
            <a:endParaRPr lang="de-DE"/>
          </a:p>
        </p:txBody>
      </p:sp>
    </p:spTree>
    <p:extLst>
      <p:ext uri="{BB962C8B-B14F-4D97-AF65-F5344CB8AC3E}">
        <p14:creationId xmlns:p14="http://schemas.microsoft.com/office/powerpoint/2010/main" val="4121247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9948FDB-C6CF-4BF2-BA6A-21D9AADB40D3}" type="datetimeFigureOut">
              <a:rPr lang="de-DE" smtClean="0"/>
              <a:t>27.04.2016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539166D-41FC-4548-8F54-C69785DCE907}" type="slidenum">
              <a:rPr lang="de-DE" smtClean="0"/>
              <a:t>‹Nr.›</a:t>
            </a:fld>
            <a:endParaRPr lang="de-DE"/>
          </a:p>
        </p:txBody>
      </p:sp>
    </p:spTree>
    <p:extLst>
      <p:ext uri="{BB962C8B-B14F-4D97-AF65-F5344CB8AC3E}">
        <p14:creationId xmlns:p14="http://schemas.microsoft.com/office/powerpoint/2010/main" val="2333417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9948FDB-C6CF-4BF2-BA6A-21D9AADB40D3}" type="datetimeFigureOut">
              <a:rPr lang="de-DE" smtClean="0"/>
              <a:t>27.04.2016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539166D-41FC-4548-8F54-C69785DCE907}" type="slidenum">
              <a:rPr lang="de-DE" smtClean="0"/>
              <a:t>‹Nr.›</a:t>
            </a:fld>
            <a:endParaRPr lang="de-DE"/>
          </a:p>
        </p:txBody>
      </p:sp>
    </p:spTree>
    <p:extLst>
      <p:ext uri="{BB962C8B-B14F-4D97-AF65-F5344CB8AC3E}">
        <p14:creationId xmlns:p14="http://schemas.microsoft.com/office/powerpoint/2010/main" val="795556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948FDB-C6CF-4BF2-BA6A-21D9AADB40D3}" type="datetimeFigureOut">
              <a:rPr lang="de-DE" smtClean="0"/>
              <a:t>27.04.2016</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9166D-41FC-4548-8F54-C69785DCE907}" type="slidenum">
              <a:rPr lang="de-DE" smtClean="0"/>
              <a:t>‹Nr.›</a:t>
            </a:fld>
            <a:endParaRPr lang="de-DE"/>
          </a:p>
        </p:txBody>
      </p:sp>
    </p:spTree>
    <p:extLst>
      <p:ext uri="{BB962C8B-B14F-4D97-AF65-F5344CB8AC3E}">
        <p14:creationId xmlns:p14="http://schemas.microsoft.com/office/powerpoint/2010/main" val="3748764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video" Target="NULL"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g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mailto:tim@cole.de"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7.xml"/><Relationship Id="rId5" Type="http://schemas.openxmlformats.org/officeDocument/2006/relationships/image" Target="../media/image14.wmf"/><Relationship Id="rId4" Type="http://schemas.openxmlformats.org/officeDocument/2006/relationships/image" Target="../media/image13.wmf"/></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notesSlide" Target="../notesSlides/notesSlide3.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idx="4294967295"/>
          </p:nvPr>
        </p:nvSpPr>
        <p:spPr>
          <a:xfrm>
            <a:off x="683568" y="5589240"/>
            <a:ext cx="4460032" cy="569987"/>
          </a:xfrm>
        </p:spPr>
        <p:txBody>
          <a:bodyPr anchor="t">
            <a:normAutofit fontScale="90000"/>
          </a:bodyPr>
          <a:lstStyle/>
          <a:p>
            <a:pPr algn="r"/>
            <a:r>
              <a:rPr lang="de-DE" sz="2400" dirty="0" smtClean="0">
                <a:solidFill>
                  <a:schemeClr val="tx1">
                    <a:lumMod val="65000"/>
                    <a:lumOff val="35000"/>
                  </a:schemeClr>
                </a:solidFill>
              </a:rPr>
              <a:t>Tim Cole</a:t>
            </a:r>
            <a:br>
              <a:rPr lang="de-DE" sz="2400" dirty="0" smtClean="0">
                <a:solidFill>
                  <a:schemeClr val="tx1">
                    <a:lumMod val="65000"/>
                    <a:lumOff val="35000"/>
                  </a:schemeClr>
                </a:solidFill>
              </a:rPr>
            </a:br>
            <a:r>
              <a:rPr lang="de-DE" sz="2400" dirty="0" smtClean="0">
                <a:solidFill>
                  <a:schemeClr val="tx1">
                    <a:lumMod val="65000"/>
                    <a:lumOff val="35000"/>
                  </a:schemeClr>
                </a:solidFill>
              </a:rPr>
              <a:t>Internet-Publizist</a:t>
            </a:r>
            <a:br>
              <a:rPr lang="de-DE" sz="2400" dirty="0" smtClean="0">
                <a:solidFill>
                  <a:schemeClr val="tx1">
                    <a:lumMod val="65000"/>
                    <a:lumOff val="35000"/>
                  </a:schemeClr>
                </a:solidFill>
              </a:rPr>
            </a:br>
            <a:r>
              <a:rPr lang="de-DE" sz="2400" dirty="0" smtClean="0">
                <a:solidFill>
                  <a:schemeClr val="tx1">
                    <a:lumMod val="65000"/>
                    <a:lumOff val="35000"/>
                  </a:schemeClr>
                </a:solidFill>
              </a:rPr>
              <a:t>Salzburg / </a:t>
            </a:r>
            <a:r>
              <a:rPr lang="de-DE" sz="2400" dirty="0" err="1" smtClean="0">
                <a:solidFill>
                  <a:schemeClr val="tx1">
                    <a:lumMod val="65000"/>
                    <a:lumOff val="35000"/>
                  </a:schemeClr>
                </a:solidFill>
              </a:rPr>
              <a:t>Munich</a:t>
            </a:r>
            <a:endParaRPr lang="de-DE" sz="2400" b="1" dirty="0" smtClean="0"/>
          </a:p>
        </p:txBody>
      </p:sp>
      <p:sp>
        <p:nvSpPr>
          <p:cNvPr id="3" name="Textplatzhalter 2"/>
          <p:cNvSpPr>
            <a:spLocks noGrp="1"/>
          </p:cNvSpPr>
          <p:nvPr>
            <p:ph type="body" idx="4294967295"/>
          </p:nvPr>
        </p:nvSpPr>
        <p:spPr>
          <a:xfrm>
            <a:off x="722313" y="692697"/>
            <a:ext cx="4353743" cy="4088308"/>
          </a:xfrm>
        </p:spPr>
        <p:txBody>
          <a:bodyPr rtlCol="0" anchor="b">
            <a:normAutofit/>
          </a:bodyPr>
          <a:lstStyle/>
          <a:p>
            <a:pPr marL="0" indent="0" algn="r" eaLnBrk="1" fontAlgn="auto" hangingPunct="1">
              <a:spcAft>
                <a:spcPts val="0"/>
              </a:spcAft>
              <a:buFont typeface="Arial" charset="0"/>
              <a:buNone/>
              <a:defRPr/>
            </a:pPr>
            <a:r>
              <a:rPr lang="de-DE" sz="4400" b="1" dirty="0" smtClean="0">
                <a:solidFill>
                  <a:schemeClr val="tx1">
                    <a:lumMod val="65000"/>
                    <a:lumOff val="35000"/>
                  </a:schemeClr>
                </a:solidFill>
                <a:effectLst>
                  <a:outerShdw blurRad="38100" dist="38100" dir="2700000" algn="tl">
                    <a:srgbClr val="000000">
                      <a:alpha val="43137"/>
                    </a:srgbClr>
                  </a:outerShdw>
                </a:effectLst>
              </a:rPr>
              <a:t>Smart Products Need Smart </a:t>
            </a:r>
            <a:r>
              <a:rPr lang="de-DE" sz="4400" b="1" dirty="0" err="1" smtClean="0">
                <a:solidFill>
                  <a:schemeClr val="tx1">
                    <a:lumMod val="65000"/>
                    <a:lumOff val="35000"/>
                  </a:schemeClr>
                </a:solidFill>
                <a:effectLst>
                  <a:outerShdw blurRad="38100" dist="38100" dir="2700000" algn="tl">
                    <a:srgbClr val="000000">
                      <a:alpha val="43137"/>
                    </a:srgbClr>
                  </a:outerShdw>
                </a:effectLst>
              </a:rPr>
              <a:t>Manufacturers</a:t>
            </a:r>
            <a:endParaRPr lang="de-DE" sz="4400" b="1" dirty="0" smtClean="0">
              <a:solidFill>
                <a:srgbClr val="FF0000"/>
              </a:solidFill>
              <a:effectLst>
                <a:outerShdw blurRad="38100" dist="38100" dir="2700000" algn="tl">
                  <a:srgbClr val="000000">
                    <a:alpha val="43137"/>
                  </a:srgbClr>
                </a:outerShdw>
              </a:effectLst>
            </a:endParaRPr>
          </a:p>
          <a:p>
            <a:pPr marL="0" indent="0" algn="r" eaLnBrk="1" fontAlgn="auto" hangingPunct="1">
              <a:spcAft>
                <a:spcPts val="0"/>
              </a:spcAft>
              <a:buFont typeface="Arial" charset="0"/>
              <a:buNone/>
              <a:defRPr/>
            </a:pPr>
            <a:endParaRPr lang="de-DE" sz="2800" dirty="0" smtClean="0">
              <a:solidFill>
                <a:schemeClr val="tx1">
                  <a:lumMod val="65000"/>
                  <a:lumOff val="35000"/>
                </a:schemeClr>
              </a:solidFill>
            </a:endParaRPr>
          </a:p>
          <a:p>
            <a:pPr marL="0" indent="0" algn="r" eaLnBrk="1" fontAlgn="auto" hangingPunct="1">
              <a:spcAft>
                <a:spcPts val="0"/>
              </a:spcAft>
              <a:buFont typeface="Arial" charset="0"/>
              <a:buNone/>
              <a:defRPr/>
            </a:pPr>
            <a:r>
              <a:rPr lang="de-DE" sz="2800" dirty="0" smtClean="0">
                <a:solidFill>
                  <a:schemeClr val="tx1">
                    <a:lumMod val="65000"/>
                    <a:lumOff val="35000"/>
                  </a:schemeClr>
                </a:solidFill>
              </a:rPr>
              <a:t>A </a:t>
            </a:r>
            <a:r>
              <a:rPr lang="de-DE" sz="2800" dirty="0" err="1" smtClean="0">
                <a:solidFill>
                  <a:schemeClr val="tx1">
                    <a:lumMod val="65000"/>
                    <a:lumOff val="35000"/>
                  </a:schemeClr>
                </a:solidFill>
              </a:rPr>
              <a:t>new</a:t>
            </a:r>
            <a:r>
              <a:rPr lang="de-DE" sz="2800" dirty="0" smtClean="0">
                <a:solidFill>
                  <a:schemeClr val="tx1">
                    <a:lumMod val="65000"/>
                    <a:lumOff val="35000"/>
                  </a:schemeClr>
                </a:solidFill>
              </a:rPr>
              <a:t> </a:t>
            </a:r>
            <a:r>
              <a:rPr lang="de-DE" sz="2800" dirty="0" err="1" smtClean="0">
                <a:solidFill>
                  <a:schemeClr val="tx1">
                    <a:lumMod val="65000"/>
                    <a:lumOff val="35000"/>
                  </a:schemeClr>
                </a:solidFill>
              </a:rPr>
              <a:t>way</a:t>
            </a:r>
            <a:r>
              <a:rPr lang="de-DE" sz="2800" dirty="0" smtClean="0">
                <a:solidFill>
                  <a:schemeClr val="tx1">
                    <a:lumMod val="65000"/>
                    <a:lumOff val="35000"/>
                  </a:schemeClr>
                </a:solidFill>
              </a:rPr>
              <a:t> </a:t>
            </a:r>
            <a:r>
              <a:rPr lang="de-DE" sz="2800" dirty="0" err="1" smtClean="0">
                <a:solidFill>
                  <a:schemeClr val="tx1">
                    <a:lumMod val="65000"/>
                    <a:lumOff val="35000"/>
                  </a:schemeClr>
                </a:solidFill>
              </a:rPr>
              <a:t>to</a:t>
            </a:r>
            <a:r>
              <a:rPr lang="de-DE" sz="2800" dirty="0" smtClean="0">
                <a:solidFill>
                  <a:schemeClr val="tx1">
                    <a:lumMod val="65000"/>
                    <a:lumOff val="35000"/>
                  </a:schemeClr>
                </a:solidFill>
              </a:rPr>
              <a:t> </a:t>
            </a:r>
            <a:r>
              <a:rPr lang="de-DE" sz="2800" dirty="0" err="1" smtClean="0">
                <a:solidFill>
                  <a:schemeClr val="tx1">
                    <a:lumMod val="65000"/>
                    <a:lumOff val="35000"/>
                  </a:schemeClr>
                </a:solidFill>
              </a:rPr>
              <a:t>see</a:t>
            </a:r>
            <a:r>
              <a:rPr lang="de-DE" sz="2800" dirty="0" smtClean="0">
                <a:solidFill>
                  <a:schemeClr val="tx1">
                    <a:lumMod val="65000"/>
                    <a:lumOff val="35000"/>
                  </a:schemeClr>
                </a:solidFill>
              </a:rPr>
              <a:t> </a:t>
            </a:r>
            <a:r>
              <a:rPr lang="de-DE" sz="2800" dirty="0" err="1" smtClean="0">
                <a:solidFill>
                  <a:schemeClr val="tx1">
                    <a:lumMod val="65000"/>
                    <a:lumOff val="35000"/>
                  </a:schemeClr>
                </a:solidFill>
              </a:rPr>
              <a:t>the</a:t>
            </a:r>
            <a:r>
              <a:rPr lang="de-DE" sz="2800" dirty="0" smtClean="0">
                <a:solidFill>
                  <a:schemeClr val="tx1">
                    <a:lumMod val="65000"/>
                    <a:lumOff val="35000"/>
                  </a:schemeClr>
                </a:solidFill>
              </a:rPr>
              <a:t> </a:t>
            </a:r>
            <a:r>
              <a:rPr lang="de-DE" sz="2800" dirty="0" err="1" smtClean="0">
                <a:solidFill>
                  <a:schemeClr val="tx1">
                    <a:lumMod val="65000"/>
                    <a:lumOff val="35000"/>
                  </a:schemeClr>
                </a:solidFill>
              </a:rPr>
              <a:t>world</a:t>
            </a:r>
            <a:endParaRPr lang="de-DE" sz="2800" dirty="0" smtClean="0">
              <a:solidFill>
                <a:schemeClr val="tx1">
                  <a:lumMod val="65000"/>
                  <a:lumOff val="35000"/>
                </a:schemeClr>
              </a:solidFill>
            </a:endParaRPr>
          </a:p>
        </p:txBody>
      </p:sp>
      <p:pic>
        <p:nvPicPr>
          <p:cNvPr id="8194" name="Picture 2" descr="http://st.depositphotos.com/1025323/1257/i/950/depositphotos_12578111-Advance-of-Digital-Real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076" y="764704"/>
            <a:ext cx="3739919"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7442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de-DE" altLang="de-DE" smtClean="0"/>
              <a:t>The End Of Distance</a:t>
            </a:r>
          </a:p>
        </p:txBody>
      </p:sp>
      <p:sp>
        <p:nvSpPr>
          <p:cNvPr id="19459" name="Text Box 3"/>
          <p:cNvSpPr txBox="1">
            <a:spLocks noChangeArrowheads="1"/>
          </p:cNvSpPr>
          <p:nvPr/>
        </p:nvSpPr>
        <p:spPr bwMode="auto">
          <a:xfrm>
            <a:off x="838200" y="2708275"/>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de-DE" altLang="de-DE">
              <a:cs typeface="Times New Roman" pitchFamily="18" charset="0"/>
            </a:endParaRPr>
          </a:p>
        </p:txBody>
      </p:sp>
      <p:pic>
        <p:nvPicPr>
          <p:cNvPr id="19460" name="Picture 5"/>
          <p:cNvPicPr>
            <a:picLocks noChangeAspect="1" noChangeArrowheads="1"/>
          </p:cNvPicPr>
          <p:nvPr/>
        </p:nvPicPr>
        <p:blipFill>
          <a:blip r:embed="rId3">
            <a:extLst>
              <a:ext uri="{28A0092B-C50C-407E-A947-70E740481C1C}">
                <a14:useLocalDpi xmlns:a14="http://schemas.microsoft.com/office/drawing/2010/main" val="0"/>
              </a:ext>
            </a:extLst>
          </a:blip>
          <a:srcRect l="8545" t="12354" r="8546" b="25529"/>
          <a:stretch>
            <a:fillRect/>
          </a:stretch>
        </p:blipFill>
        <p:spPr bwMode="auto">
          <a:xfrm>
            <a:off x="228600" y="1752600"/>
            <a:ext cx="8686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565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214313"/>
            <a:ext cx="5715000" cy="571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el 1"/>
          <p:cNvSpPr>
            <a:spLocks noGrp="1"/>
          </p:cNvSpPr>
          <p:nvPr>
            <p:ph type="title"/>
          </p:nvPr>
        </p:nvSpPr>
        <p:spPr/>
        <p:txBody>
          <a:bodyPr/>
          <a:lstStyle/>
          <a:p>
            <a:endParaRPr lang="de-DE" smtClean="0"/>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3214688"/>
            <a:ext cx="447675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535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smtClean="0">
                <a:effectLst>
                  <a:outerShdw blurRad="38100" dist="38100" dir="2700000" algn="tl">
                    <a:srgbClr val="000000">
                      <a:alpha val="43137"/>
                    </a:srgbClr>
                  </a:outerShdw>
                </a:effectLst>
              </a:rPr>
              <a:t>Work 3.0</a:t>
            </a:r>
            <a:endParaRPr lang="de-DE" b="1" dirty="0">
              <a:effectLst>
                <a:outerShdw blurRad="38100" dist="38100" dir="2700000" algn="tl">
                  <a:srgbClr val="000000">
                    <a:alpha val="43137"/>
                  </a:srgbClr>
                </a:outerShdw>
              </a:effectLst>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18" t="18106" r="5925" b="5927"/>
          <a:stretch/>
        </p:blipFill>
        <p:spPr bwMode="auto">
          <a:xfrm>
            <a:off x="1926084" y="1334977"/>
            <a:ext cx="5732821" cy="5120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70757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368"/>
          <a:stretch/>
        </p:blipFill>
        <p:spPr bwMode="auto">
          <a:xfrm>
            <a:off x="127000" y="1814052"/>
            <a:ext cx="8890000" cy="4167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0" y="2636912"/>
            <a:ext cx="3024336" cy="1015663"/>
          </a:xfrm>
          <a:prstGeom prst="rect">
            <a:avLst/>
          </a:prstGeom>
          <a:solidFill>
            <a:schemeClr val="bg1"/>
          </a:solidFill>
        </p:spPr>
        <p:txBody>
          <a:bodyPr wrap="square" rtlCol="0">
            <a:spAutoFit/>
          </a:bodyPr>
          <a:lstStyle/>
          <a:p>
            <a:pPr algn="r"/>
            <a:r>
              <a:rPr lang="de-DE" sz="2000" b="1" dirty="0" smtClean="0">
                <a:solidFill>
                  <a:schemeClr val="tx2"/>
                </a:solidFill>
              </a:rPr>
              <a:t>75%</a:t>
            </a:r>
          </a:p>
          <a:p>
            <a:pPr algn="r"/>
            <a:r>
              <a:rPr lang="de-DE" sz="2000" b="1" dirty="0" err="1" smtClean="0">
                <a:solidFill>
                  <a:schemeClr val="tx2"/>
                </a:solidFill>
              </a:rPr>
              <a:t>c</a:t>
            </a:r>
            <a:r>
              <a:rPr lang="de-DE" sz="2000" b="1" dirty="0" err="1">
                <a:solidFill>
                  <a:schemeClr val="tx2"/>
                </a:solidFill>
              </a:rPr>
              <a:t>o</a:t>
            </a:r>
            <a:r>
              <a:rPr lang="de-DE" sz="2000" b="1" dirty="0" err="1" smtClean="0">
                <a:solidFill>
                  <a:schemeClr val="tx2"/>
                </a:solidFill>
              </a:rPr>
              <a:t>mpulsory</a:t>
            </a:r>
            <a:r>
              <a:rPr lang="de-DE" sz="2000" b="1" dirty="0" smtClean="0">
                <a:solidFill>
                  <a:schemeClr val="tx2"/>
                </a:solidFill>
              </a:rPr>
              <a:t> </a:t>
            </a:r>
            <a:r>
              <a:rPr lang="de-DE" sz="2000" b="1" dirty="0" err="1" smtClean="0">
                <a:solidFill>
                  <a:schemeClr val="tx2"/>
                </a:solidFill>
              </a:rPr>
              <a:t>presence</a:t>
            </a:r>
            <a:endParaRPr lang="de-DE" sz="2000" b="1" dirty="0" smtClean="0">
              <a:solidFill>
                <a:schemeClr val="tx2"/>
              </a:solidFill>
            </a:endParaRPr>
          </a:p>
          <a:p>
            <a:pPr algn="r"/>
            <a:r>
              <a:rPr lang="de-DE" sz="2000" b="1" dirty="0" err="1">
                <a:solidFill>
                  <a:schemeClr val="tx2"/>
                </a:solidFill>
              </a:rPr>
              <a:t>f</a:t>
            </a:r>
            <a:r>
              <a:rPr lang="de-DE" sz="2000" b="1" dirty="0" err="1" smtClean="0">
                <a:solidFill>
                  <a:schemeClr val="tx2"/>
                </a:solidFill>
              </a:rPr>
              <a:t>or</a:t>
            </a:r>
            <a:r>
              <a:rPr lang="de-DE" sz="2000" b="1" dirty="0" smtClean="0">
                <a:solidFill>
                  <a:schemeClr val="tx2"/>
                </a:solidFill>
              </a:rPr>
              <a:t> all </a:t>
            </a:r>
            <a:r>
              <a:rPr lang="de-DE" sz="2000" b="1" dirty="0" err="1" smtClean="0">
                <a:solidFill>
                  <a:schemeClr val="tx2"/>
                </a:solidFill>
              </a:rPr>
              <a:t>employees</a:t>
            </a:r>
            <a:endParaRPr lang="de-DE" sz="2000" b="1" dirty="0">
              <a:solidFill>
                <a:schemeClr val="tx2"/>
              </a:solidFill>
            </a:endParaRPr>
          </a:p>
        </p:txBody>
      </p:sp>
      <p:sp>
        <p:nvSpPr>
          <p:cNvPr id="4" name="Textfeld 3"/>
          <p:cNvSpPr txBox="1"/>
          <p:nvPr/>
        </p:nvSpPr>
        <p:spPr>
          <a:xfrm>
            <a:off x="-36512" y="2564904"/>
            <a:ext cx="3024336" cy="1323439"/>
          </a:xfrm>
          <a:prstGeom prst="rect">
            <a:avLst/>
          </a:prstGeom>
          <a:solidFill>
            <a:schemeClr val="bg1"/>
          </a:solidFill>
        </p:spPr>
        <p:txBody>
          <a:bodyPr wrap="square" rtlCol="0">
            <a:spAutoFit/>
          </a:bodyPr>
          <a:lstStyle/>
          <a:p>
            <a:pPr algn="r"/>
            <a:r>
              <a:rPr lang="de-DE" sz="2000" b="1" dirty="0" smtClean="0">
                <a:solidFill>
                  <a:schemeClr val="tx2"/>
                </a:solidFill>
              </a:rPr>
              <a:t>75%</a:t>
            </a:r>
          </a:p>
          <a:p>
            <a:pPr algn="r"/>
            <a:r>
              <a:rPr lang="de-DE" sz="2000" b="1" dirty="0" err="1" smtClean="0">
                <a:solidFill>
                  <a:schemeClr val="tx2"/>
                </a:solidFill>
              </a:rPr>
              <a:t>c</a:t>
            </a:r>
            <a:r>
              <a:rPr lang="de-DE" sz="2000" b="1" dirty="0" err="1">
                <a:solidFill>
                  <a:schemeClr val="tx2"/>
                </a:solidFill>
              </a:rPr>
              <a:t>o</a:t>
            </a:r>
            <a:r>
              <a:rPr lang="de-DE" sz="2000" b="1" dirty="0" err="1" smtClean="0">
                <a:solidFill>
                  <a:schemeClr val="tx2"/>
                </a:solidFill>
              </a:rPr>
              <a:t>mpulsory</a:t>
            </a:r>
            <a:r>
              <a:rPr lang="de-DE" sz="2000" b="1" dirty="0" smtClean="0">
                <a:solidFill>
                  <a:schemeClr val="tx2"/>
                </a:solidFill>
              </a:rPr>
              <a:t> </a:t>
            </a:r>
            <a:r>
              <a:rPr lang="de-DE" sz="2000" b="1" dirty="0" err="1" smtClean="0">
                <a:solidFill>
                  <a:schemeClr val="tx2"/>
                </a:solidFill>
              </a:rPr>
              <a:t>presence</a:t>
            </a:r>
            <a:endParaRPr lang="de-DE" sz="2000" b="1" dirty="0" smtClean="0">
              <a:solidFill>
                <a:schemeClr val="tx2"/>
              </a:solidFill>
            </a:endParaRPr>
          </a:p>
          <a:p>
            <a:pPr algn="r"/>
            <a:r>
              <a:rPr lang="de-DE" sz="2000" b="1" dirty="0" err="1">
                <a:solidFill>
                  <a:schemeClr val="tx2"/>
                </a:solidFill>
              </a:rPr>
              <a:t>f</a:t>
            </a:r>
            <a:r>
              <a:rPr lang="de-DE" sz="2000" b="1" dirty="0" err="1" smtClean="0">
                <a:solidFill>
                  <a:schemeClr val="tx2"/>
                </a:solidFill>
              </a:rPr>
              <a:t>or</a:t>
            </a:r>
            <a:r>
              <a:rPr lang="de-DE" sz="2000" b="1" dirty="0" smtClean="0">
                <a:solidFill>
                  <a:schemeClr val="tx2"/>
                </a:solidFill>
              </a:rPr>
              <a:t> all </a:t>
            </a:r>
            <a:r>
              <a:rPr lang="de-DE" sz="2000" b="1" dirty="0" err="1" smtClean="0">
                <a:solidFill>
                  <a:schemeClr val="tx2"/>
                </a:solidFill>
              </a:rPr>
              <a:t>members</a:t>
            </a:r>
            <a:r>
              <a:rPr lang="de-DE" sz="2000" b="1" dirty="0" smtClean="0">
                <a:solidFill>
                  <a:schemeClr val="tx2"/>
                </a:solidFill>
              </a:rPr>
              <a:t> </a:t>
            </a:r>
          </a:p>
          <a:p>
            <a:pPr algn="r"/>
            <a:r>
              <a:rPr lang="de-DE" sz="2000" b="1" dirty="0" err="1" smtClean="0">
                <a:solidFill>
                  <a:schemeClr val="tx2"/>
                </a:solidFill>
              </a:rPr>
              <a:t>of</a:t>
            </a:r>
            <a:r>
              <a:rPr lang="de-DE" sz="2000" b="1" dirty="0" smtClean="0">
                <a:solidFill>
                  <a:schemeClr val="tx2"/>
                </a:solidFill>
              </a:rPr>
              <a:t> </a:t>
            </a:r>
            <a:r>
              <a:rPr lang="de-DE" sz="2000" b="1" dirty="0" err="1" smtClean="0">
                <a:solidFill>
                  <a:schemeClr val="tx2"/>
                </a:solidFill>
              </a:rPr>
              <a:t>office</a:t>
            </a:r>
            <a:r>
              <a:rPr lang="de-DE" sz="2000" b="1" dirty="0" smtClean="0">
                <a:solidFill>
                  <a:schemeClr val="tx2"/>
                </a:solidFill>
              </a:rPr>
              <a:t> </a:t>
            </a:r>
            <a:r>
              <a:rPr lang="de-DE" sz="2000" b="1" dirty="0" err="1" smtClean="0">
                <a:solidFill>
                  <a:schemeClr val="tx2"/>
                </a:solidFill>
              </a:rPr>
              <a:t>staff</a:t>
            </a:r>
            <a:endParaRPr lang="de-DE" sz="2000" b="1" dirty="0">
              <a:solidFill>
                <a:schemeClr val="tx2"/>
              </a:solidFill>
            </a:endParaRPr>
          </a:p>
        </p:txBody>
      </p:sp>
      <p:sp>
        <p:nvSpPr>
          <p:cNvPr id="5" name="Textfeld 4"/>
          <p:cNvSpPr txBox="1"/>
          <p:nvPr/>
        </p:nvSpPr>
        <p:spPr>
          <a:xfrm>
            <a:off x="6084168" y="1641574"/>
            <a:ext cx="3024336" cy="923330"/>
          </a:xfrm>
          <a:prstGeom prst="rect">
            <a:avLst/>
          </a:prstGeom>
          <a:solidFill>
            <a:schemeClr val="bg1"/>
          </a:solidFill>
        </p:spPr>
        <p:txBody>
          <a:bodyPr wrap="square" rtlCol="0">
            <a:spAutoFit/>
          </a:bodyPr>
          <a:lstStyle/>
          <a:p>
            <a:r>
              <a:rPr lang="de-DE" b="1" dirty="0" smtClean="0">
                <a:solidFill>
                  <a:schemeClr val="tx2"/>
                </a:solidFill>
              </a:rPr>
              <a:t>11%</a:t>
            </a:r>
          </a:p>
          <a:p>
            <a:r>
              <a:rPr lang="de-DE" b="1" dirty="0" err="1" smtClean="0">
                <a:solidFill>
                  <a:schemeClr val="tx2"/>
                </a:solidFill>
              </a:rPr>
              <a:t>c</a:t>
            </a:r>
            <a:r>
              <a:rPr lang="de-DE" b="1" dirty="0" err="1">
                <a:solidFill>
                  <a:schemeClr val="tx2"/>
                </a:solidFill>
              </a:rPr>
              <a:t>o</a:t>
            </a:r>
            <a:r>
              <a:rPr lang="de-DE" b="1" dirty="0" err="1" smtClean="0">
                <a:solidFill>
                  <a:schemeClr val="tx2"/>
                </a:solidFill>
              </a:rPr>
              <a:t>mpulsory</a:t>
            </a:r>
            <a:r>
              <a:rPr lang="de-DE" b="1" dirty="0" smtClean="0">
                <a:solidFill>
                  <a:schemeClr val="tx2"/>
                </a:solidFill>
              </a:rPr>
              <a:t> </a:t>
            </a:r>
            <a:r>
              <a:rPr lang="de-DE" b="1" dirty="0" err="1" smtClean="0">
                <a:solidFill>
                  <a:schemeClr val="tx2"/>
                </a:solidFill>
              </a:rPr>
              <a:t>presence</a:t>
            </a:r>
            <a:endParaRPr lang="de-DE" b="1" dirty="0" smtClean="0">
              <a:solidFill>
                <a:schemeClr val="tx2"/>
              </a:solidFill>
            </a:endParaRPr>
          </a:p>
          <a:p>
            <a:r>
              <a:rPr lang="de-DE" b="1" dirty="0" err="1">
                <a:solidFill>
                  <a:schemeClr val="tx2"/>
                </a:solidFill>
              </a:rPr>
              <a:t>f</a:t>
            </a:r>
            <a:r>
              <a:rPr lang="de-DE" b="1" dirty="0" err="1" smtClean="0">
                <a:solidFill>
                  <a:schemeClr val="tx2"/>
                </a:solidFill>
              </a:rPr>
              <a:t>or</a:t>
            </a:r>
            <a:r>
              <a:rPr lang="de-DE" b="1" dirty="0" smtClean="0">
                <a:solidFill>
                  <a:schemeClr val="tx2"/>
                </a:solidFill>
              </a:rPr>
              <a:t> </a:t>
            </a:r>
            <a:r>
              <a:rPr lang="de-DE" b="1" dirty="0" err="1" smtClean="0">
                <a:solidFill>
                  <a:schemeClr val="tx2"/>
                </a:solidFill>
              </a:rPr>
              <a:t>at</a:t>
            </a:r>
            <a:r>
              <a:rPr lang="de-DE" b="1" dirty="0" smtClean="0">
                <a:solidFill>
                  <a:schemeClr val="tx2"/>
                </a:solidFill>
              </a:rPr>
              <a:t> least ¾ </a:t>
            </a:r>
            <a:r>
              <a:rPr lang="de-DE" b="1" dirty="0" err="1" smtClean="0">
                <a:solidFill>
                  <a:schemeClr val="tx2"/>
                </a:solidFill>
              </a:rPr>
              <a:t>of</a:t>
            </a:r>
            <a:r>
              <a:rPr lang="de-DE" b="1" dirty="0" smtClean="0">
                <a:solidFill>
                  <a:schemeClr val="tx2"/>
                </a:solidFill>
              </a:rPr>
              <a:t> </a:t>
            </a:r>
            <a:r>
              <a:rPr lang="de-DE" b="1" dirty="0" err="1" smtClean="0">
                <a:solidFill>
                  <a:schemeClr val="tx2"/>
                </a:solidFill>
              </a:rPr>
              <a:t>staff</a:t>
            </a:r>
            <a:endParaRPr lang="de-DE" b="1" dirty="0">
              <a:solidFill>
                <a:schemeClr val="tx2"/>
              </a:solidFill>
            </a:endParaRPr>
          </a:p>
        </p:txBody>
      </p:sp>
      <p:sp>
        <p:nvSpPr>
          <p:cNvPr id="6" name="Textfeld 5"/>
          <p:cNvSpPr txBox="1"/>
          <p:nvPr/>
        </p:nvSpPr>
        <p:spPr>
          <a:xfrm>
            <a:off x="6084168" y="2564904"/>
            <a:ext cx="3024336" cy="923330"/>
          </a:xfrm>
          <a:prstGeom prst="rect">
            <a:avLst/>
          </a:prstGeom>
          <a:solidFill>
            <a:schemeClr val="bg1"/>
          </a:solidFill>
        </p:spPr>
        <p:txBody>
          <a:bodyPr wrap="square" rtlCol="0">
            <a:spAutoFit/>
          </a:bodyPr>
          <a:lstStyle/>
          <a:p>
            <a:r>
              <a:rPr lang="de-DE" b="1" dirty="0" smtClean="0">
                <a:solidFill>
                  <a:schemeClr val="tx2"/>
                </a:solidFill>
              </a:rPr>
              <a:t>6%</a:t>
            </a:r>
          </a:p>
          <a:p>
            <a:r>
              <a:rPr lang="de-DE" b="1" dirty="0" err="1" smtClean="0">
                <a:solidFill>
                  <a:schemeClr val="tx2"/>
                </a:solidFill>
              </a:rPr>
              <a:t>c</a:t>
            </a:r>
            <a:r>
              <a:rPr lang="de-DE" b="1" dirty="0" err="1">
                <a:solidFill>
                  <a:schemeClr val="tx2"/>
                </a:solidFill>
              </a:rPr>
              <a:t>o</a:t>
            </a:r>
            <a:r>
              <a:rPr lang="de-DE" b="1" dirty="0" err="1" smtClean="0">
                <a:solidFill>
                  <a:schemeClr val="tx2"/>
                </a:solidFill>
              </a:rPr>
              <a:t>mpulsory</a:t>
            </a:r>
            <a:r>
              <a:rPr lang="de-DE" b="1" dirty="0" smtClean="0">
                <a:solidFill>
                  <a:schemeClr val="tx2"/>
                </a:solidFill>
              </a:rPr>
              <a:t> </a:t>
            </a:r>
            <a:r>
              <a:rPr lang="de-DE" b="1" dirty="0" err="1" smtClean="0">
                <a:solidFill>
                  <a:schemeClr val="tx2"/>
                </a:solidFill>
              </a:rPr>
              <a:t>presence</a:t>
            </a:r>
            <a:endParaRPr lang="de-DE" b="1" dirty="0" smtClean="0">
              <a:solidFill>
                <a:schemeClr val="tx2"/>
              </a:solidFill>
            </a:endParaRPr>
          </a:p>
          <a:p>
            <a:r>
              <a:rPr lang="de-DE" b="1" dirty="0" err="1">
                <a:solidFill>
                  <a:schemeClr val="tx2"/>
                </a:solidFill>
              </a:rPr>
              <a:t>f</a:t>
            </a:r>
            <a:r>
              <a:rPr lang="de-DE" b="1" dirty="0" err="1" smtClean="0">
                <a:solidFill>
                  <a:schemeClr val="tx2"/>
                </a:solidFill>
              </a:rPr>
              <a:t>or</a:t>
            </a:r>
            <a:r>
              <a:rPr lang="de-DE" b="1" dirty="0" smtClean="0">
                <a:solidFill>
                  <a:schemeClr val="tx2"/>
                </a:solidFill>
              </a:rPr>
              <a:t> </a:t>
            </a:r>
            <a:r>
              <a:rPr lang="de-DE" b="1" dirty="0" err="1" smtClean="0">
                <a:solidFill>
                  <a:schemeClr val="tx2"/>
                </a:solidFill>
              </a:rPr>
              <a:t>at</a:t>
            </a:r>
            <a:r>
              <a:rPr lang="de-DE" b="1" dirty="0" smtClean="0">
                <a:solidFill>
                  <a:schemeClr val="tx2"/>
                </a:solidFill>
              </a:rPr>
              <a:t> least ½ </a:t>
            </a:r>
            <a:r>
              <a:rPr lang="de-DE" b="1" dirty="0" err="1" smtClean="0">
                <a:solidFill>
                  <a:schemeClr val="tx2"/>
                </a:solidFill>
              </a:rPr>
              <a:t>of</a:t>
            </a:r>
            <a:r>
              <a:rPr lang="de-DE" b="1" dirty="0" smtClean="0">
                <a:solidFill>
                  <a:schemeClr val="tx2"/>
                </a:solidFill>
              </a:rPr>
              <a:t> </a:t>
            </a:r>
            <a:r>
              <a:rPr lang="de-DE" b="1" dirty="0" err="1" smtClean="0">
                <a:solidFill>
                  <a:schemeClr val="tx2"/>
                </a:solidFill>
              </a:rPr>
              <a:t>staff</a:t>
            </a:r>
            <a:endParaRPr lang="de-DE" b="1" dirty="0">
              <a:solidFill>
                <a:schemeClr val="tx2"/>
              </a:solidFill>
            </a:endParaRPr>
          </a:p>
        </p:txBody>
      </p:sp>
      <p:sp>
        <p:nvSpPr>
          <p:cNvPr id="7" name="Textfeld 6"/>
          <p:cNvSpPr txBox="1"/>
          <p:nvPr/>
        </p:nvSpPr>
        <p:spPr>
          <a:xfrm>
            <a:off x="6084168" y="3501008"/>
            <a:ext cx="2592288" cy="923330"/>
          </a:xfrm>
          <a:prstGeom prst="rect">
            <a:avLst/>
          </a:prstGeom>
          <a:solidFill>
            <a:schemeClr val="accent5">
              <a:lumMod val="20000"/>
              <a:lumOff val="80000"/>
            </a:schemeClr>
          </a:solidFill>
        </p:spPr>
        <p:txBody>
          <a:bodyPr wrap="square" rtlCol="0">
            <a:spAutoFit/>
          </a:bodyPr>
          <a:lstStyle/>
          <a:p>
            <a:r>
              <a:rPr lang="de-DE" b="1" dirty="0">
                <a:solidFill>
                  <a:schemeClr val="tx2"/>
                </a:solidFill>
              </a:rPr>
              <a:t>0</a:t>
            </a:r>
            <a:r>
              <a:rPr lang="de-DE" b="1" dirty="0" smtClean="0">
                <a:solidFill>
                  <a:schemeClr val="tx2"/>
                </a:solidFill>
              </a:rPr>
              <a:t>%</a:t>
            </a:r>
          </a:p>
          <a:p>
            <a:r>
              <a:rPr lang="de-DE" b="1" dirty="0" err="1" smtClean="0">
                <a:solidFill>
                  <a:schemeClr val="tx2"/>
                </a:solidFill>
              </a:rPr>
              <a:t>c</a:t>
            </a:r>
            <a:r>
              <a:rPr lang="de-DE" b="1" dirty="0" err="1">
                <a:solidFill>
                  <a:schemeClr val="tx2"/>
                </a:solidFill>
              </a:rPr>
              <a:t>o</a:t>
            </a:r>
            <a:r>
              <a:rPr lang="de-DE" b="1" dirty="0" err="1" smtClean="0">
                <a:solidFill>
                  <a:schemeClr val="tx2"/>
                </a:solidFill>
              </a:rPr>
              <a:t>mpulsory</a:t>
            </a:r>
            <a:r>
              <a:rPr lang="de-DE" b="1" dirty="0" smtClean="0">
                <a:solidFill>
                  <a:schemeClr val="tx2"/>
                </a:solidFill>
              </a:rPr>
              <a:t> </a:t>
            </a:r>
            <a:r>
              <a:rPr lang="de-DE" b="1" dirty="0" err="1" smtClean="0">
                <a:solidFill>
                  <a:schemeClr val="tx2"/>
                </a:solidFill>
              </a:rPr>
              <a:t>presence</a:t>
            </a:r>
            <a:endParaRPr lang="de-DE" b="1" dirty="0" smtClean="0">
              <a:solidFill>
                <a:schemeClr val="tx2"/>
              </a:solidFill>
            </a:endParaRPr>
          </a:p>
          <a:p>
            <a:r>
              <a:rPr lang="de-DE" b="1" dirty="0" err="1">
                <a:solidFill>
                  <a:schemeClr val="tx2"/>
                </a:solidFill>
              </a:rPr>
              <a:t>f</a:t>
            </a:r>
            <a:r>
              <a:rPr lang="de-DE" b="1" dirty="0" err="1" smtClean="0">
                <a:solidFill>
                  <a:schemeClr val="tx2"/>
                </a:solidFill>
              </a:rPr>
              <a:t>or</a:t>
            </a:r>
            <a:r>
              <a:rPr lang="de-DE" b="1" dirty="0" smtClean="0">
                <a:solidFill>
                  <a:schemeClr val="tx2"/>
                </a:solidFill>
              </a:rPr>
              <a:t> </a:t>
            </a:r>
            <a:r>
              <a:rPr lang="de-DE" b="1" dirty="0" err="1" smtClean="0">
                <a:solidFill>
                  <a:schemeClr val="tx2"/>
                </a:solidFill>
              </a:rPr>
              <a:t>less</a:t>
            </a:r>
            <a:r>
              <a:rPr lang="de-DE" b="1" dirty="0" smtClean="0">
                <a:solidFill>
                  <a:schemeClr val="tx2"/>
                </a:solidFill>
              </a:rPr>
              <a:t> </a:t>
            </a:r>
            <a:r>
              <a:rPr lang="de-DE" b="1" dirty="0" err="1" smtClean="0">
                <a:solidFill>
                  <a:schemeClr val="tx2"/>
                </a:solidFill>
              </a:rPr>
              <a:t>than</a:t>
            </a:r>
            <a:r>
              <a:rPr lang="de-DE" b="1" dirty="0" smtClean="0">
                <a:solidFill>
                  <a:schemeClr val="tx2"/>
                </a:solidFill>
              </a:rPr>
              <a:t> 1/2 </a:t>
            </a:r>
            <a:r>
              <a:rPr lang="de-DE" b="1" dirty="0" err="1" smtClean="0">
                <a:solidFill>
                  <a:schemeClr val="tx2"/>
                </a:solidFill>
              </a:rPr>
              <a:t>of</a:t>
            </a:r>
            <a:r>
              <a:rPr lang="de-DE" b="1" dirty="0" smtClean="0">
                <a:solidFill>
                  <a:schemeClr val="tx2"/>
                </a:solidFill>
              </a:rPr>
              <a:t> </a:t>
            </a:r>
            <a:r>
              <a:rPr lang="de-DE" b="1" dirty="0" err="1" smtClean="0">
                <a:solidFill>
                  <a:schemeClr val="tx2"/>
                </a:solidFill>
              </a:rPr>
              <a:t>staff</a:t>
            </a:r>
            <a:endParaRPr lang="de-DE" b="1" dirty="0">
              <a:solidFill>
                <a:schemeClr val="tx2"/>
              </a:solidFill>
            </a:endParaRPr>
          </a:p>
        </p:txBody>
      </p:sp>
      <p:sp>
        <p:nvSpPr>
          <p:cNvPr id="8" name="Textfeld 7"/>
          <p:cNvSpPr txBox="1"/>
          <p:nvPr/>
        </p:nvSpPr>
        <p:spPr>
          <a:xfrm>
            <a:off x="6084168" y="4449886"/>
            <a:ext cx="3024336" cy="923330"/>
          </a:xfrm>
          <a:prstGeom prst="rect">
            <a:avLst/>
          </a:prstGeom>
          <a:solidFill>
            <a:schemeClr val="bg1"/>
          </a:solidFill>
        </p:spPr>
        <p:txBody>
          <a:bodyPr wrap="square" rtlCol="0">
            <a:spAutoFit/>
          </a:bodyPr>
          <a:lstStyle/>
          <a:p>
            <a:r>
              <a:rPr lang="de-DE" b="1" dirty="0">
                <a:solidFill>
                  <a:schemeClr val="tx2"/>
                </a:solidFill>
              </a:rPr>
              <a:t>8</a:t>
            </a:r>
            <a:r>
              <a:rPr lang="de-DE" b="1" dirty="0" smtClean="0">
                <a:solidFill>
                  <a:schemeClr val="tx2"/>
                </a:solidFill>
              </a:rPr>
              <a:t>%</a:t>
            </a:r>
          </a:p>
          <a:p>
            <a:r>
              <a:rPr lang="de-DE" b="1" dirty="0" err="1" smtClean="0">
                <a:solidFill>
                  <a:schemeClr val="tx2"/>
                </a:solidFill>
              </a:rPr>
              <a:t>don‘t</a:t>
            </a:r>
            <a:r>
              <a:rPr lang="de-DE" b="1" dirty="0" smtClean="0">
                <a:solidFill>
                  <a:schemeClr val="tx2"/>
                </a:solidFill>
              </a:rPr>
              <a:t> </a:t>
            </a:r>
            <a:r>
              <a:rPr lang="de-DE" b="1" dirty="0" err="1" smtClean="0">
                <a:solidFill>
                  <a:schemeClr val="tx2"/>
                </a:solidFill>
              </a:rPr>
              <a:t>know</a:t>
            </a:r>
            <a:endParaRPr lang="de-DE" b="1" dirty="0" smtClean="0">
              <a:solidFill>
                <a:schemeClr val="tx2"/>
              </a:solidFill>
            </a:endParaRPr>
          </a:p>
          <a:p>
            <a:r>
              <a:rPr lang="de-DE" b="1" dirty="0" err="1" smtClean="0">
                <a:solidFill>
                  <a:schemeClr val="tx2"/>
                </a:solidFill>
              </a:rPr>
              <a:t>didn‘t</a:t>
            </a:r>
            <a:r>
              <a:rPr lang="de-DE" b="1" dirty="0" smtClean="0">
                <a:solidFill>
                  <a:schemeClr val="tx2"/>
                </a:solidFill>
              </a:rPr>
              <a:t> </a:t>
            </a:r>
            <a:r>
              <a:rPr lang="de-DE" b="1" dirty="0" err="1" smtClean="0">
                <a:solidFill>
                  <a:schemeClr val="tx2"/>
                </a:solidFill>
              </a:rPr>
              <a:t>answer</a:t>
            </a:r>
            <a:endParaRPr lang="de-DE" b="1" dirty="0">
              <a:solidFill>
                <a:schemeClr val="tx2"/>
              </a:solidFill>
            </a:endParaRPr>
          </a:p>
        </p:txBody>
      </p:sp>
      <p:sp>
        <p:nvSpPr>
          <p:cNvPr id="9" name="Textfeld 8"/>
          <p:cNvSpPr txBox="1"/>
          <p:nvPr/>
        </p:nvSpPr>
        <p:spPr>
          <a:xfrm>
            <a:off x="5724128" y="5445224"/>
            <a:ext cx="3024336" cy="307777"/>
          </a:xfrm>
          <a:prstGeom prst="rect">
            <a:avLst/>
          </a:prstGeom>
          <a:solidFill>
            <a:schemeClr val="bg1"/>
          </a:solidFill>
        </p:spPr>
        <p:txBody>
          <a:bodyPr wrap="square" rtlCol="0">
            <a:spAutoFit/>
          </a:bodyPr>
          <a:lstStyle/>
          <a:p>
            <a:pPr algn="r"/>
            <a:r>
              <a:rPr lang="de-DE" sz="1400" dirty="0" smtClean="0">
                <a:solidFill>
                  <a:schemeClr val="tx2"/>
                </a:solidFill>
              </a:rPr>
              <a:t>Source: </a:t>
            </a:r>
            <a:r>
              <a:rPr lang="de-DE" sz="1400" dirty="0" err="1" smtClean="0">
                <a:solidFill>
                  <a:schemeClr val="tx2"/>
                </a:solidFill>
              </a:rPr>
              <a:t>Bitkom</a:t>
            </a:r>
            <a:r>
              <a:rPr lang="de-DE" sz="1400" dirty="0" smtClean="0">
                <a:solidFill>
                  <a:schemeClr val="tx2"/>
                </a:solidFill>
              </a:rPr>
              <a:t> Research</a:t>
            </a:r>
            <a:endParaRPr lang="de-DE" sz="1400" dirty="0">
              <a:solidFill>
                <a:schemeClr val="tx2"/>
              </a:solidFill>
            </a:endParaRPr>
          </a:p>
        </p:txBody>
      </p:sp>
      <p:sp>
        <p:nvSpPr>
          <p:cNvPr id="10" name="Textfeld 9"/>
          <p:cNvSpPr txBox="1"/>
          <p:nvPr/>
        </p:nvSpPr>
        <p:spPr>
          <a:xfrm>
            <a:off x="814550" y="188640"/>
            <a:ext cx="7867988" cy="1015663"/>
          </a:xfrm>
          <a:prstGeom prst="rect">
            <a:avLst/>
          </a:prstGeom>
          <a:noFill/>
        </p:spPr>
        <p:txBody>
          <a:bodyPr wrap="none" rtlCol="0">
            <a:spAutoFit/>
          </a:bodyPr>
          <a:lstStyle/>
          <a:p>
            <a:r>
              <a:rPr lang="de-DE" sz="2400" b="1" dirty="0" smtClean="0">
                <a:effectLst>
                  <a:outerShdw blurRad="38100" dist="38100" dir="2700000" algn="tl">
                    <a:srgbClr val="000000">
                      <a:alpha val="43137"/>
                    </a:srgbClr>
                  </a:outerShdw>
                </a:effectLst>
              </a:rPr>
              <a:t>Office </a:t>
            </a:r>
            <a:r>
              <a:rPr lang="de-DE" sz="2400" b="1" dirty="0" err="1" smtClean="0">
                <a:effectLst>
                  <a:outerShdw blurRad="38100" dist="38100" dir="2700000" algn="tl">
                    <a:srgbClr val="000000">
                      <a:alpha val="43137"/>
                    </a:srgbClr>
                  </a:outerShdw>
                </a:effectLst>
              </a:rPr>
              <a:t>attendance</a:t>
            </a:r>
            <a:r>
              <a:rPr lang="de-DE" sz="2400" b="1" dirty="0" smtClean="0">
                <a:effectLst>
                  <a:outerShdw blurRad="38100" dist="38100" dir="2700000" algn="tl">
                    <a:srgbClr val="000000">
                      <a:alpha val="43137"/>
                    </a:srgbClr>
                  </a:outerShdw>
                </a:effectLst>
              </a:rPr>
              <a:t> </a:t>
            </a:r>
            <a:r>
              <a:rPr lang="de-DE" sz="2400" b="1" dirty="0" err="1" smtClean="0">
                <a:effectLst>
                  <a:outerShdw blurRad="38100" dist="38100" dir="2700000" algn="tl">
                    <a:srgbClr val="000000">
                      <a:alpha val="43137"/>
                    </a:srgbClr>
                  </a:outerShdw>
                </a:effectLst>
              </a:rPr>
              <a:t>is</a:t>
            </a:r>
            <a:r>
              <a:rPr lang="de-DE" sz="2400" b="1" dirty="0" smtClean="0">
                <a:effectLst>
                  <a:outerShdw blurRad="38100" dist="38100" dir="2700000" algn="tl">
                    <a:srgbClr val="000000">
                      <a:alpha val="43137"/>
                    </a:srgbClr>
                  </a:outerShdw>
                </a:effectLst>
              </a:rPr>
              <a:t> </a:t>
            </a:r>
            <a:r>
              <a:rPr lang="de-DE" sz="2400" b="1" dirty="0" err="1" smtClean="0">
                <a:effectLst>
                  <a:outerShdw blurRad="38100" dist="38100" dir="2700000" algn="tl">
                    <a:srgbClr val="000000">
                      <a:alpha val="43137"/>
                    </a:srgbClr>
                  </a:outerShdw>
                </a:effectLst>
              </a:rPr>
              <a:t>mandatory</a:t>
            </a:r>
            <a:r>
              <a:rPr lang="de-DE" sz="2400" b="1" dirty="0" smtClean="0">
                <a:effectLst>
                  <a:outerShdw blurRad="38100" dist="38100" dir="2700000" algn="tl">
                    <a:srgbClr val="000000">
                      <a:alpha val="43137"/>
                    </a:srgbClr>
                  </a:outerShdw>
                </a:effectLst>
              </a:rPr>
              <a:t> </a:t>
            </a:r>
            <a:r>
              <a:rPr lang="de-DE" sz="2400" b="1" dirty="0" err="1" smtClean="0">
                <a:effectLst>
                  <a:outerShdw blurRad="38100" dist="38100" dir="2700000" algn="tl">
                    <a:srgbClr val="000000">
                      <a:alpha val="43137"/>
                    </a:srgbClr>
                  </a:outerShdw>
                </a:effectLst>
              </a:rPr>
              <a:t>today</a:t>
            </a:r>
            <a:endParaRPr lang="de-DE" sz="2400" b="1" dirty="0" smtClean="0">
              <a:effectLst>
                <a:outerShdw blurRad="38100" dist="38100" dir="2700000" algn="tl">
                  <a:srgbClr val="000000">
                    <a:alpha val="43137"/>
                  </a:srgbClr>
                </a:outerShdw>
              </a:effectLst>
            </a:endParaRPr>
          </a:p>
          <a:p>
            <a:endParaRPr lang="de-DE" dirty="0"/>
          </a:p>
          <a:p>
            <a:r>
              <a:rPr lang="de-DE" b="1" dirty="0" err="1" smtClean="0"/>
              <a:t>Percentage</a:t>
            </a:r>
            <a:r>
              <a:rPr lang="de-DE" b="1" dirty="0" smtClean="0"/>
              <a:t> </a:t>
            </a:r>
            <a:r>
              <a:rPr lang="de-DE" b="1" dirty="0" err="1" smtClean="0"/>
              <a:t>of</a:t>
            </a:r>
            <a:r>
              <a:rPr lang="de-DE" b="1" dirty="0" smtClean="0"/>
              <a:t> </a:t>
            </a:r>
            <a:r>
              <a:rPr lang="de-DE" b="1" dirty="0" err="1" smtClean="0"/>
              <a:t>office</a:t>
            </a:r>
            <a:r>
              <a:rPr lang="de-DE" b="1" dirty="0" smtClean="0"/>
              <a:t> </a:t>
            </a:r>
            <a:r>
              <a:rPr lang="de-DE" b="1" dirty="0" err="1" smtClean="0"/>
              <a:t>staff</a:t>
            </a:r>
            <a:r>
              <a:rPr lang="de-DE" b="1" dirty="0" smtClean="0"/>
              <a:t> </a:t>
            </a:r>
            <a:r>
              <a:rPr lang="de-DE" b="1" dirty="0" err="1" smtClean="0"/>
              <a:t>members</a:t>
            </a:r>
            <a:r>
              <a:rPr lang="de-DE" b="1" dirty="0" smtClean="0"/>
              <a:t> </a:t>
            </a:r>
            <a:r>
              <a:rPr lang="de-DE" b="1" dirty="0" err="1" smtClean="0"/>
              <a:t>with</a:t>
            </a:r>
            <a:r>
              <a:rPr lang="de-DE" b="1" dirty="0" smtClean="0"/>
              <a:t> </a:t>
            </a:r>
            <a:r>
              <a:rPr lang="de-DE" b="1" dirty="0" err="1" smtClean="0"/>
              <a:t>required</a:t>
            </a:r>
            <a:r>
              <a:rPr lang="de-DE" b="1" dirty="0" smtClean="0"/>
              <a:t> </a:t>
            </a:r>
            <a:r>
              <a:rPr lang="de-DE" b="1" dirty="0" err="1" smtClean="0"/>
              <a:t>presence</a:t>
            </a:r>
            <a:r>
              <a:rPr lang="de-DE" b="1" dirty="0" smtClean="0"/>
              <a:t> </a:t>
            </a:r>
            <a:r>
              <a:rPr lang="de-DE" b="1" dirty="0" err="1" smtClean="0"/>
              <a:t>within</a:t>
            </a:r>
            <a:r>
              <a:rPr lang="de-DE" b="1" dirty="0" smtClean="0"/>
              <a:t> </a:t>
            </a:r>
            <a:r>
              <a:rPr lang="de-DE" b="1" dirty="0" err="1" smtClean="0"/>
              <a:t>working</a:t>
            </a:r>
            <a:r>
              <a:rPr lang="de-DE" b="1" dirty="0" smtClean="0"/>
              <a:t> </a:t>
            </a:r>
            <a:r>
              <a:rPr lang="de-DE" b="1" dirty="0" err="1" smtClean="0"/>
              <a:t>hours</a:t>
            </a:r>
            <a:endParaRPr lang="de-DE" b="1" dirty="0"/>
          </a:p>
        </p:txBody>
      </p:sp>
    </p:spTree>
    <p:extLst>
      <p:ext uri="{BB962C8B-B14F-4D97-AF65-F5344CB8AC3E}">
        <p14:creationId xmlns:p14="http://schemas.microsoft.com/office/powerpoint/2010/main" val="2741728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effectLst>
                  <a:outerShdw blurRad="38100" dist="38100" dir="2700000" algn="tl">
                    <a:srgbClr val="000000">
                      <a:alpha val="43137"/>
                    </a:srgbClr>
                  </a:outerShdw>
                </a:effectLst>
              </a:rPr>
              <a:t>A </a:t>
            </a:r>
            <a:r>
              <a:rPr lang="de-DE" b="1" dirty="0" smtClean="0">
                <a:solidFill>
                  <a:srgbClr val="FF0000"/>
                </a:solidFill>
                <a:effectLst>
                  <a:outerShdw blurRad="38100" dist="38100" dir="2700000" algn="tl">
                    <a:srgbClr val="000000">
                      <a:alpha val="43137"/>
                    </a:srgbClr>
                  </a:outerShdw>
                </a:effectLst>
              </a:rPr>
              <a:t>smarter</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way</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to</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see</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the</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world</a:t>
            </a:r>
            <a:endParaRPr lang="de-DE" b="1" dirty="0">
              <a:effectLst>
                <a:outerShdw blurRad="38100" dist="38100" dir="2700000" algn="tl">
                  <a:srgbClr val="000000">
                    <a:alpha val="43137"/>
                  </a:srgbClr>
                </a:outerShdw>
              </a:effectLst>
            </a:endParaRPr>
          </a:p>
        </p:txBody>
      </p:sp>
      <p:pic>
        <p:nvPicPr>
          <p:cNvPr id="3" name="Picture 2" descr="http://www.chapterthree.com/sites/default/files/retro-dude.png"/>
          <p:cNvPicPr>
            <a:picLocks noChangeAspect="1" noChangeArrowheads="1"/>
          </p:cNvPicPr>
          <p:nvPr/>
        </p:nvPicPr>
        <p:blipFill rotWithShape="1">
          <a:blip r:embed="rId2">
            <a:extLst>
              <a:ext uri="{28A0092B-C50C-407E-A947-70E740481C1C}">
                <a14:useLocalDpi xmlns:a14="http://schemas.microsoft.com/office/drawing/2010/main" val="0"/>
              </a:ext>
            </a:extLst>
          </a:blip>
          <a:srcRect t="540" b="8959"/>
          <a:stretch/>
        </p:blipFill>
        <p:spPr bwMode="auto">
          <a:xfrm>
            <a:off x="1187624" y="1412776"/>
            <a:ext cx="6912770" cy="4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5556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11" r="4103" b="2439"/>
          <a:stretch/>
        </p:blipFill>
        <p:spPr bwMode="auto">
          <a:xfrm>
            <a:off x="395536" y="476672"/>
            <a:ext cx="8478505" cy="5793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9669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 Futuristic Short Film HD_ by Sight Systems.avi">
            <a:hlinkClick r:id="" action="ppaction://media"/>
          </p:cNvPr>
          <p:cNvPicPr>
            <a:picLocks noChangeAspect="1"/>
          </p:cNvPicPr>
          <p:nvPr>
            <a:videoFile r:link="rId1"/>
            <p:extLst/>
          </p:nvPr>
        </p:nvPicPr>
        <p:blipFill>
          <a:blip r:embed="rId3"/>
          <a:stretch>
            <a:fillRect/>
          </a:stretch>
        </p:blipFill>
        <p:spPr>
          <a:xfrm>
            <a:off x="0" y="1237828"/>
            <a:ext cx="9144000" cy="5143500"/>
          </a:xfrm>
          <a:prstGeom prst="rect">
            <a:avLst/>
          </a:prstGeom>
        </p:spPr>
      </p:pic>
      <p:sp>
        <p:nvSpPr>
          <p:cNvPr id="2" name="Titel 1"/>
          <p:cNvSpPr>
            <a:spLocks noGrp="1"/>
          </p:cNvSpPr>
          <p:nvPr>
            <p:ph type="title"/>
          </p:nvPr>
        </p:nvSpPr>
        <p:spPr>
          <a:xfrm>
            <a:off x="457200" y="116632"/>
            <a:ext cx="8229600" cy="1143000"/>
          </a:xfrm>
        </p:spPr>
        <p:txBody>
          <a:bodyPr/>
          <a:lstStyle/>
          <a:p>
            <a:r>
              <a:rPr lang="de-DE" b="1" dirty="0" err="1" smtClean="0">
                <a:effectLst>
                  <a:outerShdw blurRad="38100" dist="38100" dir="2700000" algn="tl">
                    <a:srgbClr val="000000">
                      <a:alpha val="43137"/>
                    </a:srgbClr>
                  </a:outerShdw>
                </a:effectLst>
              </a:rPr>
              <a:t>There‘s</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only</a:t>
            </a:r>
            <a:r>
              <a:rPr lang="de-DE" b="1" dirty="0" smtClean="0">
                <a:effectLst>
                  <a:outerShdw blurRad="38100" dist="38100" dir="2700000" algn="tl">
                    <a:srgbClr val="000000">
                      <a:alpha val="43137"/>
                    </a:srgbClr>
                  </a:outerShdw>
                </a:effectLst>
              </a:rPr>
              <a:t> </a:t>
            </a:r>
            <a:r>
              <a:rPr lang="de-DE" b="1" dirty="0" err="1" smtClean="0">
                <a:solidFill>
                  <a:srgbClr val="FF0000"/>
                </a:solidFill>
                <a:effectLst>
                  <a:outerShdw blurRad="38100" dist="38100" dir="2700000" algn="tl">
                    <a:srgbClr val="000000">
                      <a:alpha val="43137"/>
                    </a:srgbClr>
                  </a:outerShdw>
                </a:effectLst>
              </a:rPr>
              <a:t>one</a:t>
            </a:r>
            <a:r>
              <a:rPr lang="de-DE" b="1" dirty="0" smtClean="0">
                <a:solidFill>
                  <a:srgbClr val="FF0000"/>
                </a:solidFill>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world</a:t>
            </a:r>
            <a:r>
              <a:rPr lang="de-DE" b="1" dirty="0" smtClean="0">
                <a:effectLst>
                  <a:outerShdw blurRad="38100" dist="38100" dir="2700000" algn="tl">
                    <a:srgbClr val="000000">
                      <a:alpha val="43137"/>
                    </a:srgbClr>
                  </a:outerShdw>
                </a:effectLst>
              </a:rPr>
              <a:t>, stupid!</a:t>
            </a:r>
            <a:endParaRPr lang="de-DE"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832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en/6/65/Silent_movie_movie_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692696"/>
            <a:ext cx="3095625" cy="472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8769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ld: Shutterstock/Lightsp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348880"/>
            <a:ext cx="6515100" cy="2381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259632" y="4941168"/>
            <a:ext cx="6515100" cy="369332"/>
          </a:xfrm>
          <a:prstGeom prst="rect">
            <a:avLst/>
          </a:prstGeom>
          <a:noFill/>
        </p:spPr>
        <p:txBody>
          <a:bodyPr wrap="square" rtlCol="0">
            <a:spAutoFit/>
          </a:bodyPr>
          <a:lstStyle/>
          <a:p>
            <a:pPr algn="ctr"/>
            <a:r>
              <a:rPr lang="de-DE" dirty="0" smtClean="0">
                <a:solidFill>
                  <a:schemeClr val="accent1">
                    <a:lumMod val="75000"/>
                  </a:schemeClr>
                </a:solidFill>
                <a:latin typeface="Goudy Stout" pitchFamily="18" charset="0"/>
              </a:rPr>
              <a:t>Digital Transformation</a:t>
            </a:r>
            <a:endParaRPr lang="de-DE" dirty="0">
              <a:solidFill>
                <a:schemeClr val="accent1">
                  <a:lumMod val="75000"/>
                </a:schemeClr>
              </a:solidFill>
              <a:latin typeface="Goudy Stout" pitchFamily="18" charset="0"/>
            </a:endParaRPr>
          </a:p>
        </p:txBody>
      </p:sp>
    </p:spTree>
    <p:extLst>
      <p:ext uri="{BB962C8B-B14F-4D97-AF65-F5344CB8AC3E}">
        <p14:creationId xmlns:p14="http://schemas.microsoft.com/office/powerpoint/2010/main" val="22917776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b="1" dirty="0" smtClean="0">
                <a:effectLst>
                  <a:outerShdw blurRad="38100" dist="38100" dir="2700000" algn="tl">
                    <a:srgbClr val="000000">
                      <a:alpha val="43137"/>
                    </a:srgbClr>
                  </a:outerShdw>
                </a:effectLst>
              </a:rPr>
              <a:t>Transformation</a:t>
            </a:r>
            <a:endParaRPr lang="de-DE" b="1" dirty="0">
              <a:effectLst>
                <a:outerShdw blurRad="38100" dist="38100" dir="2700000" algn="tl">
                  <a:srgbClr val="000000">
                    <a:alpha val="43137"/>
                  </a:srgbClr>
                </a:outerShdw>
              </a:effectLst>
            </a:endParaRPr>
          </a:p>
        </p:txBody>
      </p:sp>
      <p:pic>
        <p:nvPicPr>
          <p:cNvPr id="17411" name="Picture 2" descr="http://brainperf.com/wp-content/uploads/2012/03/metamorpho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3" y="2276475"/>
            <a:ext cx="88153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027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48" y="332656"/>
            <a:ext cx="8396556" cy="630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uppieren 1"/>
          <p:cNvGrpSpPr/>
          <p:nvPr/>
        </p:nvGrpSpPr>
        <p:grpSpPr>
          <a:xfrm>
            <a:off x="468911" y="1628800"/>
            <a:ext cx="8612760" cy="5012744"/>
            <a:chOff x="468911" y="1628800"/>
            <a:chExt cx="8612760" cy="5012744"/>
          </a:xfrm>
        </p:grpSpPr>
        <p:grpSp>
          <p:nvGrpSpPr>
            <p:cNvPr id="7" name="Gruppieren 6"/>
            <p:cNvGrpSpPr/>
            <p:nvPr/>
          </p:nvGrpSpPr>
          <p:grpSpPr>
            <a:xfrm>
              <a:off x="468911" y="2026699"/>
              <a:ext cx="8612760" cy="4614845"/>
              <a:chOff x="395536" y="2026699"/>
              <a:chExt cx="8612760" cy="4614845"/>
            </a:xfrm>
          </p:grpSpPr>
          <p:grpSp>
            <p:nvGrpSpPr>
              <p:cNvPr id="6" name="Gruppieren 5"/>
              <p:cNvGrpSpPr/>
              <p:nvPr/>
            </p:nvGrpSpPr>
            <p:grpSpPr>
              <a:xfrm>
                <a:off x="395536" y="3253504"/>
                <a:ext cx="8612760" cy="3388040"/>
                <a:chOff x="395536" y="3253504"/>
                <a:chExt cx="8612760" cy="3388040"/>
              </a:xfrm>
            </p:grpSpPr>
            <p:pic>
              <p:nvPicPr>
                <p:cNvPr id="4" name="Grafik 3" descr="Titel Unternehmen 2020.jpg"/>
                <p:cNvPicPr>
                  <a:picLocks noChangeAspect="1"/>
                </p:cNvPicPr>
                <p:nvPr/>
              </p:nvPicPr>
              <p:blipFill>
                <a:blip r:embed="rId4" cstate="print"/>
                <a:srcRect/>
                <a:stretch>
                  <a:fillRect/>
                </a:stretch>
              </p:blipFill>
              <p:spPr bwMode="auto">
                <a:xfrm>
                  <a:off x="6804248" y="3253504"/>
                  <a:ext cx="2204048" cy="3388040"/>
                </a:xfrm>
                <a:prstGeom prst="rect">
                  <a:avLst/>
                </a:prstGeom>
                <a:noFill/>
                <a:ln w="9525">
                  <a:noFill/>
                  <a:miter lim="800000"/>
                  <a:headEnd/>
                  <a:tailEnd/>
                </a:ln>
              </p:spPr>
            </p:pic>
            <p:pic>
              <p:nvPicPr>
                <p:cNvPr id="5" name="Picture 2" descr="http://www.cole.de/wp-content/uploads/2013/02/erfolgsfaktor.jpg"/>
                <p:cNvPicPr>
                  <a:picLocks noChangeAspect="1" noChangeArrowheads="1"/>
                </p:cNvPicPr>
                <p:nvPr/>
              </p:nvPicPr>
              <p:blipFill rotWithShape="1">
                <a:blip r:embed="rId5">
                  <a:extLst>
                    <a:ext uri="{28A0092B-C50C-407E-A947-70E740481C1C}">
                      <a14:useLocalDpi xmlns:a14="http://schemas.microsoft.com/office/drawing/2010/main" val="0"/>
                    </a:ext>
                  </a:extLst>
                </a:blip>
                <a:srcRect l="19850" t="2058" r="20467" b="2645"/>
                <a:stretch/>
              </p:blipFill>
              <p:spPr bwMode="auto">
                <a:xfrm>
                  <a:off x="395536" y="3253504"/>
                  <a:ext cx="2122068" cy="3329707"/>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Grafik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1423" y="2026699"/>
                <a:ext cx="3076575" cy="4524375"/>
              </a:xfrm>
              <a:prstGeom prst="rect">
                <a:avLst/>
              </a:prstGeom>
            </p:spPr>
          </p:pic>
        </p:grpSp>
        <p:pic>
          <p:nvPicPr>
            <p:cNvPr id="1433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1840" y="1628800"/>
              <a:ext cx="3043128" cy="49098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5" name="Grafik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1791" y="742998"/>
            <a:ext cx="3782588" cy="5898546"/>
          </a:xfrm>
          <a:prstGeom prst="rect">
            <a:avLst/>
          </a:prstGeom>
        </p:spPr>
      </p:pic>
    </p:spTree>
    <p:extLst>
      <p:ext uri="{BB962C8B-B14F-4D97-AF65-F5344CB8AC3E}">
        <p14:creationId xmlns:p14="http://schemas.microsoft.com/office/powerpoint/2010/main" val="3368770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b="1" dirty="0" smtClean="0">
                <a:effectLst>
                  <a:outerShdw blurRad="38100" dist="38100" dir="2700000" algn="tl">
                    <a:srgbClr val="000000">
                      <a:alpha val="43137"/>
                    </a:srgbClr>
                  </a:outerShdw>
                </a:effectLst>
              </a:rPr>
              <a:t>Digital Transformation</a:t>
            </a:r>
            <a:endParaRPr lang="de-DE" b="1" dirty="0">
              <a:effectLst>
                <a:outerShdw blurRad="38100" dist="38100" dir="2700000" algn="tl">
                  <a:srgbClr val="000000">
                    <a:alpha val="43137"/>
                  </a:srgbClr>
                </a:outerShdw>
              </a:effectLst>
            </a:endParaRPr>
          </a:p>
        </p:txBody>
      </p:sp>
      <p:pic>
        <p:nvPicPr>
          <p:cNvPr id="18435"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663" y="2276475"/>
            <a:ext cx="8831262"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355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 name="Picture 2" descr="http://blogs-images.forbes.com/marketshare/files/2013/01/icon_disrupt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700807"/>
            <a:ext cx="5832648" cy="3732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3097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Bildergebnis für wikipedi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459" name="AutoShape 4" descr="Bildergebnis für wikipedia"/>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pic>
        <p:nvPicPr>
          <p:cNvPr id="19460" name="Picture 8" descr="https://thenypost.files.wordpress.com/2014/10/uber-germany_injun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312738"/>
            <a:ext cx="4751388"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descr="http://eurokulture.missouri.edu/wp-content/uploads/2014/03/airbnb-collarcitybrownstone.com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2852738"/>
            <a:ext cx="5614987"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225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0" y="908720"/>
            <a:ext cx="9144000" cy="5112568"/>
          </a:xfrm>
          <a:prstGeom prst="rect">
            <a:avLst/>
          </a:prstGeom>
        </p:spPr>
      </p:pic>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b="8141"/>
          <a:stretch/>
        </p:blipFill>
        <p:spPr>
          <a:xfrm>
            <a:off x="3442712" y="2727355"/>
            <a:ext cx="2251602" cy="1760983"/>
          </a:xfrm>
          <a:prstGeom prst="rect">
            <a:avLst/>
          </a:prstGeom>
        </p:spPr>
      </p:pic>
      <p:pic>
        <p:nvPicPr>
          <p:cNvPr id="1029" name="Picture 5" descr="http://i.kinja-img.com/gawker-media/image/upload/s--pEKSmwzm--/c_scale,fl_progressive,q_80,w_800/141422881532518868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 t="19197" r="-207" b="17846"/>
          <a:stretch/>
        </p:blipFill>
        <p:spPr bwMode="auto">
          <a:xfrm>
            <a:off x="4208473" y="3468106"/>
            <a:ext cx="720080" cy="248926"/>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p:cNvSpPr/>
          <p:nvPr/>
        </p:nvSpPr>
        <p:spPr>
          <a:xfrm>
            <a:off x="7259136" y="2996952"/>
            <a:ext cx="432048" cy="471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096680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dia.licdn.com/mpr/mpr/shrinknp_800_800/AAEAAQAAAAAAAAKRAAAAJDdiMWNlOTNlLTg1MGEtNDE0OC04MTMwLWE5YzRjZDUzNmEyZ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46" y="332656"/>
            <a:ext cx="11230589" cy="630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5988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igitaltransformationbook.com/wp-content/uploads/2015/06/Waves_of_digital_disrup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98" y="836712"/>
            <a:ext cx="8913461" cy="500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3928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el 1"/>
          <p:cNvSpPr>
            <a:spLocks noGrp="1"/>
          </p:cNvSpPr>
          <p:nvPr>
            <p:ph type="title"/>
          </p:nvPr>
        </p:nvSpPr>
        <p:spPr/>
        <p:txBody>
          <a:bodyPr/>
          <a:lstStyle/>
          <a:p>
            <a:r>
              <a:rPr lang="de-DE" b="1" dirty="0" smtClean="0">
                <a:effectLst>
                  <a:outerShdw blurRad="38100" dist="38100" dir="2700000" algn="tl">
                    <a:srgbClr val="000000">
                      <a:alpha val="43137"/>
                    </a:srgbClr>
                  </a:outerShdw>
                </a:effectLst>
              </a:rPr>
              <a:t>Digitaler Triple Jump</a:t>
            </a: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639" y="1700808"/>
            <a:ext cx="4534609" cy="3403756"/>
          </a:xfrm>
          <a:prstGeom prst="rect">
            <a:avLst/>
          </a:prstGeom>
        </p:spPr>
      </p:pic>
      <p:sp>
        <p:nvSpPr>
          <p:cNvPr id="3" name="Textfeld 2"/>
          <p:cNvSpPr txBox="1"/>
          <p:nvPr/>
        </p:nvSpPr>
        <p:spPr>
          <a:xfrm>
            <a:off x="1403648" y="5949280"/>
            <a:ext cx="1040670" cy="461665"/>
          </a:xfrm>
          <a:prstGeom prst="rect">
            <a:avLst/>
          </a:prstGeom>
          <a:noFill/>
        </p:spPr>
        <p:txBody>
          <a:bodyPr wrap="none" rtlCol="0">
            <a:spAutoFit/>
          </a:bodyPr>
          <a:lstStyle/>
          <a:p>
            <a:r>
              <a:rPr lang="de-DE" sz="2400" b="1" dirty="0" smtClean="0">
                <a:effectLst>
                  <a:outerShdw blurRad="38100" dist="38100" dir="2700000" algn="tl">
                    <a:srgbClr val="000000">
                      <a:alpha val="43137"/>
                    </a:srgbClr>
                  </a:outerShdw>
                </a:effectLst>
              </a:rPr>
              <a:t>analog</a:t>
            </a:r>
            <a:endParaRPr lang="de-DE" sz="2400" b="1" dirty="0">
              <a:effectLst>
                <a:outerShdw blurRad="38100" dist="38100" dir="2700000" algn="tl">
                  <a:srgbClr val="000000">
                    <a:alpha val="43137"/>
                  </a:srgbClr>
                </a:outerShdw>
              </a:effectLst>
            </a:endParaRPr>
          </a:p>
        </p:txBody>
      </p:sp>
      <p:sp>
        <p:nvSpPr>
          <p:cNvPr id="7" name="Textfeld 6"/>
          <p:cNvSpPr txBox="1"/>
          <p:nvPr/>
        </p:nvSpPr>
        <p:spPr>
          <a:xfrm>
            <a:off x="4211960" y="5949280"/>
            <a:ext cx="978345" cy="461665"/>
          </a:xfrm>
          <a:prstGeom prst="rect">
            <a:avLst/>
          </a:prstGeom>
          <a:noFill/>
        </p:spPr>
        <p:txBody>
          <a:bodyPr wrap="none" rtlCol="0">
            <a:spAutoFit/>
          </a:bodyPr>
          <a:lstStyle/>
          <a:p>
            <a:r>
              <a:rPr lang="de-DE" sz="2400" b="1" dirty="0" smtClean="0">
                <a:effectLst>
                  <a:outerShdw blurRad="38100" dist="38100" dir="2700000" algn="tl">
                    <a:srgbClr val="000000">
                      <a:alpha val="43137"/>
                    </a:srgbClr>
                  </a:outerShdw>
                </a:effectLst>
              </a:rPr>
              <a:t>digital</a:t>
            </a:r>
            <a:endParaRPr lang="de-DE" sz="2400" b="1" dirty="0">
              <a:effectLst>
                <a:outerShdw blurRad="38100" dist="38100" dir="2700000" algn="tl">
                  <a:srgbClr val="000000">
                    <a:alpha val="43137"/>
                  </a:srgbClr>
                </a:outerShdw>
              </a:effectLst>
            </a:endParaRPr>
          </a:p>
        </p:txBody>
      </p:sp>
      <p:sp>
        <p:nvSpPr>
          <p:cNvPr id="8" name="Textfeld 7"/>
          <p:cNvSpPr txBox="1"/>
          <p:nvPr/>
        </p:nvSpPr>
        <p:spPr>
          <a:xfrm>
            <a:off x="7020272" y="5949280"/>
            <a:ext cx="1571007" cy="461665"/>
          </a:xfrm>
          <a:prstGeom prst="rect">
            <a:avLst/>
          </a:prstGeom>
          <a:noFill/>
        </p:spPr>
        <p:txBody>
          <a:bodyPr wrap="none" rtlCol="0">
            <a:spAutoFit/>
          </a:bodyPr>
          <a:lstStyle/>
          <a:p>
            <a:r>
              <a:rPr lang="de-DE" sz="2400" b="1" dirty="0" err="1" smtClean="0">
                <a:effectLst>
                  <a:outerShdw blurRad="38100" dist="38100" dir="2700000" algn="tl">
                    <a:srgbClr val="000000">
                      <a:alpha val="43137"/>
                    </a:srgbClr>
                  </a:outerShdw>
                </a:effectLst>
              </a:rPr>
              <a:t>networked</a:t>
            </a:r>
            <a:endParaRPr lang="de-DE" sz="2400" b="1" dirty="0">
              <a:effectLst>
                <a:outerShdw blurRad="38100" dist="38100" dir="2700000" algn="tl">
                  <a:srgbClr val="000000">
                    <a:alpha val="43137"/>
                  </a:srgbClr>
                </a:outerShdw>
              </a:effectLst>
            </a:endParaRPr>
          </a:p>
        </p:txBody>
      </p:sp>
      <p:cxnSp>
        <p:nvCxnSpPr>
          <p:cNvPr id="6" name="Gerade Verbindung mit Pfeil 5"/>
          <p:cNvCxnSpPr>
            <a:endCxn id="7" idx="1"/>
          </p:cNvCxnSpPr>
          <p:nvPr/>
        </p:nvCxnSpPr>
        <p:spPr>
          <a:xfrm>
            <a:off x="2627784" y="6180112"/>
            <a:ext cx="1584176" cy="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5364088" y="6165304"/>
            <a:ext cx="1584176" cy="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6337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effectLst>
                  <a:outerShdw blurRad="38100" dist="38100" dir="2700000" algn="tl">
                    <a:srgbClr val="000000">
                      <a:alpha val="43137"/>
                    </a:srgbClr>
                  </a:outerShdw>
                </a:effectLst>
              </a:rPr>
              <a:t>Marketing 1.0</a:t>
            </a:r>
            <a:endParaRPr lang="de-DE" b="1" dirty="0">
              <a:effectLst>
                <a:outerShdw blurRad="38100" dist="38100" dir="2700000" algn="tl">
                  <a:srgbClr val="000000">
                    <a:alpha val="43137"/>
                  </a:srgbClr>
                </a:outerShdw>
              </a:effectLst>
            </a:endParaRPr>
          </a:p>
        </p:txBody>
      </p:sp>
      <p:pic>
        <p:nvPicPr>
          <p:cNvPr id="1026" name="Picture 2" descr="http://www.dreamtemplate.com/blog/wp-content/uploads/2011/06/pic1-a1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141187"/>
            <a:ext cx="291465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0764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effectLst>
                  <a:outerShdw blurRad="38100" dist="38100" dir="2700000" algn="tl">
                    <a:srgbClr val="000000">
                      <a:alpha val="43137"/>
                    </a:srgbClr>
                  </a:outerShdw>
                </a:effectLst>
              </a:rPr>
              <a:t>Marketing 2.0</a:t>
            </a:r>
            <a:endParaRPr lang="de-DE" b="1" dirty="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484784"/>
            <a:ext cx="5976664" cy="50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09425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effectLst>
                  <a:outerShdw blurRad="38100" dist="38100" dir="2700000" algn="tl">
                    <a:srgbClr val="000000">
                      <a:alpha val="43137"/>
                    </a:srgbClr>
                  </a:outerShdw>
                </a:effectLst>
              </a:rPr>
              <a:t>Marketing 3.0</a:t>
            </a:r>
            <a:endParaRPr lang="de-DE" b="1" dirty="0">
              <a:effectLst>
                <a:outerShdw blurRad="38100" dist="38100" dir="2700000" algn="tl">
                  <a:srgbClr val="000000">
                    <a:alpha val="43137"/>
                  </a:srgbClr>
                </a:outerShdw>
              </a:effectLst>
            </a:endParaRPr>
          </a:p>
        </p:txBody>
      </p:sp>
      <p:pic>
        <p:nvPicPr>
          <p:cNvPr id="5122" name="Picture 2" descr="https://www.brandwatch.com/de/wp-content/uploads/2015/03/Social-Listen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12776"/>
            <a:ext cx="7153275"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7472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encrypted-tbn3.gstatic.com/images?q=tbn:ANd9GcTQWXM60JFmjUUWMUnAJJkLIrO9_k9t-s6LZSFtk489LlCL2j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460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feld 4"/>
          <p:cNvSpPr txBox="1">
            <a:spLocks noChangeArrowheads="1"/>
          </p:cNvSpPr>
          <p:nvPr/>
        </p:nvSpPr>
        <p:spPr bwMode="auto">
          <a:xfrm>
            <a:off x="2339975" y="776288"/>
            <a:ext cx="4824413" cy="70788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de-DE" sz="4000" dirty="0" err="1" smtClean="0">
                <a:solidFill>
                  <a:srgbClr val="FFFF00"/>
                </a:solidFill>
                <a:latin typeface="Showcard Gothic" pitchFamily="82" charset="0"/>
              </a:rPr>
              <a:t>Digitalisation</a:t>
            </a:r>
            <a:endParaRPr lang="de-DE" sz="4000" dirty="0">
              <a:solidFill>
                <a:srgbClr val="FFFF00"/>
              </a:solidFill>
              <a:latin typeface="Showcard Gothic" pitchFamily="82" charset="0"/>
            </a:endParaRPr>
          </a:p>
        </p:txBody>
      </p:sp>
    </p:spTree>
    <p:extLst>
      <p:ext uri="{BB962C8B-B14F-4D97-AF65-F5344CB8AC3E}">
        <p14:creationId xmlns:p14="http://schemas.microsoft.com/office/powerpoint/2010/main" val="20037630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8194" name="Picture 2" descr="http://blog.templatemonster.com/wp-content/uploads/2013/04/Inbound-Marketing-Channels-and-Tactic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052736"/>
            <a:ext cx="8572500" cy="484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8293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467544" y="837352"/>
            <a:ext cx="8201738" cy="5760000"/>
            <a:chOff x="467544" y="837352"/>
            <a:chExt cx="8201738" cy="576000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73" t="13399" r="50585" b="15139"/>
            <a:stretch/>
          </p:blipFill>
          <p:spPr bwMode="auto">
            <a:xfrm>
              <a:off x="467544" y="837352"/>
              <a:ext cx="8201738" cy="57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a:xfrm>
              <a:off x="907083" y="1268760"/>
              <a:ext cx="4096965"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Textfeld 2"/>
          <p:cNvSpPr txBox="1"/>
          <p:nvPr/>
        </p:nvSpPr>
        <p:spPr>
          <a:xfrm>
            <a:off x="179512" y="6525344"/>
            <a:ext cx="1455142" cy="276999"/>
          </a:xfrm>
          <a:prstGeom prst="rect">
            <a:avLst/>
          </a:prstGeom>
          <a:noFill/>
        </p:spPr>
        <p:txBody>
          <a:bodyPr wrap="none" rtlCol="0">
            <a:spAutoFit/>
          </a:bodyPr>
          <a:lstStyle/>
          <a:p>
            <a:r>
              <a:rPr lang="de-DE" sz="1200" dirty="0" smtClean="0"/>
              <a:t>Quelle: </a:t>
            </a:r>
            <a:r>
              <a:rPr lang="de-DE" sz="1200" dirty="0" err="1" smtClean="0"/>
              <a:t>SapientNitro</a:t>
            </a:r>
            <a:endParaRPr lang="de-DE" sz="1200" dirty="0"/>
          </a:p>
        </p:txBody>
      </p:sp>
      <p:sp>
        <p:nvSpPr>
          <p:cNvPr id="2" name="Titel 1"/>
          <p:cNvSpPr>
            <a:spLocks noGrp="1"/>
          </p:cNvSpPr>
          <p:nvPr>
            <p:ph type="title"/>
          </p:nvPr>
        </p:nvSpPr>
        <p:spPr/>
        <p:txBody>
          <a:bodyPr/>
          <a:lstStyle/>
          <a:p>
            <a:r>
              <a:rPr lang="de-DE" b="1" dirty="0" smtClean="0">
                <a:effectLst>
                  <a:outerShdw blurRad="38100" dist="38100" dir="2700000" algn="tl">
                    <a:srgbClr val="000000">
                      <a:alpha val="43137"/>
                    </a:srgbClr>
                  </a:outerShdw>
                </a:effectLst>
              </a:rPr>
              <a:t>Shopping 1.0</a:t>
            </a:r>
            <a:endParaRPr lang="de-DE"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7758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effectLst>
                  <a:outerShdw blurRad="38100" dist="38100" dir="2700000" algn="tl">
                    <a:srgbClr val="000000">
                      <a:alpha val="43137"/>
                    </a:srgbClr>
                  </a:outerShdw>
                </a:effectLst>
              </a:rPr>
              <a:t>Shopping 2.0</a:t>
            </a:r>
            <a:endParaRPr lang="de-DE" b="1" dirty="0">
              <a:effectLst>
                <a:outerShdw blurRad="38100" dist="38100" dir="2700000" algn="tl">
                  <a:srgbClr val="000000">
                    <a:alpha val="43137"/>
                  </a:srgbClr>
                </a:outerShdw>
              </a:effectLst>
            </a:endParaRPr>
          </a:p>
        </p:txBody>
      </p:sp>
      <p:pic>
        <p:nvPicPr>
          <p:cNvPr id="1026" name="Picture 2" descr="C:\Users\User\Documents\6ColeHP\Bilder\frankfrankenal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3" y="1227914"/>
            <a:ext cx="7163717" cy="537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1306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639575" y="765344"/>
            <a:ext cx="8117072" cy="5760000"/>
            <a:chOff x="639575" y="765344"/>
            <a:chExt cx="8117072" cy="576000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39" t="13400" r="50780" b="14945"/>
            <a:stretch/>
          </p:blipFill>
          <p:spPr bwMode="auto">
            <a:xfrm>
              <a:off x="639575" y="765344"/>
              <a:ext cx="8117072" cy="57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p:cNvSpPr/>
            <p:nvPr/>
          </p:nvSpPr>
          <p:spPr>
            <a:xfrm>
              <a:off x="907083" y="1268760"/>
              <a:ext cx="4096965"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Textfeld 2"/>
          <p:cNvSpPr txBox="1"/>
          <p:nvPr/>
        </p:nvSpPr>
        <p:spPr>
          <a:xfrm>
            <a:off x="179512" y="6525344"/>
            <a:ext cx="1455142" cy="276999"/>
          </a:xfrm>
          <a:prstGeom prst="rect">
            <a:avLst/>
          </a:prstGeom>
          <a:noFill/>
        </p:spPr>
        <p:txBody>
          <a:bodyPr wrap="none" rtlCol="0">
            <a:spAutoFit/>
          </a:bodyPr>
          <a:lstStyle/>
          <a:p>
            <a:r>
              <a:rPr lang="de-DE" sz="1200" dirty="0" smtClean="0"/>
              <a:t>Quelle: </a:t>
            </a:r>
            <a:r>
              <a:rPr lang="de-DE" sz="1200" dirty="0" err="1" smtClean="0"/>
              <a:t>SapientNitro</a:t>
            </a:r>
            <a:endParaRPr lang="de-DE" sz="1200" dirty="0"/>
          </a:p>
        </p:txBody>
      </p:sp>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Shopping 2.0</a:t>
            </a:r>
          </a:p>
        </p:txBody>
      </p:sp>
    </p:spTree>
    <p:extLst>
      <p:ext uri="{BB962C8B-B14F-4D97-AF65-F5344CB8AC3E}">
        <p14:creationId xmlns:p14="http://schemas.microsoft.com/office/powerpoint/2010/main" val="5298496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effectLst>
                  <a:outerShdw blurRad="38100" dist="38100" dir="2700000" algn="tl">
                    <a:srgbClr val="000000">
                      <a:alpha val="43137"/>
                    </a:srgbClr>
                  </a:outerShdw>
                </a:effectLst>
              </a:rPr>
              <a:t>„</a:t>
            </a:r>
            <a:r>
              <a:rPr lang="de-DE" b="1" dirty="0" err="1" smtClean="0">
                <a:effectLst>
                  <a:outerShdw blurRad="38100" dist="38100" dir="2700000" algn="tl">
                    <a:srgbClr val="000000">
                      <a:alpha val="43137"/>
                    </a:srgbClr>
                  </a:outerShdw>
                </a:effectLst>
              </a:rPr>
              <a:t>Markets</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are</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conversations</a:t>
            </a:r>
            <a:r>
              <a:rPr lang="de-DE" b="1" dirty="0" smtClean="0">
                <a:effectLst>
                  <a:outerShdw blurRad="38100" dist="38100" dir="2700000" algn="tl">
                    <a:srgbClr val="000000">
                      <a:alpha val="43137"/>
                    </a:srgbClr>
                  </a:outerShdw>
                </a:effectLst>
              </a:rPr>
              <a:t>“</a:t>
            </a:r>
            <a:endParaRPr lang="de-DE" b="1" dirty="0">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088" y="1772816"/>
            <a:ext cx="317182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323528" y="6525344"/>
            <a:ext cx="2992358" cy="307777"/>
          </a:xfrm>
          <a:prstGeom prst="rect">
            <a:avLst/>
          </a:prstGeom>
          <a:noFill/>
        </p:spPr>
        <p:txBody>
          <a:bodyPr wrap="none" rtlCol="0">
            <a:spAutoFit/>
          </a:bodyPr>
          <a:lstStyle/>
          <a:p>
            <a:r>
              <a:rPr lang="de-DE" sz="1400" dirty="0" err="1" smtClean="0"/>
              <a:t>Qelle</a:t>
            </a:r>
            <a:r>
              <a:rPr lang="de-DE" sz="1400" dirty="0" smtClean="0"/>
              <a:t>: „The </a:t>
            </a:r>
            <a:r>
              <a:rPr lang="de-DE" sz="1400" dirty="0" err="1" smtClean="0"/>
              <a:t>Cluetrain</a:t>
            </a:r>
            <a:r>
              <a:rPr lang="de-DE" sz="1400" dirty="0" smtClean="0"/>
              <a:t> </a:t>
            </a:r>
            <a:r>
              <a:rPr lang="de-DE" sz="1400" dirty="0" err="1" smtClean="0"/>
              <a:t>Manifesto</a:t>
            </a:r>
            <a:r>
              <a:rPr lang="de-DE" sz="1400" dirty="0" smtClean="0"/>
              <a:t>, 1999“</a:t>
            </a:r>
            <a:endParaRPr lang="de-DE" sz="1400" dirty="0"/>
          </a:p>
        </p:txBody>
      </p:sp>
    </p:spTree>
    <p:extLst>
      <p:ext uri="{BB962C8B-B14F-4D97-AF65-F5344CB8AC3E}">
        <p14:creationId xmlns:p14="http://schemas.microsoft.com/office/powerpoint/2010/main" val="10785745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smtClean="0">
                <a:effectLst>
                  <a:outerShdw blurRad="38100" dist="38100" dir="2700000" algn="tl">
                    <a:srgbClr val="000000">
                      <a:alpha val="43137"/>
                    </a:srgbClr>
                  </a:outerShdw>
                </a:effectLst>
              </a:rPr>
              <a:t>Logistics</a:t>
            </a:r>
            <a:r>
              <a:rPr lang="de-DE" b="1" dirty="0" smtClean="0">
                <a:effectLst>
                  <a:outerShdw blurRad="38100" dist="38100" dir="2700000" algn="tl">
                    <a:srgbClr val="000000">
                      <a:alpha val="43137"/>
                    </a:srgbClr>
                  </a:outerShdw>
                </a:effectLst>
              </a:rPr>
              <a:t> 1.0</a:t>
            </a:r>
            <a:endParaRPr lang="de-DE" b="1" dirty="0">
              <a:effectLst>
                <a:outerShdw blurRad="38100" dist="38100" dir="2700000" algn="tl">
                  <a:srgbClr val="000000">
                    <a:alpha val="43137"/>
                  </a:srgbClr>
                </a:outerShdw>
              </a:effectLst>
            </a:endParaRPr>
          </a:p>
        </p:txBody>
      </p:sp>
      <p:sp>
        <p:nvSpPr>
          <p:cNvPr id="3" name="AutoShape 2" descr="data:image/jpeg;base64,/9j/4AAQSkZJRgABAQAAAQABAAD/2wCEAAkGBxQTEhQUEhQVFhUXGBgYFxgXGBgeGBccHBgXGBgXFx0cHCgkHBolHBoXITEhJSosLi4vFx8zODMsNygtLisBCgoKDg0OGxAQGy0mICQsLCw0LCwsLCwsLCwsLywsLDQsLCwsLCwsLCw0LCwsLCwsLCwsLCwsLCwsLCwsLCwsLP/AABEIAKkBKgMBIgACEQEDEQH/xAAcAAACAwEBAQEAAAAAAAAAAAAEBQIDBgEABwj/xABHEAACAQIEAwUEBwYEBAUFAAABAhEAAwQSITEFQVEGEyJhgTJxkaEUI0JSscHwM2JygpLRBxZD4RVTY8Ikg7PS8RdEoqOy/8QAGQEAAwEBAQAAAAAAAAAAAAAAAAEDAgQF/8QAMREAAgIBAgMGBQQCAwAAAAAAAAECEQMSIQQxQRMiUWGB8DJxkaGxFCNS0ULBU4Lh/9oADAMBAAIRAxEAPwA9RXYr2Wpiuc6CIWKYcMWxJ+kd5+7kj1maBNRn4U06E0WXgJMTE6TvHKfOqCakzVWzUxkq9VWeuG5QBYTXs1UG5UO8pgEFqizVQXqJegAgXK4blCh673lAgnvKiLmtUZ65n1pAF95Xu8obPXc9ABBuVMXBQpeph6ACA9SDUMGrpagVhAaphqFBrj3o86YWGhq7moNMxE7e6r7OFdgSCxiBtIk7A9OdNIVlwArooYOQSDuNDVyvToLLQetdAmoirFp0FnL3DHvW7gSPCpcyYMDXTqa+Nf8AEDZulkAHjuKQ2ohxsRsRsY6ivtWbrtXzHifZK412+tsSS4dZ5KATMk6z7PkRVcctJOaszAOW7bmc0qT7p39RB9aLTdj5n8TV+L7OXVuNJBKxPuADDX3GP5aotbE1nLPUhwjRDCMBeTP7Dsqz90yIYeYrZ8VxMWbhiHY+PpmChCfiulYllkBYDZixBnaAQR79vjWk41dbu0VjmYxmPWBqaT535DXMVWF0ojJUba6AUSErmbLH1HCJaIbvC4aPCFAgn94nlQ7CuEVwtW2zJEn41Bmrlx6Hd+tZGCY3GEPlG0TNcTEmvYtQQDzj86FFs1QzYYb1eF6qEsk86Jt4YUUFkDcrxnkDRSWugqwW6dBYH3bdK6LJ6ijRbrvdUUhAX0fzqX0fzNGd1Xu6ooAQYcedd+jj9E0YLNSFg0wAhhx+ial9HH6mjfo5rv0c0AA/Rx5/Gu9x76M7k17uaQAYseZrxsHr8qM7qui3QIAa21D3pXXTQiZ2ifFt5TTY2qDvJqQa1sIAxPELtvxNbZUbKA32QCGMmJkwD8BrV3EMX3aoWMrcGgYmGYdNDyPn86jwizkXuruqBvATBiYiBB58tfyrnHm77u7VwgNaGa2pkHxAAtbIJDAxqv8AaufVb09TbojwrF51nJljzkbnQc9NqZI1A8H4X3SEEmWYsddBPSaP7k10Ri6Mt7lyvVq3KEkirEagAwVOKFV6uRqAM/2pwwUPdHNGB84H94r59kha+ldsbgGGPmQK+c3Lmm3xrDily6saRfwnCub4RT4ZzAwDI8JbfkRr6mr+NPN7KNl0/M/KKZ8Hm3bctsozI37rDQe8QfRqz3eSSx3Jn4/ofCtTew4rcvtamjJoNHCqWPKkNzH6nxc6go6jbPtbvFUPcqosTtUls9a1RmyBY8ta8LJO9F27NWtZCiWIA6kgCmAtuW4+H5n/AGqoW5rmO4vYBhXzk/c1+e3zqHFMXibFpbq4RjaO10mV9Quo9YpqaSs3HDOTqvrt+Q61hTRK4WsUvHcbf0thv/Ktk/OCfnRuD4DjrjAur9frLgHyLT8qx2rb2R0Pg9Kuc0jXvgiqd4wIT7xBy/GlN7tBhk0zknyVv7RWxa/dfBjDt3SgLqwLuYB00CAD35qxV3slZz3Va7dZ7YzOqIiwCA2hZiNjO/Kt5FNK19yWFYW3rb9Ci72xsj2bdw+/KP8AuqeA7S964VbMTzLf2Wq7PBsFCFkv5WMBmdQBIlZy8yZo0WMFaBNrDsWUqpz3rg8R1KjKeQBJM8qkpSvdnS8eHlGLv35mk49wm7YsC6MpJ3BnTSa+dYntXfBiLQ/lP5tWl4tjMS5CLhbDIYhrj3GyCQGLB3MnmABtUV4U6gnurRLMqArYGRM0DOTl5NPhPlTySvk6JYnGHxQsyR7XYj76D+VfzqS9qcSf9Uf0p/atwts9+EFlRbVfGYIYsdQVEezow3iatsJec2AHW3nR1dggK5wJRhrHiywOdT/7Fu2h/wAa9+hneE8Qv3d8QgPn3Y/KhuJcZxNswLyn3BD+VbW2cXbtStwu63crCIBSfb55QBr5gVecHirhtqMSTOrEosgAbAaA6kayNvStalVWTU1qvQq9+R8y/wA14kf6i+qL/apL2wxPW2f5f7GvpOMwl62hMC4V5BJzATMkdfWq1IlA1pToc8oNCNNDBnU8ulTba/yfv1LLLj/4179DG8L7S4i4wBS0dQNFb/3eVfTl7Pf+H71iA+XNl5e6aznEjatB2OHsvkZVH1QLaqhkgLpq2vl0pg3ErJm2beUEHL47irIKiDlI6nlpFVhkUebs5c2me8Y0ZXFdrEtsVay2nMMPzAoa/wBqcO4mLikdVBB+DGjFwuCv3VU4d0VsoDd6+ZmYM8Ire0Aq6tO+kb1zEdlsDmjPiLZiW1Qi2DAUtInUmBE6jWKk88k+f5/oqo8M1vGXv1ArXGbDRDj1BH4imtmGhpnz3+dK8JwHCDI6Yo+KSq3LLSYjXwnYyIPOY3rUY/GWr2FNq39HBkFSWdNIAOj2xEtPPeurFkclbOfLjxJrQ3XmD27VWdzWPbgXEbTE2w5A/wCXcVh/SG/KurxvH2dLqGP+paI+YArLzVzTKLg9S7kk/U1ht1A2q5w7F3bmHfENZHdpElGHXoff1oex2gwzaG5kPRwR89vnVO0RB8Pk325eG4R3JG1dkiirQDCUIYdVII+VeyVtUyLtAWLwaXVy3BmWZiT+VZrtDwexbQsqkMSAupImNBr7q2XcikXaPAZzbnYHX0IM/wD40SjyY4y6GY49dFuyltftwf5QAB8oHrSFFkxRnFMR3l1n5bL7ht+vdQ8EABRLsYUdT+tfSozduisVSK8bZa4pC6Ku56tpoPcDPqKUHhI/5grfYHhwOD13Gb1gkMT5ky3qKzbWBO1ReWUeR2Y8GOcd+aPqKWPQDnyoXG8Ut2kzwziYlR4Z3jNt8Joq72TvYp1Nx2sqQD3ROYgwJgLpB3k660zTglmwUskFwHDE3GlR1OU+EEgRMTqK3JshCGPq78v/AEx9rjWKvn6m0VTmVE/F28IqeP4B9Iup9YVDBR4i105tiAU8Ikg6Zq1/aPi2ERVtk5gsE5RJ28PuO+mlZzFdqQGtm3aIgkpmYKDpAJJ10n51KSlq01fmyizxXejUfuyvB9msMpAY3rhILA6IpidRz5dedH3uLMgtothEQ+yXm4wksBGafEYGg6+dLrWLvO027SINFuZWuXG8P2ZYqlvTkI3nUUT3Kl2W9eLhRIbvDlAlwBCGdl+YqlJLnXyMyzanbTfzOYvGXnCuLrLIM2wFEGNN9ND161XhVKTduX0XwgKq3kLSYL+FdVEgb/8Aw04v2TtWwWa2GIWZzMFBgxMkHaPjVHD+GWwxXu7RAu5YA3TKSTJB6VWC3IZMj07Lm6Br3a3DozEa+LY5j4ZDQJmPEDptBihn7TDO7pZxF25dJZsqQsZQpDQc2kARERzrV2eG2Vy5bFm2x0zAFiJBOh010386y3eXALmUGQcwZm8IVlYOEkk5tdh0G8U8klSpDwwbu2WYTFF7VrNaRIzEd68QNACFy76ATJ+dEJZshbj9zhi6pqzXbkktqJyssZtI98VnsfgzntfVOE375vZuBQkrqYMNmG2/rT3/AC8zXVIyhVFvMha2M2UrcDNmYCAygQNTFT73PSWlVPv9TM4viGOW4StrDhUklWZvANRDRczCCY1PMV2/cxmVrZayuU5rgysGOuheZlRI38vfTPieHsrbxUuoN1hmPeWNWXxKAAxYLJEwDtvVlri+HGKF03bAe5aytN+yUy6kB9wG3BHmNOVFz8CXc6sVd/iyTc73BgOckGyuQaLJU5IzbSR8aZLg8WWtRi8OSFlVFhSWiOXd+MkgmW3qy1j8E+FXDm9YyJcOQHEQxJZn1C29Vl2EiiT2iwVi5bNu5YzImQMt1vCuvhJ7uBqWJ0O80m8vRD/Z6mi4FhcSNsRbZyCTlsWQokSB7Ay6mfjSy/xe8hKXWRri+0bSBRPoqzTXA8WtNaK28Rh1GjB+9uFWkAbG2NY0+dV8Q4BexNtTYSywJ1fvWGb94SuoIj4ViXaNVQoqDlsxdgu1mIHsjTkCaz3HOJY1na8rYZEttOqan3kCXXUdYq/ivBMRhSvfqqWydXLgovmTyFB4W7gCb5fE2mbKw8VwZSCCD3RAEsZ8ulW4aNJ6o2LNGLrTKvuQtNxHvLgLYMsyF9RegA/dyjQ6QAfdrTThXE8UO4uvYw10BCZ7x4y+GWIusMp9nUemlLrlnClxGOw7AI7Jme2IZizAsRAzrmMTzijuE8ItObU4uwysSxIu282bNmQRmhQuiwABEzXRkUHC1Hf0/o50pJ7y2NVh+L3LjFPotu1IziLmYtruqjUiRuDFAXe0N1Xbv8EzgrlDKkyfaUjykg+g6VbY4bZS5dc31ZgOTKSk5vYI21Y7dBNC28fbzZQ7pBLIVBIXUSEh9AwkEGRqNNK8xvJdaV7suoKrUidniWHLBzhMRbhcrsEICkeyNNSNF3j2RoYoe3xG26t9YuYqrS1thkKmIlVjxaeVO8HfthSDfaQJEqZY6jXlJ0JAgamvOxJYm7ZYAoxUR4vGAZECfAokDm7VaDmt2jD8pWBpiLbMLouYd1W5myrdAdVZApVkPQfCKa8P4iECqQ0AEEscwUz9WJHJl6+XKs7xvB5UZmw1nKrIGKKkHMDnOmwkqR5A0uwHdJnItwGgAayBoJUTPtHpOlVWTxRtY5NdDcYrF4d8qG0oF0GSNNlDFWywTrI6eE0lxfYnB3dbbNbJEgBp89mk0suYB7yobeKuJMeEsrESCAfF7IIEbcoqgcTx1iEdUYBMoJQZsoIXwhCBMxvSi4TdPc3F5I/Da9RpgOxDYfPck3FyNlylkYGPCdJzDynWlDY/G2YJUXUOonUx0ldZ981qcLxlxaVgOUeEsNtDqY5j/c0kbtLbN8Enu2LhvrfYkHWWEjXrpV44E13XRL9ZPU1kSfz97E+GdokuAl0dI3MZlHvIEj4Uv7X8UTIq22DF9AVP9XrsPWtu2KweIDKxtmdyrgg+cgifiaUY7sJZ9pDcyBhKtEHMRIUkSpAO5B9aGppVzGpYZPbZ/VHyW3JIAEknQCnmG4flu2G+8CZ941C9NvnQ3DUHfqxIUK4AXmwI0J98k+4U5xhyosb2rhj3SDHwIrjyWjpxLf35l+Byqty3yEkT0M/nSF+HmT7/ACp5hcD3jhpIUjX48vh861Q4ZhhoblvTStdnrXeEs3Zt6QTGdpMc7BbaW8NnaMx8TKMuYkjTYET8BTL/ACURbNzF4m9eukAxmCrmPKBJaCfKl+Mw+PdhcS1hbJUE5nd7jAEbBUC66Aa9KV4zs/xW9LXcd9XAfwKUbVQ0AAAyJjVqpG9NyOR86RLifZ4Zj9W2QSJd8ikaeLflB+dBcLuYXC3me5ew6qDIFs52mAdMoMEMkeo5UTY7M4S9eVLi3TJJNx3EqoI0Mz0Os/GtXwbsjwtLcPats3jH1hzEiW116DSY5VhYVOPN0y2t438O4iw3afB3SbVpr9645uH6qzuDMe2RoAQNqBtYF7We4nDrubKMzPftrIBPsqs7mtjb4ZgsJe723ZW3dObKVQ6LlBIygqvTfyr2L41cYMuQlTmU6ASIuRs7Eajbzn3Cwwhsl0E88pGGx/aPiJts4w9tVHjK3C7scu4bUSDo3w1G1csPxhbFprb2rb3SIBs2iRmzEDO+aPCAYj7UU5xnEyCytYBhChDOSuipoAUJ3HOdo5zVHEeJ4pRphLV0A5wGb2TbYqHQFIE8gPZjQmszy6a7yW/97fgWm72GS8Bxpsh7uPxIbIxcI1m2NAhMZU1GraTrA61834hwvOFd72KJcGOQJB1HPZdzp7q1OJ43i8jjE27Nq0PC+QXnuKgy5ihN0CSJ0I+ydqW8V7XYLIi20u3IBh8iLBmdPrDvznXbpVHrfws1jeOPxoTXuyVnMmY4gqx3a4k5QYaBk8xGtNcb2OwVpQQskiR3jvEw7hfCRqQhHrtpQd/thYa5Pd32tkqSrd2DoSWCAGADPOiuD9tsPaLhsPedCZUFxmXUkSee52jelpy9WOUsLWyLMX2cwWTvLGCa5bKqwAe93gRkFxbgm5B3yQBvQqdnLYAjAlgzypF0kskAws8v3jG431o3F/4iIcoTCkKNCGue0u2UeHwmJE61H/6kCCPoSwRljvPsRAtn6rUA6/lT0vq/uyblHoge3wUKHy4IN9eAms50DDMqArqsD2iBo43q+5wYFWZcDb8dy0bcRqpa2GVQU21MsdBm51en+KQEzgEkjKT3rez90/V6jTaqj/ii+eRhLWULlVczaAEEaxMAgGNvhR2fn+Q1rwGnDcCSzIMKqqSMpEFFypbZra+HxHVpO2jQdq2tziDoAtswo+yNqx/YjtncvsbT2EgCFaYKg6ZVAAEabVorykzFOMNJmUrC/p/eKbd0KyHQhgT8iaR4nsBhYzYe1ZY+KVuKo3UgRy0JDelGWcbaDZbyweoNJO2PaVLYFrDws+0xJn0862sjimJQUmjOXeG2hee02DVPAFBKLGeXOYMEI2A08vg14d2ftJYw57pGfKC4ZFUiVmGOhkN18/TNN2pZdC7e6TFUL2jLMM6u6nkHy+slWqTz5pqtK+iLPFig7v7mrbD2rZJm2p+5ZUfMgCl9tVuMSy+6d69hiApOo566keuk1SEzNKuw91OGOnbJZMlqlyDThlGxdfc7D86utcLxAOZb7ZTsCU2/mQz8aAazc/5h+Aq+2t4bXm021YR8DViIULt7bvAY6qJ+IIqpsdi1zC0tp+ucM0CI8ILaenlULSXdTNs+/NJruE4mthy2IJVTCnKMwIJGblIiAaHdbGoVq35HG7SYpYW7gLTCTqnfKNd41YHSK63bXDksr4W5bJ0YK6NrrrDIpkZmI16dKa4TtZg4VRiyI+9bvASIEnwHeJ06nrXku8OuMXa/YLmJLeHMJWCcwWHjTocp99Sx6nLvJfM6JS0ruyKhj8JdUXEZ0OoFtmCiCxYECSJ3XcaD4Kn4BaunMl/MW3ByMRyGXu7jfMCZq3tHwfCqtu9YvWhlZBkFy2QZZYywx2O4/CK9hcJg3e4ge0UNwE5WU6PcDa7xGZh6eVdkUl30c05yn3ZHLfDLlqAljOCR4s5RhtPhdRmEa78j0rS4DG3An1ZuWyDBVtRIGsg771l8fhvotsBXfVb6LlzAi4DbNpiJiILnX51LhHHfstifrDlVFa2WkwgYMYkAtmjXlFW7ko3siG8WJ8OLiuUiJChv4gGUn100rUYTChmL3dEbUr+fkNqqxD2rJLuQWOsbe7rrrWfx/HWuAy2RB8682VarkegnS2HPF+NAEpZG2k9KQm9c+/8AIf2pDi+OR4bQ/mP5Cgvpbf8AOb+qh6n5GbR9gxfbbEB2wy27Zyq0u7s2eDl2XLBJI0nrTe4uLe1cZsQqFB/p2xlJAPJixKyNukV87OMvd5fFg4dctw20+pBZj4iPETpsdfdX0O32Sxdt0Z+IZ1nxILFtQ2skczB1HWtzVRpOgSS5oQ9mcNexD3e/xL93FtfDkQEuvjkqBoBA33PM0xwvDhbxF9MztaRVVM7FsxIJeJPnH+wFKu1nEb1u+1q1eZGAWVVgsaL4oE9Rz5VpMZhMli2S5VmjXYnwuNTmk6E7/erz886xzTk/TpTXI7ezalGSS3FvDLVjA3jiMUlmy9xGQF7p8XiGYkAP4pAgAAeEUwxv+JGBtg5cRYYwTCi+ZOugItAcz8qp4bgVdrouk3R9XGck65iwjXeTJ6zRHC+D2EW+VtIAbjTodvCpA16SPWux0lTOPJFxk0ZzG9vsKxds2YnUAW7wDFzLDUDVRGp9JqeI7b4e6wJF5xAQ5LD6CM7MNuZiPWae3ba5l8C6sgaQDIKDvBqTuAo9Kqv2s2HskwGcrnYKFLTabMNBsfD8K5crxdnrlHlv1NRU7pMRN2pwuLHcWrOKY3NG+rCr+8M+YkTlgGNzSnDcJwKrdLWh9W+UxdulXClc+XxCGhwOcFfOtHwSytrDm5AASSwCyW1YxPvmgLnbTh4zKMPiDJMjPbEnY7+4fCrxetXHYW0fi3PWOzuHNx7YwyHKmYHvLsk/WKQ4z9VVhEbxQvCcFavCwVwdsB+8N0sbpA7shcq+LRjqdelTudt7JZTbsXAv28zqWYTyiAPhvXD2xtxcH0c6mbfiHh65up90a09L8RqUfAg+Ati3cZ8Pbt27a2QHIOZy2QswO3MjY86WsiW772rlpFcZfAxtmBka4zg92REFenvo/ifayzcRLf0Y5YUXMzCWiJynkDHMGl545hgzsMGSSRlJuzlEAEGU8UxvpQoeL/JSOVKNL8IqwLW3tlgtsLb7k3WOWRneCuXLJgb60fhrtrvI/wDD6ojfZyqCHdiTG4QKSN5Mb0Hc49hSsfQjMliTemSZ5ZK5/mfC65eHDURriDv94/VfKn2dlP1C9pG5/wAObVu6kqEnSSAA0nMxBEToCuvnTTjE2pEiT0M0o/w8ui5aLC0EJJ1DmCBptA5zWjvWLY1CDN561RKlRyZZ6pWZv/h+YFmJJrGdoOHWmxAzajJ4v3NSoJE6jNG0xpX0u+2h2FfP+0HFktXhnw63RB0a466yJaVE8hptWZRbWzoMc1F7lWD4ZZOde4LNaPjUKgJWAQw18jvzIHnR3/CbBUlEJ9prUATcA10GnIiDOwJjqsHbq2rFhgFkiGP0m9LDodNvIaVNu2at3Y+houWRAvXDoREAkeEa8tT1rn/Tz6yOlcTHw+yO3rIkhmAHIE7em1et3lQgZkjqW1+FUiyjksQTzjUx5a0SFGaIHu0rqRwyYUMRaP8Aqp8Yqw42yP8AUt/1ihHQdB8Kus8NwTjNdFssdJP5DnW0zAVaxSQYYa76qaHxdmy4Pe5sgEkiNNhO4PPlTThS2g7BAiqI+6JHWudoMaECtZCOynVR4pG5BCmYNZnvGuRuG0kxcezeF0MXB10BjQmNH38LDpoOom232PwrywuXIE6bSQM0AieUmqE7R4jTLhVAzAwEvZYAbw+1sczHeZOhphg+NYpyqjD2lEalxeA1EH7fTXly5RXH2cl/mdupfxIYPAvbRlwwykhipzPmLAHKWDJG8c9iPUrA8UW/cZtM5iUZUAzKERiCBsbh3PWjmxd42jlCG7sQqP4eUwXMnb47VDgvB8YpD/VIJznOBsBlMgLppyrvwZYqNSe5x58bbuK2Fl/iVy2JYWgJtt+zQlVOaZbLJJZImleI4tg1LXGt2VcmcyKwYHXVdYEydIinVzs6FU/SXLMCVAQEoFDEouvkSd51NLsXwnh6ObdxWJB1IuDnBUZcvQ8yaUcl912GTE0tdGcxuNwpE95duOdVywQP4iQI56DXyrOYi9mzDkNvOtt2g4ThSXazbCrlWMpIGgEkDlPurG8Tsqp8Iid9T6fnUpSjqpF4R/bt8xhw/s5bKq966NQGy29TETBJECmr4XCKSO6YwYnPvHrXODsjWbRyMfCoJJfcCDART05kb1a/FYJHdJoY3auKazSfX6lU8MVybNVg+zGJDeFcLJJcftPeJ138Q+Hxle4vjmxFnDYlVtrdMd5bM5YzagsCuY6aULhO1OMtjM2DYqAQrIScwgchJk6c67wntB9Jv21Sy1q6s5DdWVTQsSQGzeW3Ouq2+qf9EeWzEuLTFLir1izinyqCwlbZMEBSCcvRuVMOH4LF3bZL4p9IQ+BSYyoxgZPMazOlPW4FfDu+SxduOuUsLrLOpIGUpA115bVL6HibSZWwrNuT3bKZhQFOpHTXyqf7zmqa0lVPDfIQYQYuTGLJ9na3bUyui7jWBH50XxDBcSIC28YD3h8YZVGXzkDQSeXUUFheKoAc9q+pWJi2H56k5TptTI9psNm1uXFgGJsX9dRGy6aKp/nHSpZ5cTrvFy+a/wBnBxl9p3NgDDcP4oWNz6XZzER8QF9nu4Gn4V1sDxSMn0m0QMy9dDDHU251ga79Knhu01lSqd4pzBZZgwVTGoaVmQQdp3oi32kw7Fj31kQQdbgBIjL4RGuuvLSoOfHfx/By68oKMNj7aDv7tq5YtqxNsfalWaPYE6xzoW5gMNIdrFuAxBMOuYCX2DCCVI18vOjb3aeytvOLtljoMgupmMEFp6DoaXr29sguO4bK3sgOpA13aD4vSK6sCzSTeTZnZw8+731uNl4VZWQ9i2VFrMIBBBCgjMykTm1nX7JoY8PtgWALNnPeYRIuZYJEA+OQYOsVEduLBVPqHDrILDKJEQOZ5edW3O2GGObLZuyQIzFSM3MmCNNBtW3jl4nYskPA9xThllcM7rZVYVGzHNK+z4iSTKnMdI5eRpPc4Yvei1lTOyZwpdAQpOjMe7hRkBeN4j3Ufiu1mHfD921l88ZSdMuWIA9uZgCkN3F4PIT3L94x8ZhMhWPfOaYNaWPxY45VFbL6oggtG0zr3ekEnMuga7kXTJ92D7uXKmN/h9vvbaKtsm6gdAGTxZnhde75AMx8vhQFvHYFU/YXO8DSDlTLAAgHxzyO3I0Rb45w62wa3hr+0MGFnX70QdDGx3rXZvoU/UR8F9EbLsiALMDQgsCBHJiOQH4U972kvZp7TWQ1i21tDqqsQSBAgb+/403BHOqJUqOPI7k2T36fr31lu03DbWZWu+ySASQIGYwNeQkitR34XTl7qzXaviiKjd5Za7b5gNk5jnBpTi5Kkwxy0yszqcFswAYDiCwK/ZIImJ600HC8OEJAkyBoEIjvAJHhmYn1rK4rtWpYMtgiNHzXmOdZBy+z4BpGlFP20kKtvDJbUMCIcnSZy+yNJ1neud8Nk/l7+h0S4iL6fgNW6oYjXTyP5CvXQLjAyR7pH40KMapJJRtddCf71at4SAI165ia6Vsccib4JerfGr7OCTmW16QasYkCSNP4aCu8dtqY8ZPlbJ/KtIxuMLeBsmYU6Ddmj4Qaqw+B8cW9GiQddCCCD8vgTXcLxNSNbdwk7HRY94moYm7caRbfuTlPiNzKPOSAT6Ck91RuLqSYyTgFwBpf2Q0eG5oQcykmdwpZZP2W9xo0cDcGZABYnLkgeEggeJtIQ5Y+6QPOsu3Bb7E58cJgsSGvtsNzIEkr+GsaVC52ItMZu4i6xnL4bUbamSzn7IPLQ+pqPZw6v8HZ2s62j+TUtZ7lHZL1vPDlRmtySBMZcxPtKf0aqw/Hsa9poQ5ngIABkI1LAAtqCPeNaUcN7MWbQd7PfG4qnIbjLlzEQAVVdRJ2nyp3wi3eYFb13JlPgFlbcLmBWAGJIgxp79jtbDiW+g5s+WVrWUYIcUuPBNuwuxORTEaaAZiSIiNYJ0AobH4e2zg3zeF9lUsM1pSsAKIgEHn/ALxWjw3DFuZ2uve8JeJum2G1gaJGvibn9sjpAVjh/DF8T2897mWd7ka7QXPn8POr24qkiDalbv0M5irwFs7kezqQxnaCRodj8KyPGipIK9CPUH/cVt+Nd0WhUW2oeVRVygbwSOp3PmazPFOD3byA2lJhnDRuJCEabnntXE1UzvhSxX1C8Oii0tsbRaMxOmRiTB56VX3Xn8o+VWuwW4JC6eEz+4k/Heqrd0EAncgE+/nXOm9ToclyvwNfj8HjcPlFu+HTUgXEGbSCQSgA5RMHerOHcWxOS1cfChgDoyXJMCVPhYAgxpvrQt/tXnhMTbe3cEwyCfeTbeDG2zU/7P8AEcO1tUW/bZhO8ox1JjK3P1NdFt3VeXvmSlinFNv7cjw7Y2UIXEK9piRo4B02zHTai07VYW7+zvJoCTy0zL0PntQnHuEg3UdreYgCHyzzn2o8vn50j4vwC29txlAaIB6RAnWfu/M08a7lyW/l7ZiEVLIohQtmXA0jRoaI5Cd+dFYlRlJyjYHn5H8vnXzrh/Zi4zKq3TbDjcFvulgCARzFPMFwPHWnEYw5JAYk5mGVWC6Op0B06Ca4snDYniSUqUb6X5i47FKWZRlz9o1Nu1byqCo2/AZennNU47DWoU92phwYgcgV6ciKz+MtY1FUfSSVRC0nKI1BKnLGaNTrO1LF7SYp7oKPZvTcMW1BAIQZjADSFIB2rmw8D2u+Od+lHJl4GUGlsa3F4G0M0WkYxIBQEaKYBHvExzivW+ztg74awSRuLaqNhyEQefvrOYTtDjCzA4ZcxHeKSSoRfu6rrvz1plf7UXxbe59CUIQGBF0EIAuZjBUEyAfMRXbi4WePuuW50cOlji4yW4wXgWHzPOGtEAwIzAQYjn109auvdncKm9gRJ2NzYMZ1zdBHqKW8M7W98cyYW8ygBXyMpOc7EEkQNtI9autdqFhZw2IzBgSVXTLE6eMyYI30g1R43/I6lOL6CntBwvDpctrbQDPAADMZYlonM8x7I3+FLmwNtmQZIDBiG2VyoGYIeZBNMeJ8ewl+4fpFu8uQMEgDOPFIDS2npzpc/EsDNsHvygUhvZBWdSEg6iesdTVFjl4lVmgo1S+iBHw1o2bl1VBC+e2aAsgH70j0q88Nt97athV+tnIdI9oqCTPkTryINVXOIYB2ud4bwkeEgAloPhz+kdaJ4ff4bKFfpObKVPhXwyZOU5pjfpua32UhfqIVyX0X9Bg7RXMLbi0UZAQAjDaFWYI1iZ61fwz/ABCa5p9E66rd6CTuuwFZ3j95AAlv2RMA7+tVcK41h8NHgZwQA+YDX70CYOnWrvHUa6nFrUpt9DQ4/wDxEn2cMeXtXdPktUYvtJdxSZO5thWOU67E6CSToPOPnWb4vjrV+4TYVlXkHjN6wTV/Acf3RllzAakbTHnWtFx25mFOpb8jj4NVn6sDwZ+UkAweXtTy5iDRVjDZTmyZhbYFk3B8JfnoV8OpPXlRydqDctu6YMsqBszd4PDzmCnIfhQt3tszaJhxb1GskmNsswNP71LRLqzo1wXJDGyp1kAHoNh7qvw+jgnlQa4hj4oAnXoB7qm1sOQW1/XlWepBj3GcXt5SBPrA/OltriFsAQsnmQFn5ihvoyjYfjRK4YfdHwpisrXFBixAPoDXEvLJLEIAJPeaAgEGBrqdNqMsCAR18/7UPfwaXSEeTPIEgep5CJPpRXiOL32JXeM2EgHEgwT+ztsZgaGW+8TE77mhD2rs5oVcTc0EhSq+KdR4dYiYMdNKacN7PWDBTDAjQyzE/vQcw3ggR7+laHh/BLiwFtqB4SYHh0C7z+8kzpuffT0w+ZZzn5IzPDLt/EGLeHtWydnvG450BbMAQB0PPVaaNwjiF60XGMVPa+rt2hrIAIBLHyjpJp4+Js4cjvr1q3AjKrAtqMugEnQH5UuftnhbKZLQu3SJ8X7NdfM6/KnrUfIXZZMjVKzPYnss6sfpeJuu2+V3Max5x10HlR78CxAURm7ltZZwqZQEA5jlm33gVTY4ribzZsNh1QkR3oTO8ed67v6a6UXa7KXrpzYq8SZmAS7ehbRfQGjHxDhK0r26+/8ARvJw0aqckt+m79+pRedGYglXA5qZExPhbShrdqDFttiCQfTn6UZxTC2rEogMDqSSWImZO3ppWcwXHFRmW74TmyztOvhJ941rDbbQTjXw8iT4YZnW6vtMTzBAP46VmsbxErcdVJChmA05AkCvoysrryYfr4VSeE2+rfGsrElJszKcnRr8VgrdxYuIrj94A1n8f2ItMCbTsh+63jX5+L51oUarbb61hpM1DJKPwsww4fxDCfsXcr/03lfW2/5A1I9t74lMVZtXJ0h1a0566/2FbwnT4VC7YVhDKGHQgEfOlv0ZZZ7dyin9n9UYbh3GMCtxHNnEWiCZAZXTVWHMSd60ycZwNz2cQikz+0BXc/vQKEbsphnH7PIQSPAxXYkbAx8qWYvsGD+zvN/5iqw+K5ay42nFpV9Bz7HLJTlqTXqaXEcKF1D3V22+hiGXXQRtz31rHWeC4lLuf6I6EXXeVg+F0ggFQYhjNC3+xmKQyott5q5VvgR+dUCzxCzsMUv8Llh8EY0cKo8Omknv6/0OeKORpqa28bRqEuXG0e26kAxIPVRlGm2k/Gg+I21fEd3cZ8ly3kf7sLmhInRhlJnSZ8qTf5sx1sENfuARH1iR82UH50TZ7f4mIYYa5p9q3r8mpZNMpua29GOPCzttU78GNsNZtW0ezh89tQS50Gc5Z1WZJDZSI9KYcIuZ7ZzIGYnMcohwTpHwjT3UhTt0ftYPDseo8P5Gr7fbm1qTgQCdSVutrt+6Og+FScX0n+SnYzX+H4DU4NYzFmDZy1xmJVSDOyz5ZdNPtUo4zwzDIulkXD3czBkHbTLppvr0pmO32HyhWwlyByDz+JFDYjtjhDOXDXhIg6qQR0jNVsfdfNfPr9yEuHnT7r+XQiez+HYMRYWEiRkEwSZ0Gmm3pSHiD2bQ+rRFbmVUDrA2O35VpsFxq0bTG2txQ0CLjSYWYG56msdxyypcMSQJ8QG8eXnXZjST1SdnFki/gSplPCcGb7sW1IVmAJAmPTr86Yf8MtjC2WdbefMuY5FJYeLMpEaASBI5gdaPwvaTAIEBw96FEEgJqJO3j31r1/tZgg0phrpHRivIyNm0gxpU5zcnzR0w4dxW8WJb+DW3edStsAokKoAgtOoPu38/SlaMFetJiO1uHbMforFm+0X5ctIj5Vlse8tmAyg6gdKthfSyHEY3GnVDbB8KzJIzwysxAJAJBiCOcjX+1MLvDBah7YLMrqBzEMIzGNcomfT1oDhnaS5Zshe6U6mGM8/xqQ7ZYjMMotDXox3EbFqm3pbWploY3OKkkgu1mmQ09Qf1pRCscwgH3BQT8ahh3Lanc6nlV63QjCfhr+VZOdhF3vFEm04H7zAfhQhXEuYRLSjkSST8JFFYzirXAFCmPdp8ZqsXrsb5Y6UzI34Fw/Op7wkkGNNB6f8AzVHFMcmEcH6OryNM7MAPM7zQlgXApPeONfsmBTHgGBS4zNdHeZYjP4oPlM0m/A3jcVLdWLP864y5pYVF5DubRYj18Ve/4fxHE/tGuR/1bmVf6Vn8BW8tgDQaDoNKmjVhpvm2dfb6fgil6W/uZHBdggB9be57W1A9JaZ+ArQ4Hs1hbUFbakj7Tks3oWmPSjWu6fD8asNyhRS5E55pz+JkhtUGuBQZ0A1n8arNzX3/AK/tVOMZcjZtoP4VpEjF9sHDZmnw5yc07chGv68q+aYq9maSZ1Py0H4Vq+KY4PhwokszSy9D9kDTrqB01pVe7PhVbMxlMsxsQwBkSPf8KypJO2dMm3HSlyB+C9oHsEA+JOY5j3f2rYp2psEA5h+vWsXiOHohO5hgNTyMf3pe9tZMHnVlJPkcjTXM/QaGrENUgwKmhiuc2X5ttedTz1Rn2/XI1MNQMhafxOPMNz2Ij8VNEA0I7RcU/eBX1HiHyDVfNAFoM8q5lqvNFTmgDhUHlQl/hVl/btW2/iVT+Iowj9HnXswoASt2Ywbf/b2wfJY/CqLnYvCH7DD3XLg/7qfxXpP+9BpNrkZi52Gw/wD1R7rhP4zVT9g7PK5eH8y/mtayfOoP8KKQ+0mur+p87v8AC7drN3V13j7xG/kAB86Zf5MV1VnvXQY1y5I+amucb4GZLWVuA+UQahw3GY5QqGySo08/6iYilFO34BLJdPqefsLZG9+//wDr/wDZQd7sjYGz3j72Qf8AbWmupc5ih2Vula2DtJ/yf1ZnB2WsjcXD73P5VRjeH27cBVEcpMx7ya0T2XoDjNthaJCzqJgEmJ1MDU01JrkYl3ubFGBw63HGYW2UbhgCNtNKdvZs2ULhbaga+C2oPppSTCXlQyyOD1AMesxV741r793lJtsACMpgbyS0b+VGqUuaoTUVydl2CvpiJKDu7n3WjxDrHI0VY4fdJ/Zt740+NJeIcKXDJmtSDI1LfMnpXr/GL7qLa3mZgPEVJgeWgFZ1U6E4pmiucNK63Ht2x++4/KoW7+FmO/znoimP6jpWVtcHuuZMyeZ3+etNuH9kX3On6861q8zOlDO5xiytwWrNrvG3YufCvQHkT5Vq8OdAIA8gIFZvhnZBFfvGZid4nT3kda1Fu0BpJrPWzSJl4FTWqm3A9f1+uVdJ861YybnQ1MtQt5vCdeVdL+f4UxFlxudL+LgkAH2TIPvjT86JZp50JimzLE6x8x/vTToD5zxfBG3dBG0kkdW3n/8AnShe0GLdVBUjLcMajXwBQI+NaziuHzJMcvnuD+vKsrxEAYVs8yrBVHT2Sfy/ppSXfVlov9t0Zy5jHaZO5B+FdGAuHXIaYYDhAObOfEoVgo2MnY+ciKbHHAaEj9elOWRLaJOGGUlbPq5mrAaj09/5GpCpiPE7ac/yNTqLcvf+RqdAFGOMJm+6Q3w3+Uj1ogGqsR7Dfwn8K5g/2afwr+ApAX11OlcqJ9oev5UWBbUW6ivNVVjemMtDzXaiPa9KlQBDL51yanUL23qKAIMtVlegqz7VSoApIPPWuEA/ZHwq81C7saABrtkdIqhsDPl+NGpv6D8akaAFw4b51YvDhz+VHCuPsfd+VFIQtv8AB7TjK6yOc7VZhODWLYi2igdAKYW9h7hVV6gDyWANgBXCJ9w3/tU12qFrb1P40wJGuTXTUKAIqZkz5fD/AHmuz51C37I9wrxoAjebTfp+NeJPX8Kje/MfiK8a0I8T5n5UtusEN1yekDr68hvRr0i7Rfsr38A/E0PkOC1SSOcOxHfWiepP4mD7pFZvieB8aaHJ3gZ+gGm/nM/Cjux3st+uVGcT/Z3f4k/9RqJfDZtL9xxEd63AuXpjVUA6kCTB/iJFV2sFaIBa25aBJzDU8ztVvEP2WH/j/wC6tBhvYX+EfhXLKVKy+p8j/9k="/>
          <p:cNvSpPr>
            <a:spLocks noChangeAspect="1" noChangeArrowheads="1"/>
          </p:cNvSpPr>
          <p:nvPr/>
        </p:nvSpPr>
        <p:spPr bwMode="auto">
          <a:xfrm>
            <a:off x="155575" y="-1203325"/>
            <a:ext cx="4429125" cy="2514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4" descr="data:image/jpeg;base64,/9j/4AAQSkZJRgABAQAAAQABAAD/2wCEAAkGBxQTEhQUEhQVFhUXGBgYFxgXGBgeGBccHBgXGBgXFx0cHCgkHBolHBoXITEhJSosLi4vFx8zODMsNygtLisBCgoKDg0OGxAQGy0mICQsLCw0LCwsLCwsLCwsLywsLDQsLCwsLCwsLCw0LCwsLCwsLCwsLCwsLCwsLCwsLCwsLP/AABEIAKkBKgMBIgACEQEDEQH/xAAcAAACAwEBAQEAAAAAAAAAAAAEBQIDBgEABwj/xABHEAACAQIEAwUEBwYEBAUFAAABAhEAAwQSITEFQVEGEyJhgTJxkaEUI0JSscHwM2JygpLRBxZD4RVTY8Ikg7PS8RdEoqOy/8QAGQEAAwEBAQAAAAAAAAAAAAAAAAEDAgQF/8QAMREAAgIBAgMGBQQCAwAAAAAAAAECEQMSIQQxQRMiUWGB8DJxkaGxFCNS0ULBU4Lh/9oADAMBAAIRAxEAPwA9RXYr2Wpiuc6CIWKYcMWxJ+kd5+7kj1maBNRn4U06E0WXgJMTE6TvHKfOqCakzVWzUxkq9VWeuG5QBYTXs1UG5UO8pgEFqizVQXqJegAgXK4blCh673lAgnvKiLmtUZ65n1pAF95Xu8obPXc9ABBuVMXBQpeph6ACA9SDUMGrpagVhAaphqFBrj3o86YWGhq7moNMxE7e6r7OFdgSCxiBtIk7A9OdNIVlwArooYOQSDuNDVyvToLLQetdAmoirFp0FnL3DHvW7gSPCpcyYMDXTqa+Nf8AEDZulkAHjuKQ2ohxsRsRsY6ivtWbrtXzHifZK412+tsSS4dZ5KATMk6z7PkRVcctJOaszAOW7bmc0qT7p39RB9aLTdj5n8TV+L7OXVuNJBKxPuADDX3GP5aotbE1nLPUhwjRDCMBeTP7Dsqz90yIYeYrZ8VxMWbhiHY+PpmChCfiulYllkBYDZixBnaAQR79vjWk41dbu0VjmYxmPWBqaT535DXMVWF0ojJUba6AUSErmbLH1HCJaIbvC4aPCFAgn94nlQ7CuEVwtW2zJEn41Bmrlx6Hd+tZGCY3GEPlG0TNcTEmvYtQQDzj86FFs1QzYYb1eF6qEsk86Jt4YUUFkDcrxnkDRSWugqwW6dBYH3bdK6LJ6ijRbrvdUUhAX0fzqX0fzNGd1Xu6ooAQYcedd+jj9E0YLNSFg0wAhhx+ial9HH6mjfo5rv0c0AA/Rx5/Gu9x76M7k17uaQAYseZrxsHr8qM7qui3QIAa21D3pXXTQiZ2ifFt5TTY2qDvJqQa1sIAxPELtvxNbZUbKA32QCGMmJkwD8BrV3EMX3aoWMrcGgYmGYdNDyPn86jwizkXuruqBvATBiYiBB58tfyrnHm77u7VwgNaGa2pkHxAAtbIJDAxqv8AaufVb09TbojwrF51nJljzkbnQc9NqZI1A8H4X3SEEmWYsddBPSaP7k10Ri6Mt7lyvVq3KEkirEagAwVOKFV6uRqAM/2pwwUPdHNGB84H94r59kha+ldsbgGGPmQK+c3Lmm3xrDily6saRfwnCub4RT4ZzAwDI8JbfkRr6mr+NPN7KNl0/M/KKZ8Hm3bctsozI37rDQe8QfRqz3eSSx3Jn4/ofCtTew4rcvtamjJoNHCqWPKkNzH6nxc6go6jbPtbvFUPcqosTtUls9a1RmyBY8ta8LJO9F27NWtZCiWIA6kgCmAtuW4+H5n/AGqoW5rmO4vYBhXzk/c1+e3zqHFMXibFpbq4RjaO10mV9Quo9YpqaSs3HDOTqvrt+Q61hTRK4WsUvHcbf0thv/Ktk/OCfnRuD4DjrjAur9frLgHyLT8qx2rb2R0Pg9Kuc0jXvgiqd4wIT7xBy/GlN7tBhk0zknyVv7RWxa/dfBjDt3SgLqwLuYB00CAD35qxV3slZz3Va7dZ7YzOqIiwCA2hZiNjO/Kt5FNK19yWFYW3rb9Ci72xsj2bdw+/KP8AuqeA7S964VbMTzLf2Wq7PBsFCFkv5WMBmdQBIlZy8yZo0WMFaBNrDsWUqpz3rg8R1KjKeQBJM8qkpSvdnS8eHlGLv35mk49wm7YsC6MpJ3BnTSa+dYntXfBiLQ/lP5tWl4tjMS5CLhbDIYhrj3GyCQGLB3MnmABtUV4U6gnurRLMqArYGRM0DOTl5NPhPlTySvk6JYnGHxQsyR7XYj76D+VfzqS9qcSf9Uf0p/atwts9+EFlRbVfGYIYsdQVEezow3iatsJec2AHW3nR1dggK5wJRhrHiywOdT/7Fu2h/wAa9+hneE8Qv3d8QgPn3Y/KhuJcZxNswLyn3BD+VbW2cXbtStwu63crCIBSfb55QBr5gVecHirhtqMSTOrEosgAbAaA6kayNvStalVWTU1qvQq9+R8y/wA14kf6i+qL/apL2wxPW2f5f7GvpOMwl62hMC4V5BJzATMkdfWq1IlA1pToc8oNCNNDBnU8ulTba/yfv1LLLj/4179DG8L7S4i4wBS0dQNFb/3eVfTl7Pf+H71iA+XNl5e6aznEjatB2OHsvkZVH1QLaqhkgLpq2vl0pg3ErJm2beUEHL47irIKiDlI6nlpFVhkUebs5c2me8Y0ZXFdrEtsVay2nMMPzAoa/wBqcO4mLikdVBB+DGjFwuCv3VU4d0VsoDd6+ZmYM8Ire0Aq6tO+kb1zEdlsDmjPiLZiW1Qi2DAUtInUmBE6jWKk88k+f5/oqo8M1vGXv1ArXGbDRDj1BH4imtmGhpnz3+dK8JwHCDI6Yo+KSq3LLSYjXwnYyIPOY3rUY/GWr2FNq39HBkFSWdNIAOj2xEtPPeurFkclbOfLjxJrQ3XmD27VWdzWPbgXEbTE2w5A/wCXcVh/SG/KurxvH2dLqGP+paI+YArLzVzTKLg9S7kk/U1ht1A2q5w7F3bmHfENZHdpElGHXoff1oex2gwzaG5kPRwR89vnVO0RB8Pk325eG4R3JG1dkiirQDCUIYdVII+VeyVtUyLtAWLwaXVy3BmWZiT+VZrtDwexbQsqkMSAupImNBr7q2XcikXaPAZzbnYHX0IM/wD40SjyY4y6GY49dFuyltftwf5QAB8oHrSFFkxRnFMR3l1n5bL7ht+vdQ8EABRLsYUdT+tfSozduisVSK8bZa4pC6Ku56tpoPcDPqKUHhI/5grfYHhwOD13Gb1gkMT5ky3qKzbWBO1ReWUeR2Y8GOcd+aPqKWPQDnyoXG8Ut2kzwziYlR4Z3jNt8Joq72TvYp1Nx2sqQD3ROYgwJgLpB3k660zTglmwUskFwHDE3GlR1OU+EEgRMTqK3JshCGPq78v/AEx9rjWKvn6m0VTmVE/F28IqeP4B9Iup9YVDBR4i105tiAU8Ikg6Zq1/aPi2ERVtk5gsE5RJ28PuO+mlZzFdqQGtm3aIgkpmYKDpAJJ10n51KSlq01fmyizxXejUfuyvB9msMpAY3rhILA6IpidRz5dedH3uLMgtothEQ+yXm4wksBGafEYGg6+dLrWLvO027SINFuZWuXG8P2ZYqlvTkI3nUUT3Kl2W9eLhRIbvDlAlwBCGdl+YqlJLnXyMyzanbTfzOYvGXnCuLrLIM2wFEGNN9ND161XhVKTduX0XwgKq3kLSYL+FdVEgb/8Aw04v2TtWwWa2GIWZzMFBgxMkHaPjVHD+GWwxXu7RAu5YA3TKSTJB6VWC3IZMj07Lm6Br3a3DozEa+LY5j4ZDQJmPEDptBihn7TDO7pZxF25dJZsqQsZQpDQc2kARERzrV2eG2Vy5bFm2x0zAFiJBOh010386y3eXALmUGQcwZm8IVlYOEkk5tdh0G8U8klSpDwwbu2WYTFF7VrNaRIzEd68QNACFy76ATJ+dEJZshbj9zhi6pqzXbkktqJyssZtI98VnsfgzntfVOE375vZuBQkrqYMNmG2/rT3/AC8zXVIyhVFvMha2M2UrcDNmYCAygQNTFT73PSWlVPv9TM4viGOW4StrDhUklWZvANRDRczCCY1PMV2/cxmVrZayuU5rgysGOuheZlRI38vfTPieHsrbxUuoN1hmPeWNWXxKAAxYLJEwDtvVlri+HGKF03bAe5aytN+yUy6kB9wG3BHmNOVFz8CXc6sVd/iyTc73BgOckGyuQaLJU5IzbSR8aZLg8WWtRi8OSFlVFhSWiOXd+MkgmW3qy1j8E+FXDm9YyJcOQHEQxJZn1C29Vl2EiiT2iwVi5bNu5YzImQMt1vCuvhJ7uBqWJ0O80m8vRD/Z6mi4FhcSNsRbZyCTlsWQokSB7Ay6mfjSy/xe8hKXWRri+0bSBRPoqzTXA8WtNaK28Rh1GjB+9uFWkAbG2NY0+dV8Q4BexNtTYSywJ1fvWGb94SuoIj4ViXaNVQoqDlsxdgu1mIHsjTkCaz3HOJY1na8rYZEttOqan3kCXXUdYq/ivBMRhSvfqqWydXLgovmTyFB4W7gCb5fE2mbKw8VwZSCCD3RAEsZ8ulW4aNJ6o2LNGLrTKvuQtNxHvLgLYMsyF9RegA/dyjQ6QAfdrTThXE8UO4uvYw10BCZ7x4y+GWIusMp9nUemlLrlnClxGOw7AI7Jme2IZizAsRAzrmMTzijuE8ItObU4uwysSxIu282bNmQRmhQuiwABEzXRkUHC1Hf0/o50pJ7y2NVh+L3LjFPotu1IziLmYtruqjUiRuDFAXe0N1Xbv8EzgrlDKkyfaUjykg+g6VbY4bZS5dc31ZgOTKSk5vYI21Y7dBNC28fbzZQ7pBLIVBIXUSEh9AwkEGRqNNK8xvJdaV7suoKrUidniWHLBzhMRbhcrsEICkeyNNSNF3j2RoYoe3xG26t9YuYqrS1thkKmIlVjxaeVO8HfthSDfaQJEqZY6jXlJ0JAgamvOxJYm7ZYAoxUR4vGAZECfAokDm7VaDmt2jD8pWBpiLbMLouYd1W5myrdAdVZApVkPQfCKa8P4iECqQ0AEEscwUz9WJHJl6+XKs7xvB5UZmw1nKrIGKKkHMDnOmwkqR5A0uwHdJnItwGgAayBoJUTPtHpOlVWTxRtY5NdDcYrF4d8qG0oF0GSNNlDFWywTrI6eE0lxfYnB3dbbNbJEgBp89mk0suYB7yobeKuJMeEsrESCAfF7IIEbcoqgcTx1iEdUYBMoJQZsoIXwhCBMxvSi4TdPc3F5I/Da9RpgOxDYfPck3FyNlylkYGPCdJzDynWlDY/G2YJUXUOonUx0ldZ981qcLxlxaVgOUeEsNtDqY5j/c0kbtLbN8Enu2LhvrfYkHWWEjXrpV44E13XRL9ZPU1kSfz97E+GdokuAl0dI3MZlHvIEj4Uv7X8UTIq22DF9AVP9XrsPWtu2KweIDKxtmdyrgg+cgifiaUY7sJZ9pDcyBhKtEHMRIUkSpAO5B9aGppVzGpYZPbZ/VHyW3JIAEknQCnmG4flu2G+8CZ941C9NvnQ3DUHfqxIUK4AXmwI0J98k+4U5xhyosb2rhj3SDHwIrjyWjpxLf35l+Byqty3yEkT0M/nSF+HmT7/ACp5hcD3jhpIUjX48vh861Q4ZhhoblvTStdnrXeEs3Zt6QTGdpMc7BbaW8NnaMx8TKMuYkjTYET8BTL/ACURbNzF4m9eukAxmCrmPKBJaCfKl+Mw+PdhcS1hbJUE5nd7jAEbBUC66Aa9KV4zs/xW9LXcd9XAfwKUbVQ0AAAyJjVqpG9NyOR86RLifZ4Zj9W2QSJd8ikaeLflB+dBcLuYXC3me5ew6qDIFs52mAdMoMEMkeo5UTY7M4S9eVLi3TJJNx3EqoI0Mz0Os/GtXwbsjwtLcPats3jH1hzEiW116DSY5VhYVOPN0y2t438O4iw3afB3SbVpr9645uH6qzuDMe2RoAQNqBtYF7We4nDrubKMzPftrIBPsqs7mtjb4ZgsJe723ZW3dObKVQ6LlBIygqvTfyr2L41cYMuQlTmU6ASIuRs7Eajbzn3Cwwhsl0E88pGGx/aPiJts4w9tVHjK3C7scu4bUSDo3w1G1csPxhbFprb2rb3SIBs2iRmzEDO+aPCAYj7UU5xnEyCytYBhChDOSuipoAUJ3HOdo5zVHEeJ4pRphLV0A5wGb2TbYqHQFIE8gPZjQmszy6a7yW/97fgWm72GS8Bxpsh7uPxIbIxcI1m2NAhMZU1GraTrA61834hwvOFd72KJcGOQJB1HPZdzp7q1OJ43i8jjE27Nq0PC+QXnuKgy5ihN0CSJ0I+ydqW8V7XYLIi20u3IBh8iLBmdPrDvznXbpVHrfws1jeOPxoTXuyVnMmY4gqx3a4k5QYaBk8xGtNcb2OwVpQQskiR3jvEw7hfCRqQhHrtpQd/thYa5Pd32tkqSrd2DoSWCAGADPOiuD9tsPaLhsPedCZUFxmXUkSee52jelpy9WOUsLWyLMX2cwWTvLGCa5bKqwAe93gRkFxbgm5B3yQBvQqdnLYAjAlgzypF0kskAws8v3jG431o3F/4iIcoTCkKNCGue0u2UeHwmJE61H/6kCCPoSwRljvPsRAtn6rUA6/lT0vq/uyblHoge3wUKHy4IN9eAms50DDMqArqsD2iBo43q+5wYFWZcDb8dy0bcRqpa2GVQU21MsdBm51en+KQEzgEkjKT3rez90/V6jTaqj/ii+eRhLWULlVczaAEEaxMAgGNvhR2fn+Q1rwGnDcCSzIMKqqSMpEFFypbZra+HxHVpO2jQdq2tziDoAtswo+yNqx/YjtncvsbT2EgCFaYKg6ZVAAEabVorykzFOMNJmUrC/p/eKbd0KyHQhgT8iaR4nsBhYzYe1ZY+KVuKo3UgRy0JDelGWcbaDZbyweoNJO2PaVLYFrDws+0xJn0862sjimJQUmjOXeG2hee02DVPAFBKLGeXOYMEI2A08vg14d2ftJYw57pGfKC4ZFUiVmGOhkN18/TNN2pZdC7e6TFUL2jLMM6u6nkHy+slWqTz5pqtK+iLPFig7v7mrbD2rZJm2p+5ZUfMgCl9tVuMSy+6d69hiApOo566keuk1SEzNKuw91OGOnbJZMlqlyDThlGxdfc7D86utcLxAOZb7ZTsCU2/mQz8aAazc/5h+Aq+2t4bXm021YR8DViIULt7bvAY6qJ+IIqpsdi1zC0tp+ucM0CI8ILaenlULSXdTNs+/NJruE4mthy2IJVTCnKMwIJGblIiAaHdbGoVq35HG7SYpYW7gLTCTqnfKNd41YHSK63bXDksr4W5bJ0YK6NrrrDIpkZmI16dKa4TtZg4VRiyI+9bvASIEnwHeJ06nrXku8OuMXa/YLmJLeHMJWCcwWHjTocp99Sx6nLvJfM6JS0ruyKhj8JdUXEZ0OoFtmCiCxYECSJ3XcaD4Kn4BaunMl/MW3ByMRyGXu7jfMCZq3tHwfCqtu9YvWhlZBkFy2QZZYywx2O4/CK9hcJg3e4ge0UNwE5WU6PcDa7xGZh6eVdkUl30c05yn3ZHLfDLlqAljOCR4s5RhtPhdRmEa78j0rS4DG3An1ZuWyDBVtRIGsg771l8fhvotsBXfVb6LlzAi4DbNpiJiILnX51LhHHfstifrDlVFa2WkwgYMYkAtmjXlFW7ko3siG8WJ8OLiuUiJChv4gGUn100rUYTChmL3dEbUr+fkNqqxD2rJLuQWOsbe7rrrWfx/HWuAy2RB8682VarkegnS2HPF+NAEpZG2k9KQm9c+/8AIf2pDi+OR4bQ/mP5Cgvpbf8AOb+qh6n5GbR9gxfbbEB2wy27Zyq0u7s2eDl2XLBJI0nrTe4uLe1cZsQqFB/p2xlJAPJixKyNukV87OMvd5fFg4dctw20+pBZj4iPETpsdfdX0O32Sxdt0Z+IZ1nxILFtQ2skczB1HWtzVRpOgSS5oQ9mcNexD3e/xL93FtfDkQEuvjkqBoBA33PM0xwvDhbxF9MztaRVVM7FsxIJeJPnH+wFKu1nEb1u+1q1eZGAWVVgsaL4oE9Rz5VpMZhMli2S5VmjXYnwuNTmk6E7/erz886xzTk/TpTXI7ezalGSS3FvDLVjA3jiMUlmy9xGQF7p8XiGYkAP4pAgAAeEUwxv+JGBtg5cRYYwTCi+ZOugItAcz8qp4bgVdrouk3R9XGck65iwjXeTJ6zRHC+D2EW+VtIAbjTodvCpA16SPWux0lTOPJFxk0ZzG9vsKxds2YnUAW7wDFzLDUDVRGp9JqeI7b4e6wJF5xAQ5LD6CM7MNuZiPWae3ba5l8C6sgaQDIKDvBqTuAo9Kqv2s2HskwGcrnYKFLTabMNBsfD8K5crxdnrlHlv1NRU7pMRN2pwuLHcWrOKY3NG+rCr+8M+YkTlgGNzSnDcJwKrdLWh9W+UxdulXClc+XxCGhwOcFfOtHwSytrDm5AASSwCyW1YxPvmgLnbTh4zKMPiDJMjPbEnY7+4fCrxetXHYW0fi3PWOzuHNx7YwyHKmYHvLsk/WKQ4z9VVhEbxQvCcFavCwVwdsB+8N0sbpA7shcq+LRjqdelTudt7JZTbsXAv28zqWYTyiAPhvXD2xtxcH0c6mbfiHh65up90a09L8RqUfAg+Ati3cZ8Pbt27a2QHIOZy2QswO3MjY86WsiW772rlpFcZfAxtmBka4zg92REFenvo/ifayzcRLf0Y5YUXMzCWiJynkDHMGl545hgzsMGSSRlJuzlEAEGU8UxvpQoeL/JSOVKNL8IqwLW3tlgtsLb7k3WOWRneCuXLJgb60fhrtrvI/wDD6ojfZyqCHdiTG4QKSN5Mb0Hc49hSsfQjMliTemSZ5ZK5/mfC65eHDURriDv94/VfKn2dlP1C9pG5/wAObVu6kqEnSSAA0nMxBEToCuvnTTjE2pEiT0M0o/w8ui5aLC0EJJ1DmCBptA5zWjvWLY1CDN561RKlRyZZ6pWZv/h+YFmJJrGdoOHWmxAzajJ4v3NSoJE6jNG0xpX0u+2h2FfP+0HFktXhnw63RB0a466yJaVE8hptWZRbWzoMc1F7lWD4ZZOde4LNaPjUKgJWAQw18jvzIHnR3/CbBUlEJ9prUATcA10GnIiDOwJjqsHbq2rFhgFkiGP0m9LDodNvIaVNu2at3Y+houWRAvXDoREAkeEa8tT1rn/Tz6yOlcTHw+yO3rIkhmAHIE7em1et3lQgZkjqW1+FUiyjksQTzjUx5a0SFGaIHu0rqRwyYUMRaP8Aqp8Yqw42yP8AUt/1ihHQdB8Kus8NwTjNdFssdJP5DnW0zAVaxSQYYa76qaHxdmy4Pe5sgEkiNNhO4PPlTThS2g7BAiqI+6JHWudoMaECtZCOynVR4pG5BCmYNZnvGuRuG0kxcezeF0MXB10BjQmNH38LDpoOom232PwrywuXIE6bSQM0AieUmqE7R4jTLhVAzAwEvZYAbw+1sczHeZOhphg+NYpyqjD2lEalxeA1EH7fTXly5RXH2cl/mdupfxIYPAvbRlwwykhipzPmLAHKWDJG8c9iPUrA8UW/cZtM5iUZUAzKERiCBsbh3PWjmxd42jlCG7sQqP4eUwXMnb47VDgvB8YpD/VIJznOBsBlMgLppyrvwZYqNSe5x58bbuK2Fl/iVy2JYWgJtt+zQlVOaZbLJJZImleI4tg1LXGt2VcmcyKwYHXVdYEydIinVzs6FU/SXLMCVAQEoFDEouvkSd51NLsXwnh6ObdxWJB1IuDnBUZcvQ8yaUcl912GTE0tdGcxuNwpE95duOdVywQP4iQI56DXyrOYi9mzDkNvOtt2g4ThSXazbCrlWMpIGgEkDlPurG8Tsqp8Iid9T6fnUpSjqpF4R/bt8xhw/s5bKq966NQGy29TETBJECmr4XCKSO6YwYnPvHrXODsjWbRyMfCoJJfcCDART05kb1a/FYJHdJoY3auKazSfX6lU8MVybNVg+zGJDeFcLJJcftPeJ138Q+Hxle4vjmxFnDYlVtrdMd5bM5YzagsCuY6aULhO1OMtjM2DYqAQrIScwgchJk6c67wntB9Jv21Sy1q6s5DdWVTQsSQGzeW3Ouq2+qf9EeWzEuLTFLir1izinyqCwlbZMEBSCcvRuVMOH4LF3bZL4p9IQ+BSYyoxgZPMazOlPW4FfDu+SxduOuUsLrLOpIGUpA115bVL6HibSZWwrNuT3bKZhQFOpHTXyqf7zmqa0lVPDfIQYQYuTGLJ9na3bUyui7jWBH50XxDBcSIC28YD3h8YZVGXzkDQSeXUUFheKoAc9q+pWJi2H56k5TptTI9psNm1uXFgGJsX9dRGy6aKp/nHSpZ5cTrvFy+a/wBnBxl9p3NgDDcP4oWNz6XZzER8QF9nu4Gn4V1sDxSMn0m0QMy9dDDHU251ga79Knhu01lSqd4pzBZZgwVTGoaVmQQdp3oi32kw7Fj31kQQdbgBIjL4RGuuvLSoOfHfx/By68oKMNj7aDv7tq5YtqxNsfalWaPYE6xzoW5gMNIdrFuAxBMOuYCX2DCCVI18vOjb3aeytvOLtljoMgupmMEFp6DoaXr29sguO4bK3sgOpA13aD4vSK6sCzSTeTZnZw8+731uNl4VZWQ9i2VFrMIBBBCgjMykTm1nX7JoY8PtgWALNnPeYRIuZYJEA+OQYOsVEduLBVPqHDrILDKJEQOZ5edW3O2GGObLZuyQIzFSM3MmCNNBtW3jl4nYskPA9xThllcM7rZVYVGzHNK+z4iSTKnMdI5eRpPc4Yvei1lTOyZwpdAQpOjMe7hRkBeN4j3Ufiu1mHfD921l88ZSdMuWIA9uZgCkN3F4PIT3L94x8ZhMhWPfOaYNaWPxY45VFbL6oggtG0zr3ekEnMuga7kXTJ92D7uXKmN/h9vvbaKtsm6gdAGTxZnhde75AMx8vhQFvHYFU/YXO8DSDlTLAAgHxzyO3I0Rb45w62wa3hr+0MGFnX70QdDGx3rXZvoU/UR8F9EbLsiALMDQgsCBHJiOQH4U972kvZp7TWQ1i21tDqqsQSBAgb+/403BHOqJUqOPI7k2T36fr31lu03DbWZWu+ySASQIGYwNeQkitR34XTl7qzXaviiKjd5Za7b5gNk5jnBpTi5Kkwxy0yszqcFswAYDiCwK/ZIImJ600HC8OEJAkyBoEIjvAJHhmYn1rK4rtWpYMtgiNHzXmOdZBy+z4BpGlFP20kKtvDJbUMCIcnSZy+yNJ1neud8Nk/l7+h0S4iL6fgNW6oYjXTyP5CvXQLjAyR7pH40KMapJJRtddCf71at4SAI165ia6Vsccib4JerfGr7OCTmW16QasYkCSNP4aCu8dtqY8ZPlbJ/KtIxuMLeBsmYU6Ddmj4Qaqw+B8cW9GiQddCCCD8vgTXcLxNSNbdwk7HRY94moYm7caRbfuTlPiNzKPOSAT6Ck91RuLqSYyTgFwBpf2Q0eG5oQcykmdwpZZP2W9xo0cDcGZABYnLkgeEggeJtIQ5Y+6QPOsu3Bb7E58cJgsSGvtsNzIEkr+GsaVC52ItMZu4i6xnL4bUbamSzn7IPLQ+pqPZw6v8HZ2s62j+TUtZ7lHZL1vPDlRmtySBMZcxPtKf0aqw/Hsa9poQ5ngIABkI1LAAtqCPeNaUcN7MWbQd7PfG4qnIbjLlzEQAVVdRJ2nyp3wi3eYFb13JlPgFlbcLmBWAGJIgxp79jtbDiW+g5s+WVrWUYIcUuPBNuwuxORTEaaAZiSIiNYJ0AobH4e2zg3zeF9lUsM1pSsAKIgEHn/ALxWjw3DFuZ2uve8JeJum2G1gaJGvibn9sjpAVjh/DF8T2897mWd7ka7QXPn8POr24qkiDalbv0M5irwFs7kezqQxnaCRodj8KyPGipIK9CPUH/cVt+Nd0WhUW2oeVRVygbwSOp3PmazPFOD3byA2lJhnDRuJCEabnntXE1UzvhSxX1C8Oii0tsbRaMxOmRiTB56VX3Xn8o+VWuwW4JC6eEz+4k/Heqrd0EAncgE+/nXOm9ToclyvwNfj8HjcPlFu+HTUgXEGbSCQSgA5RMHerOHcWxOS1cfChgDoyXJMCVPhYAgxpvrQt/tXnhMTbe3cEwyCfeTbeDG2zU/7P8AEcO1tUW/bZhO8ox1JjK3P1NdFt3VeXvmSlinFNv7cjw7Y2UIXEK9piRo4B02zHTai07VYW7+zvJoCTy0zL0PntQnHuEg3UdreYgCHyzzn2o8vn50j4vwC29txlAaIB6RAnWfu/M08a7lyW/l7ZiEVLIohQtmXA0jRoaI5Cd+dFYlRlJyjYHn5H8vnXzrh/Zi4zKq3TbDjcFvulgCARzFPMFwPHWnEYw5JAYk5mGVWC6Op0B06Ca4snDYniSUqUb6X5i47FKWZRlz9o1Nu1byqCo2/AZennNU47DWoU92phwYgcgV6ciKz+MtY1FUfSSVRC0nKI1BKnLGaNTrO1LF7SYp7oKPZvTcMW1BAIQZjADSFIB2rmw8D2u+Od+lHJl4GUGlsa3F4G0M0WkYxIBQEaKYBHvExzivW+ztg74awSRuLaqNhyEQefvrOYTtDjCzA4ZcxHeKSSoRfu6rrvz1plf7UXxbe59CUIQGBF0EIAuZjBUEyAfMRXbi4WePuuW50cOlji4yW4wXgWHzPOGtEAwIzAQYjn109auvdncKm9gRJ2NzYMZ1zdBHqKW8M7W98cyYW8ygBXyMpOc7EEkQNtI9autdqFhZw2IzBgSVXTLE6eMyYI30g1R43/I6lOL6CntBwvDpctrbQDPAADMZYlonM8x7I3+FLmwNtmQZIDBiG2VyoGYIeZBNMeJ8ewl+4fpFu8uQMEgDOPFIDS2npzpc/EsDNsHvygUhvZBWdSEg6iesdTVFjl4lVmgo1S+iBHw1o2bl1VBC+e2aAsgH70j0q88Nt97athV+tnIdI9oqCTPkTryINVXOIYB2ud4bwkeEgAloPhz+kdaJ4ff4bKFfpObKVPhXwyZOU5pjfpua32UhfqIVyX0X9Bg7RXMLbi0UZAQAjDaFWYI1iZ61fwz/ABCa5p9E66rd6CTuuwFZ3j95AAlv2RMA7+tVcK41h8NHgZwQA+YDX70CYOnWrvHUa6nFrUpt9DQ4/wDxEn2cMeXtXdPktUYvtJdxSZO5thWOU67E6CSToPOPnWb4vjrV+4TYVlXkHjN6wTV/Acf3RllzAakbTHnWtFx25mFOpb8jj4NVn6sDwZ+UkAweXtTy5iDRVjDZTmyZhbYFk3B8JfnoV8OpPXlRydqDctu6YMsqBszd4PDzmCnIfhQt3tszaJhxb1GskmNsswNP71LRLqzo1wXJDGyp1kAHoNh7qvw+jgnlQa4hj4oAnXoB7qm1sOQW1/XlWepBj3GcXt5SBPrA/OltriFsAQsnmQFn5ihvoyjYfjRK4YfdHwpisrXFBixAPoDXEvLJLEIAJPeaAgEGBrqdNqMsCAR18/7UPfwaXSEeTPIEgep5CJPpRXiOL32JXeM2EgHEgwT+ztsZgaGW+8TE77mhD2rs5oVcTc0EhSq+KdR4dYiYMdNKacN7PWDBTDAjQyzE/vQcw3ggR7+laHh/BLiwFtqB4SYHh0C7z+8kzpuffT0w+ZZzn5IzPDLt/EGLeHtWydnvG450BbMAQB0PPVaaNwjiF60XGMVPa+rt2hrIAIBLHyjpJp4+Js4cjvr1q3AjKrAtqMugEnQH5UuftnhbKZLQu3SJ8X7NdfM6/KnrUfIXZZMjVKzPYnss6sfpeJuu2+V3Max5x10HlR78CxAURm7ltZZwqZQEA5jlm33gVTY4ribzZsNh1QkR3oTO8ed67v6a6UXa7KXrpzYq8SZmAS7ehbRfQGjHxDhK0r26+/8ARvJw0aqckt+m79+pRedGYglXA5qZExPhbShrdqDFttiCQfTn6UZxTC2rEogMDqSSWImZO3ppWcwXHFRmW74TmyztOvhJ941rDbbQTjXw8iT4YZnW6vtMTzBAP46VmsbxErcdVJChmA05AkCvoysrryYfr4VSeE2+rfGsrElJszKcnRr8VgrdxYuIrj94A1n8f2ItMCbTsh+63jX5+L51oUarbb61hpM1DJKPwsww4fxDCfsXcr/03lfW2/5A1I9t74lMVZtXJ0h1a0566/2FbwnT4VC7YVhDKGHQgEfOlv0ZZZ7dyin9n9UYbh3GMCtxHNnEWiCZAZXTVWHMSd60ycZwNz2cQikz+0BXc/vQKEbsphnH7PIQSPAxXYkbAx8qWYvsGD+zvN/5iqw+K5ay42nFpV9Bz7HLJTlqTXqaXEcKF1D3V22+hiGXXQRtz31rHWeC4lLuf6I6EXXeVg+F0ggFQYhjNC3+xmKQyott5q5VvgR+dUCzxCzsMUv8Llh8EY0cKo8Omknv6/0OeKORpqa28bRqEuXG0e26kAxIPVRlGm2k/Gg+I21fEd3cZ8ly3kf7sLmhInRhlJnSZ8qTf5sx1sENfuARH1iR82UH50TZ7f4mIYYa5p9q3r8mpZNMpua29GOPCzttU78GNsNZtW0ezh89tQS50Gc5Z1WZJDZSI9KYcIuZ7ZzIGYnMcohwTpHwjT3UhTt0ftYPDseo8P5Gr7fbm1qTgQCdSVutrt+6Og+FScX0n+SnYzX+H4DU4NYzFmDZy1xmJVSDOyz5ZdNPtUo4zwzDIulkXD3czBkHbTLppvr0pmO32HyhWwlyByDz+JFDYjtjhDOXDXhIg6qQR0jNVsfdfNfPr9yEuHnT7r+XQiez+HYMRYWEiRkEwSZ0Gmm3pSHiD2bQ+rRFbmVUDrA2O35VpsFxq0bTG2txQ0CLjSYWYG56msdxyypcMSQJ8QG8eXnXZjST1SdnFki/gSplPCcGb7sW1IVmAJAmPTr86Yf8MtjC2WdbefMuY5FJYeLMpEaASBI5gdaPwvaTAIEBw96FEEgJqJO3j31r1/tZgg0phrpHRivIyNm0gxpU5zcnzR0w4dxW8WJb+DW3edStsAokKoAgtOoPu38/SlaMFetJiO1uHbMforFm+0X5ctIj5Vlse8tmAyg6gdKthfSyHEY3GnVDbB8KzJIzwysxAJAJBiCOcjX+1MLvDBah7YLMrqBzEMIzGNcomfT1oDhnaS5Zshe6U6mGM8/xqQ7ZYjMMotDXox3EbFqm3pbWploY3OKkkgu1mmQ09Qf1pRCscwgH3BQT8ahh3Lanc6nlV63QjCfhr+VZOdhF3vFEm04H7zAfhQhXEuYRLSjkSST8JFFYzirXAFCmPdp8ZqsXrsb5Y6UzI34Fw/Op7wkkGNNB6f8AzVHFMcmEcH6OryNM7MAPM7zQlgXApPeONfsmBTHgGBS4zNdHeZYjP4oPlM0m/A3jcVLdWLP864y5pYVF5DubRYj18Ve/4fxHE/tGuR/1bmVf6Vn8BW8tgDQaDoNKmjVhpvm2dfb6fgil6W/uZHBdggB9be57W1A9JaZ+ArQ4Hs1hbUFbakj7Tks3oWmPSjWu6fD8asNyhRS5E55pz+JkhtUGuBQZ0A1n8arNzX3/AK/tVOMZcjZtoP4VpEjF9sHDZmnw5yc07chGv68q+aYq9maSZ1Py0H4Vq+KY4PhwokszSy9D9kDTrqB01pVe7PhVbMxlMsxsQwBkSPf8KypJO2dMm3HSlyB+C9oHsEA+JOY5j3f2rYp2psEA5h+vWsXiOHohO5hgNTyMf3pe9tZMHnVlJPkcjTXM/QaGrENUgwKmhiuc2X5ttedTz1Rn2/XI1MNQMhafxOPMNz2Ij8VNEA0I7RcU/eBX1HiHyDVfNAFoM8q5lqvNFTmgDhUHlQl/hVl/btW2/iVT+Iowj9HnXswoASt2Ywbf/b2wfJY/CqLnYvCH7DD3XLg/7qfxXpP+9BpNrkZi52Gw/wD1R7rhP4zVT9g7PK5eH8y/mtayfOoP8KKQ+0mur+p87v8AC7drN3V13j7xG/kAB86Zf5MV1VnvXQY1y5I+amucb4GZLWVuA+UQahw3GY5QqGySo08/6iYilFO34BLJdPqefsLZG9+//wDr/wDZQd7sjYGz3j72Qf8AbWmupc5ih2Vula2DtJ/yf1ZnB2WsjcXD73P5VRjeH27cBVEcpMx7ya0T2XoDjNthaJCzqJgEmJ1MDU01JrkYl3ubFGBw63HGYW2UbhgCNtNKdvZs2ULhbaga+C2oPppSTCXlQyyOD1AMesxV741r793lJtsACMpgbyS0b+VGqUuaoTUVydl2CvpiJKDu7n3WjxDrHI0VY4fdJ/Zt740+NJeIcKXDJmtSDI1LfMnpXr/GL7qLa3mZgPEVJgeWgFZ1U6E4pmiucNK63Ht2x++4/KoW7+FmO/znoimP6jpWVtcHuuZMyeZ3+etNuH9kX3On6861q8zOlDO5xiytwWrNrvG3YufCvQHkT5Vq8OdAIA8gIFZvhnZBFfvGZid4nT3kda1Fu0BpJrPWzSJl4FTWqm3A9f1+uVdJ861YybnQ1MtQt5vCdeVdL+f4UxFlxudL+LgkAH2TIPvjT86JZp50JimzLE6x8x/vTToD5zxfBG3dBG0kkdW3n/8AnShe0GLdVBUjLcMajXwBQI+NaziuHzJMcvnuD+vKsrxEAYVs8yrBVHT2Sfy/ppSXfVlov9t0Zy5jHaZO5B+FdGAuHXIaYYDhAObOfEoVgo2MnY+ciKbHHAaEj9elOWRLaJOGGUlbPq5mrAaj09/5GpCpiPE7ac/yNTqLcvf+RqdAFGOMJm+6Q3w3+Uj1ogGqsR7Dfwn8K5g/2afwr+ApAX11OlcqJ9oev5UWBbUW6ivNVVjemMtDzXaiPa9KlQBDL51yanUL23qKAIMtVlegqz7VSoApIPPWuEA/ZHwq81C7saABrtkdIqhsDPl+NGpv6D8akaAFw4b51YvDhz+VHCuPsfd+VFIQtv8AB7TjK6yOc7VZhODWLYi2igdAKYW9h7hVV6gDyWANgBXCJ9w3/tU12qFrb1P40wJGuTXTUKAIqZkz5fD/AHmuz51C37I9wrxoAjebTfp+NeJPX8Kje/MfiK8a0I8T5n5UtusEN1yekDr68hvRr0i7Rfsr38A/E0PkOC1SSOcOxHfWiepP4mD7pFZvieB8aaHJ3gZ+gGm/nM/Cjux3st+uVGcT/Z3f4k/9RqJfDZtL9xxEd63AuXpjVUA6kCTB/iJFV2sFaIBa25aBJzDU8ztVvEP2WH/j/wC6tBhvYX+EfhXLKVKy+p8j/9k="/>
          <p:cNvSpPr>
            <a:spLocks noChangeAspect="1" noChangeArrowheads="1"/>
          </p:cNvSpPr>
          <p:nvPr/>
        </p:nvSpPr>
        <p:spPr bwMode="auto">
          <a:xfrm>
            <a:off x="307975" y="-1050925"/>
            <a:ext cx="4429125" cy="2514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30" name="Picture 6" descr="http://polpix.sueddeutsche.com/bild/1.1220111.1355495089/860x860/angestellte-fremdfirm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371" y="1844824"/>
            <a:ext cx="6087949"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6666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a:effectLst>
                  <a:outerShdw blurRad="38100" dist="38100" dir="2700000" algn="tl">
                    <a:srgbClr val="000000">
                      <a:alpha val="43137"/>
                    </a:srgbClr>
                  </a:outerShdw>
                </a:effectLst>
              </a:rPr>
              <a:t>Logistics</a:t>
            </a:r>
            <a:r>
              <a:rPr lang="de-DE" b="1" dirty="0">
                <a:effectLst>
                  <a:outerShdw blurRad="38100" dist="38100" dir="2700000" algn="tl">
                    <a:srgbClr val="000000">
                      <a:alpha val="43137"/>
                    </a:srgbClr>
                  </a:outerShdw>
                </a:effectLst>
              </a:rPr>
              <a:t> 2.0</a:t>
            </a:r>
          </a:p>
        </p:txBody>
      </p:sp>
      <p:pic>
        <p:nvPicPr>
          <p:cNvPr id="2050" name="Picture 2" descr="http://www.verkehrsrundschau.de/fm/4494/Zalando_Erfurt_dapd_Candy%20Welz_6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628800"/>
            <a:ext cx="6372334"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1714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a:effectLst>
                  <a:outerShdw blurRad="38100" dist="38100" dir="2700000" algn="tl">
                    <a:srgbClr val="000000">
                      <a:alpha val="43137"/>
                    </a:srgbClr>
                  </a:outerShdw>
                </a:effectLst>
              </a:rPr>
              <a:t>Logistics</a:t>
            </a:r>
            <a:r>
              <a:rPr lang="de-DE" b="1" dirty="0">
                <a:effectLst>
                  <a:outerShdw blurRad="38100" dist="38100" dir="2700000" algn="tl">
                    <a:srgbClr val="000000">
                      <a:alpha val="43137"/>
                    </a:srgbClr>
                  </a:outerShdw>
                </a:effectLst>
              </a:rPr>
              <a:t> 3.0</a:t>
            </a:r>
          </a:p>
        </p:txBody>
      </p:sp>
      <p:pic>
        <p:nvPicPr>
          <p:cNvPr id="27650" name="Picture 2" descr="http://logisticsviewpoints.com/wp-content/uploads/P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988840"/>
            <a:ext cx="5663158" cy="385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3104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smtClean="0">
                <a:effectLst>
                  <a:outerShdw blurRad="38100" dist="38100" dir="2700000" algn="tl">
                    <a:srgbClr val="000000">
                      <a:alpha val="43137"/>
                    </a:srgbClr>
                  </a:outerShdw>
                </a:effectLst>
              </a:rPr>
              <a:t>Omnichannel</a:t>
            </a:r>
            <a:r>
              <a:rPr lang="de-DE" b="1" dirty="0" smtClean="0">
                <a:effectLst>
                  <a:outerShdw blurRad="38100" dist="38100" dir="2700000" algn="tl">
                    <a:srgbClr val="000000">
                      <a:alpha val="43137"/>
                    </a:srgbClr>
                  </a:outerShdw>
                </a:effectLst>
              </a:rPr>
              <a:t> </a:t>
            </a:r>
            <a:r>
              <a:rPr lang="de-DE" b="1" dirty="0" err="1">
                <a:effectLst>
                  <a:outerShdw blurRad="38100" dist="38100" dir="2700000" algn="tl">
                    <a:srgbClr val="000000">
                      <a:alpha val="43137"/>
                    </a:srgbClr>
                  </a:outerShdw>
                </a:effectLst>
              </a:rPr>
              <a:t>Logistics</a:t>
            </a:r>
            <a:r>
              <a:rPr lang="de-DE" b="1" dirty="0">
                <a:effectLst>
                  <a:outerShdw blurRad="38100" dist="38100" dir="2700000" algn="tl">
                    <a:srgbClr val="000000">
                      <a:alpha val="43137"/>
                    </a:srgbClr>
                  </a:outerShdw>
                </a:effectLst>
              </a:rPr>
              <a:t> </a:t>
            </a:r>
          </a:p>
        </p:txBody>
      </p:sp>
      <p:sp>
        <p:nvSpPr>
          <p:cNvPr id="3" name="Textfeld 2"/>
          <p:cNvSpPr txBox="1"/>
          <p:nvPr/>
        </p:nvSpPr>
        <p:spPr>
          <a:xfrm>
            <a:off x="365718" y="3529459"/>
            <a:ext cx="3639608" cy="2062103"/>
          </a:xfrm>
          <a:prstGeom prst="rect">
            <a:avLst/>
          </a:prstGeom>
          <a:solidFill>
            <a:schemeClr val="bg1">
              <a:lumMod val="85000"/>
            </a:schemeClr>
          </a:solidFill>
        </p:spPr>
        <p:txBody>
          <a:bodyPr wrap="square" rtlCol="0">
            <a:spAutoFit/>
          </a:bodyPr>
          <a:lstStyle/>
          <a:p>
            <a:r>
              <a:rPr lang="de-DE" sz="4400" dirty="0" smtClean="0"/>
              <a:t>62%</a:t>
            </a:r>
          </a:p>
          <a:p>
            <a:r>
              <a:rPr lang="de-DE" sz="2100" dirty="0" err="1"/>
              <a:t>o</a:t>
            </a:r>
            <a:r>
              <a:rPr lang="de-DE" sz="2100" dirty="0" err="1" smtClean="0"/>
              <a:t>f</a:t>
            </a:r>
            <a:r>
              <a:rPr lang="de-DE" sz="2100" dirty="0" smtClean="0"/>
              <a:t> online </a:t>
            </a:r>
            <a:r>
              <a:rPr lang="de-DE" sz="2100" dirty="0" err="1" smtClean="0"/>
              <a:t>shoppers</a:t>
            </a:r>
            <a:r>
              <a:rPr lang="de-DE" sz="2100" dirty="0" smtClean="0"/>
              <a:t> </a:t>
            </a:r>
            <a:r>
              <a:rPr lang="de-DE" sz="2100" dirty="0" err="1" smtClean="0"/>
              <a:t>would</a:t>
            </a:r>
            <a:r>
              <a:rPr lang="de-DE" sz="2100" dirty="0" smtClean="0"/>
              <a:t> </a:t>
            </a:r>
            <a:r>
              <a:rPr lang="de-DE" sz="2100" dirty="0" err="1" smtClean="0"/>
              <a:t>like</a:t>
            </a:r>
            <a:r>
              <a:rPr lang="de-DE" sz="2100" dirty="0" smtClean="0"/>
              <a:t> </a:t>
            </a:r>
            <a:r>
              <a:rPr lang="de-DE" sz="2100" dirty="0" err="1" smtClean="0"/>
              <a:t>to</a:t>
            </a:r>
            <a:r>
              <a:rPr lang="de-DE" sz="2100" dirty="0" smtClean="0"/>
              <a:t> </a:t>
            </a:r>
            <a:r>
              <a:rPr lang="de-DE" sz="2100" dirty="0" err="1" smtClean="0"/>
              <a:t>return</a:t>
            </a:r>
            <a:r>
              <a:rPr lang="de-DE" sz="2100" dirty="0" smtClean="0"/>
              <a:t> </a:t>
            </a:r>
            <a:r>
              <a:rPr lang="de-DE" sz="2100" dirty="0" err="1" smtClean="0"/>
              <a:t>purchases</a:t>
            </a:r>
            <a:r>
              <a:rPr lang="de-DE" sz="2100" dirty="0" smtClean="0"/>
              <a:t> </a:t>
            </a:r>
            <a:r>
              <a:rPr lang="de-DE" sz="2100" dirty="0" err="1" smtClean="0"/>
              <a:t>to</a:t>
            </a:r>
            <a:r>
              <a:rPr lang="de-DE" sz="2100" dirty="0" smtClean="0"/>
              <a:t> </a:t>
            </a:r>
            <a:r>
              <a:rPr lang="de-DE" sz="2100" dirty="0" err="1" smtClean="0"/>
              <a:t>the</a:t>
            </a:r>
            <a:r>
              <a:rPr lang="de-DE" sz="2100" dirty="0" smtClean="0"/>
              <a:t> </a:t>
            </a:r>
            <a:r>
              <a:rPr lang="de-DE" sz="2100" dirty="0" err="1" smtClean="0"/>
              <a:t>store</a:t>
            </a:r>
            <a:r>
              <a:rPr lang="de-DE" sz="2100" dirty="0" smtClean="0"/>
              <a:t> – </a:t>
            </a:r>
            <a:r>
              <a:rPr lang="de-DE" sz="2100" dirty="0" err="1" smtClean="0"/>
              <a:t>something</a:t>
            </a:r>
            <a:r>
              <a:rPr lang="de-DE" sz="2100" dirty="0" smtClean="0"/>
              <a:t> </a:t>
            </a:r>
            <a:r>
              <a:rPr lang="de-DE" sz="2100" dirty="0" err="1" smtClean="0"/>
              <a:t>few</a:t>
            </a:r>
            <a:r>
              <a:rPr lang="de-DE" sz="2100" dirty="0" smtClean="0"/>
              <a:t> </a:t>
            </a:r>
            <a:r>
              <a:rPr lang="de-DE" sz="2100" dirty="0" err="1" smtClean="0"/>
              <a:t>retailers</a:t>
            </a:r>
            <a:r>
              <a:rPr lang="de-DE" sz="2100" dirty="0" smtClean="0"/>
              <a:t> </a:t>
            </a:r>
            <a:r>
              <a:rPr lang="de-DE" sz="2100" dirty="0" err="1" smtClean="0"/>
              <a:t>are</a:t>
            </a:r>
            <a:r>
              <a:rPr lang="de-DE" sz="2100" dirty="0" smtClean="0"/>
              <a:t> </a:t>
            </a:r>
            <a:r>
              <a:rPr lang="de-DE" sz="2100" dirty="0" err="1" smtClean="0"/>
              <a:t>willing</a:t>
            </a:r>
            <a:r>
              <a:rPr lang="de-DE" sz="2100" dirty="0" smtClean="0"/>
              <a:t> </a:t>
            </a:r>
            <a:r>
              <a:rPr lang="de-DE" sz="2100" dirty="0" err="1" smtClean="0"/>
              <a:t>or</a:t>
            </a:r>
            <a:r>
              <a:rPr lang="de-DE" sz="2100" dirty="0" smtClean="0"/>
              <a:t> </a:t>
            </a:r>
            <a:r>
              <a:rPr lang="de-DE" sz="2100" dirty="0" err="1" smtClean="0"/>
              <a:t>capable</a:t>
            </a:r>
            <a:r>
              <a:rPr lang="de-DE" sz="2100" dirty="0" smtClean="0"/>
              <a:t> </a:t>
            </a:r>
            <a:r>
              <a:rPr lang="de-DE" sz="2100" dirty="0" err="1" smtClean="0"/>
              <a:t>to</a:t>
            </a:r>
            <a:r>
              <a:rPr lang="de-DE" sz="2100" dirty="0" smtClean="0"/>
              <a:t> do </a:t>
            </a:r>
            <a:r>
              <a:rPr lang="de-DE" sz="2100" dirty="0" err="1" smtClean="0"/>
              <a:t>today</a:t>
            </a:r>
            <a:endParaRPr lang="de-DE" sz="2100" dirty="0"/>
          </a:p>
        </p:txBody>
      </p:sp>
      <p:sp>
        <p:nvSpPr>
          <p:cNvPr id="5" name="Textfeld 4"/>
          <p:cNvSpPr txBox="1"/>
          <p:nvPr/>
        </p:nvSpPr>
        <p:spPr>
          <a:xfrm>
            <a:off x="5065816" y="4684786"/>
            <a:ext cx="3795945" cy="1415772"/>
          </a:xfrm>
          <a:prstGeom prst="rect">
            <a:avLst/>
          </a:prstGeom>
          <a:solidFill>
            <a:schemeClr val="accent6">
              <a:lumMod val="60000"/>
              <a:lumOff val="40000"/>
            </a:schemeClr>
          </a:solidFill>
        </p:spPr>
        <p:txBody>
          <a:bodyPr wrap="square" rtlCol="0">
            <a:spAutoFit/>
          </a:bodyPr>
          <a:lstStyle/>
          <a:p>
            <a:r>
              <a:rPr lang="de-DE" sz="4400" dirty="0" smtClean="0"/>
              <a:t>44%</a:t>
            </a:r>
          </a:p>
          <a:p>
            <a:r>
              <a:rPr lang="de-DE" sz="2100" dirty="0" err="1"/>
              <a:t>w</a:t>
            </a:r>
            <a:r>
              <a:rPr lang="de-DE" sz="2100" dirty="0" err="1" smtClean="0"/>
              <a:t>ould</a:t>
            </a:r>
            <a:r>
              <a:rPr lang="de-DE" sz="2100" dirty="0" smtClean="0"/>
              <a:t> </a:t>
            </a:r>
            <a:r>
              <a:rPr lang="de-DE" sz="2100" dirty="0" err="1" smtClean="0"/>
              <a:t>like</a:t>
            </a:r>
            <a:r>
              <a:rPr lang="de-DE" sz="2100" dirty="0" smtClean="0"/>
              <a:t> </a:t>
            </a:r>
            <a:r>
              <a:rPr lang="de-DE" sz="2100" dirty="0" err="1" smtClean="0"/>
              <a:t>to</a:t>
            </a:r>
            <a:r>
              <a:rPr lang="de-DE" sz="2100" dirty="0" smtClean="0"/>
              <a:t> pick </a:t>
            </a:r>
            <a:r>
              <a:rPr lang="de-DE" sz="2100" dirty="0" err="1" smtClean="0"/>
              <a:t>up</a:t>
            </a:r>
            <a:r>
              <a:rPr lang="de-DE" sz="2100" dirty="0" smtClean="0"/>
              <a:t> online </a:t>
            </a:r>
            <a:r>
              <a:rPr lang="de-DE" sz="2100" dirty="0" err="1" smtClean="0"/>
              <a:t>purchases</a:t>
            </a:r>
            <a:r>
              <a:rPr lang="de-DE" sz="2100" dirty="0" smtClean="0"/>
              <a:t> </a:t>
            </a:r>
            <a:r>
              <a:rPr lang="de-DE" sz="2100" dirty="0" err="1" smtClean="0"/>
              <a:t>at</a:t>
            </a:r>
            <a:r>
              <a:rPr lang="de-DE" sz="2100" dirty="0" smtClean="0"/>
              <a:t> </a:t>
            </a:r>
            <a:r>
              <a:rPr lang="de-DE" sz="2100" dirty="0" err="1" smtClean="0"/>
              <a:t>the</a:t>
            </a:r>
            <a:r>
              <a:rPr lang="de-DE" sz="2100" dirty="0" smtClean="0"/>
              <a:t> </a:t>
            </a:r>
            <a:r>
              <a:rPr lang="de-DE" sz="2100" dirty="0" err="1" smtClean="0"/>
              <a:t>vendor‘s</a:t>
            </a:r>
            <a:r>
              <a:rPr lang="de-DE" sz="2100" dirty="0" smtClean="0"/>
              <a:t> </a:t>
            </a:r>
            <a:r>
              <a:rPr lang="de-DE" sz="2100" dirty="0" err="1" smtClean="0"/>
              <a:t>store</a:t>
            </a:r>
            <a:endParaRPr lang="de-DE" sz="2100" dirty="0"/>
          </a:p>
        </p:txBody>
      </p:sp>
      <p:sp>
        <p:nvSpPr>
          <p:cNvPr id="4" name="Textfeld 3"/>
          <p:cNvSpPr txBox="1"/>
          <p:nvPr/>
        </p:nvSpPr>
        <p:spPr>
          <a:xfrm>
            <a:off x="780" y="6480828"/>
            <a:ext cx="1295355" cy="369332"/>
          </a:xfrm>
          <a:prstGeom prst="rect">
            <a:avLst/>
          </a:prstGeom>
          <a:noFill/>
        </p:spPr>
        <p:txBody>
          <a:bodyPr wrap="none" rtlCol="0">
            <a:spAutoFit/>
          </a:bodyPr>
          <a:lstStyle/>
          <a:p>
            <a:r>
              <a:rPr lang="de-DE" dirty="0" err="1" smtClean="0"/>
              <a:t>source</a:t>
            </a:r>
            <a:r>
              <a:rPr lang="de-DE" dirty="0" smtClean="0"/>
              <a:t>: UPS</a:t>
            </a:r>
            <a:endParaRPr lang="de-DE" dirty="0"/>
          </a:p>
        </p:txBody>
      </p:sp>
      <p:pic>
        <p:nvPicPr>
          <p:cNvPr id="28674" name="Picture 2" descr="http://www1.macys.com/web20/assets/img/creativecontent/campaign/splash/buy-online-pick-up-in-store/bops_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816" y="2035968"/>
            <a:ext cx="3795945" cy="264881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8676" name="Picture 4" descr="http://www.qontis.ch/images/Rueckgaberecht-t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17" y="1272228"/>
            <a:ext cx="3639608" cy="228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4986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effectLst>
                  <a:outerShdw blurRad="38100" dist="38100" dir="2700000" algn="tl">
                    <a:srgbClr val="000000">
                      <a:alpha val="43137"/>
                    </a:srgbClr>
                  </a:outerShdw>
                </a:effectLst>
              </a:rPr>
              <a:t>New </a:t>
            </a:r>
            <a:r>
              <a:rPr lang="de-DE" b="1" dirty="0" err="1" smtClean="0">
                <a:solidFill>
                  <a:srgbClr val="FF0000"/>
                </a:solidFill>
                <a:effectLst>
                  <a:outerShdw blurRad="38100" dist="38100" dir="2700000" algn="tl">
                    <a:srgbClr val="000000">
                      <a:alpha val="43137"/>
                    </a:srgbClr>
                  </a:outerShdw>
                </a:effectLst>
              </a:rPr>
              <a:t>ways</a:t>
            </a:r>
            <a:r>
              <a:rPr lang="de-DE" b="1" dirty="0" smtClean="0">
                <a:solidFill>
                  <a:srgbClr val="FF0000"/>
                </a:solidFill>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to</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deliver</a:t>
            </a:r>
            <a:endParaRPr lang="de-DE" b="1" dirty="0">
              <a:effectLst>
                <a:outerShdw blurRad="38100" dist="38100" dir="2700000" algn="tl">
                  <a:srgbClr val="000000">
                    <a:alpha val="43137"/>
                  </a:srgbClr>
                </a:outerShdw>
              </a:effectLst>
            </a:endParaRPr>
          </a:p>
        </p:txBody>
      </p:sp>
      <p:pic>
        <p:nvPicPr>
          <p:cNvPr id="1026" name="Picture 2" descr="https://i.vimeocdn.com/video/452909695_295x1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97" y="1268760"/>
            <a:ext cx="4337702" cy="244087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data:image/jpeg;base64,/9j/4AAQSkZJRgABAQAAAQABAAD/2wCEAAkGBxISEBUQDxIVFRUVFg8QFRAQFRUVDxUQFRUWFxUVFRUYHSggGBolHRUVITEhJSktLi4uFx8zODMtNygtLisBCgoKDg0OGhAQGi0lHR0tLS0tLS0tKy0tLS0tLi0tLS0tLS0tLS0tLS0rLS0tLS0tLS0tLS0tLS0tLS0tLS0tLf/AABEIAMcA/gMBIgACEQEDEQH/xAAbAAABBQEBAAAAAAAAAAAAAAACAAEDBAUGB//EAEgQAAIBAgMEBQgGBwUJAQAAAAECAAMRBBIhBRMxUQZBYZGhFCIycYGx0fAHI0JSksEVU2Jyc7LhM3Sz0vEWJEOCk6KjpMKD/8QAGQEBAQEBAQEAAAAAAAAAAAAAAQACAwQF/8QAJBEBAQEAAgEDBQADAAAAAAAAAAERAhIhAzFRBBMiQWEUgfD/2gAMAwEAAhEDEQA/APTMkWST5Y2Weqc3DogyRZZPliyzpObneKDLGyyfJEVmtGK+WCUlnLGKS0YrZIJSWSkYrHRisUglJaKwSkdGKpSCUlorGKzXYYqFIJSWykApNTkzioUgFJcKQCk1OQxUKQCktlIBSOjFQpAKS2UgFJdjimUgFZcKSNkjqxUZJGyS4UkbJHRimywGWW2SRsk1qxTZJGyy4ySNkmtWKbJIikuMkjKy0PTrRZZJaK0+NX0YjtFlklo9pSqxFaLLJcsbLNzk52IssWWS2iyzWjEOWMVk2WIrHRiuUglJYKxisdGK5WCUlgrBKzWjFcrBKyyUgFIys4rFYJSWSkApNSjFYpAKS0UgFJrRiqUgFJaKQCsdWKpSRlJbKQWSWrFMpAKS2UgFI6MU2SRMkuskjZJrVikySNkl1kkTJHRikySJkl1qciKTU5DHokeMIQnyJX0MNHijxBo4EUcCMVDaPaFaK00wG0a0O0VpasR2jZZJaNaOjEdoJWSxiI6ERWCVkxEYia0YgKwSsnKwCsZWcQFYBWWCsErNasVysArLBWCVjoxWKQGWWSsArHRiqUgFJbKwCsdWKjJI2SWysArHVimUkbU5cZZGyx7LFNqcjNOW2WAVjox2ceMIVp83Xtw0e0QEMCaFCBCtHERizTWitCtHtLQC0aHaMRLUGK0K0aIARGtDkOMxNOkhqVqiU0HGpVZUQetmIEdWCIg2nH7V+knBU7rQzYhudPzaIP8AEbiO1QZy+0+nmIrqUGWipt/YlxVABBtvL37gNJuS0dXq5EYieOYHpJiKbBlxFY2IJV6jOrC9yCHuOy9p2mE+kGg39pSqJ2qVdfyPhHKsdYYJlPZ+28NX0o1kJP2CctT8DWJ9gl9lgMREQSJLaAREIysArJTBImtCIrAKyYiCRLRiBlkZWWSIBEdSsVgFZYIgMstSqyQCssssArHVjpwI4jQhPBK9hxDEEQ5uMUoo8e0QGKMyt1Ed0q1qNY+jUUf8skuASvi8bSpC9arTpjnUdU95nnv0mbIxZopiDiGK02yVFV6iU1pv/wARlp6NY2B0Js3ZPOthVNnpiLVBRqiztnq0SUaoFYhSGBYgmwvpxuYyf0zjr2jGdP8AZdMa42k1uqjmrH/xg6zm9p/TFhEv5NQrVj1F8tGkfabsPwTgOnfRo4F6a+YVqqzoQWzWGW+YE6ekJyjLpY9fumusXWPYNsdINs1cMMRQbDUKbDDG1IVXrha7qiHe1ae7axYXyDQHrnN4noVjK9YDEY6hVqmtUwt6lXEVGGJVN4KYLU9LpdrjQTGHTHFk/WOGBWirgUqC1KgokNSzVN2SShAIve2umpmlQ6QB3WqNpVaDivUxgGIwSVrYl0NNnD0AbjISLFAOwRzCgw3RSscG2MDpZaT4jdkVQTST07OUCF+wG3bLdLolWbcbutQY4gM9NS1VH3SqWeqyvTBFMW9LW9xa94A2uFpbr9LKyLROGy09mlqhw503RqVkQ5ddATYHWdJsrbxxr70VKlFMKtWtUr1PJ6Zuy7qhSz1M6JnJq3F8uUgWJ1mtoc/S6M1yu93uH3O6p4gYjPU3LUXcpdfq81wRqCo4i15R2hh3w1eph6pXPTOVihJU3UMCCQDaxHVOs2jg96FTDbQUU8QtLAJQFGlVo56d6rpQekqItNNL1MvEEXNgJW2x0bXE16mKOMsau5dVNEOzLUqDD4c3RlBNTJnACiwYXtxNOXyMc0mI5zd2V0uxVCwWpnX9XW89fYb5l9h9kN+glQI7U8QlQ5qlOiEpNlqOj5MrOGIpktm5gBSSQOFmr0NP1G6cOhGJ31emyMh3SKwanlDBbk5QpueF7TXaUY6zYHTXD4kinU+pqnQK5vTc8kew17CB2XnSkTwna+DNCucOalKowLLUCKctNgBdWLKATx1W9rc9J0ey+mW7elh6uNVlQm9QZwoAFwjvxcaZRp18Zm4Oj1AiARM5fKnVaiVKZR1DpZeKm3xEJKeK62TuHwlKzeOLpEEiQqlbrZYYV+sjujow5EEiFY8x3RpasRkQGElIgES1YiIgESQiAZasb7FuoA+2U62JxA9FE/5m0980ID0Fb0lB9YBnilep510t+kKthXNAVcItUZWawZ2QaaZS4BJDA8RoJvbE6V1Ky0vPwx3xdKT5yoq1Ka3qKApaxFr+23r5zpf9GtTE418RRSkEYUwAWTMCqgEgMthqOGolbpHsOvgsElTKtOlhSagamMMaoqVrUyVXLbUsL342nfjlgr0PF7fWihes1BQouxFcG3qFrnukmF6Q0XRam8oqr2Kl6qqSD+ywBnjGJzYxCtavVBZc1LLTwq0gTluXRFW/mniNRzAJmn0fNXDZRW3GJUHVWoCmzJkyBCykiwOVrlSbjjqY9Kzj2VcXTPCoh9TAwxUB6x3zzd+nFCi+VdnaaZnRkCrpfUkDmO/12u7O+kehVJWnhyGXim8pkgE2BugK6+u/ZM5Vjrdv4Lf4StQChjUpugUmwJI016ufsnjuC6MUKOMFDElFNMoHDLSyHOAy3LizGzj0fyno2E6dYaoARWwoNhem2KO8U8mApGx7JwfSZycQ9dA1Z2qVapcOoo5adLPTNNiLsFRShuo1TrveXG+WpE/0zBa1PDV8MDUFM1KZAW2VHy5LW9IXQgWB48Z5ZWdlYDdsdVByq6lWsM65W1JGbLrYXBsSNZ6dXxebD0aYp098lUI4qVshzLWQUlTKjBgAuUnzeOlzOQ2l0WUsKuKr5GqjMFpJmACKqlSXy6i1u3qlvwcYu0qTUajUqqOtQAOUygsFYB1zef5t1a/WeHPSmceo6jf7rAjr56zodmdH8NVcYdK9QNldsrUV1UfauHOXrse2LHbKoUXeiz1Wy5QfqqeU6Ai31gPXxMd5Vq8ZHP08epJFja4scp111vrpYQ/K20ApueZCtluCe/Sxv2zR2BseniMXUpE2VUqOuZQdAyKBlDaelz6p069EUUWWrlHJUYDuFSandjw4ZsUCQLDUXOY5QrX9E3HHhCOII+yp5ZWDE+oqSPGbHSro4lCkKoqEsXVLZbXuGPHMb8JDgNhUmNO2+JYUjolIAlgDYMdba6GH57hnT9qaVzwCa6LYAkXOgFxzuIeIqVqbZCgBIU3B8wqRcEHNw4G86/8A2Hp7wKHN21Cvu2GpJUM7+iRwPC+l4O1OgLUitSqXW6qButxbMqjXzDox49pPXLeTV48dyOawa1C6K4bV1FQikxCUjaz8bsT52lh6PE306inszCLiEz2dajrVR9ybuhYeba1gDvEutswuCDaZ+wtj1cOzslWmUS7MtRKhYU1ZABTVc12Oe2gPonmJuHZlZKlI06K/8DKzVUFVX3DVSGVVNypouo1Oir7HjfP5MWePD12hk3VPdejkXKMuUBSARp1eqBUzdXu/rOcG2cRTpUxRo0Si0qS5q9YrUuqgPmVVYCxB65WwHS6tVNQGii5GVQ9qm7ckXOQvlJA52trGSud4+W/XqVfs3/6YP/1MfE1cd9gn/pKv+aQVNt48gjJg0vfzhXqM47QDRKk+u4mYK2LIzNjsSpN9EOHy3v8AZ+oGnLSMlWK3+0lQ11o1cfTp3zao9FiW1spJp+ab2FiCfVD2i21sOzb+q+RCimsiUinnEAEC37Q0NuMx6+x6KVA5BqMuZgXbz82rZvqwCxvr18J0a7L8qqAVq1Ql2qgje12tkQFXCl8obk1tLacJWWe7fhhdHul28xvk7Piy1Vkpq5CsBmaxJX0aYsBqoNtZ09fo7jFruGx1QoDZbEg27QDaXNk9GadCsK2feWLMEdbKGIAJFjpoF4C3mjlN2s+YlrAX1sOAmOwuMbD7MdR51eo3ra/vlpaNvtMfWZZaAZdmcdEFhARRwZ5nYQExeluwzjMMaKuEbPTdWbVLqdcy/a0JsOdps3ivGUOQp9BqdN03bXQqErLUvmaz02G6ZQMg8xrjr80aC94+kfQxWRPIgyPvFL/WMwNPK1xZ255dBxnZx5rvy+Q4TBdASKrLWrOyAXWrTKo7MctkyNmygWc368w5TWToVhh9usbW4ulvaMms6WK0u9Tn63Q/CswYqwI+4VRT2lVUAn1iY3STo7Rw6LWo7zNestnctTscNXOicBqBwncWmR0loB0ooTYNXVCRxAelVW/jLaYx8fsChSwj4lFO8Wlv1845c4AcCxvpJ8R0QzNmOJqXLfWJlpikUJJYJlUOrAm4YsTpY3E1dtUrYKqnG1B1ueJslr+E034n2x7VOZr9CcMykK2IUkMFYYit5ptobBhextp2TyryTGtfLTxrWJBamlZluONmHETtOnOKxXlW73tSlSsDT3TlQy9bNkNyb348pyuJq4gXyYvEE/xaw19rTn/kdbj0cfp7y464mlisuJqVS9RL5gXGYVdStww48R4S823EHHEVvbvZQxtF2cvVLM7au7kly59IsTxMoVsPO852PPYtbc2klZFC1XYq17PnItYgnzuB1nV9DAzLRbLiKlJHp03NKnWemGWxZAFBBABGgnAtTnb/AEfV6yghWcUQKl0UkJvi1Ox068o7rTPP1esvJr0+Hbl1ek7QweHxdQ0abeT0xQrXrOu5xDGsVKFKdQKfq8rXY8C1u2S0uieFbzcOtfJ+uq1qhpqOP1ak5qp/e831jSRbFxDGot8x9ZJ987apbq5C/rnL0/WnP2dfV4XhkYG0dh0AKT7sMVajRyuFKMtWqiszrbV7MSD1XMrbS2XSpYjBmigQVMRkamthSyphMY1wnAE3152E3sYLhf4mHPdVSUtrJevg+yvVb/1MQPznTs4LZwtP9Wn4F+EY0E+4v4V+EsWgGWsodwg4IvsVfhM1thUrVQC43jM4KkA0mYa7sWt6V2swYXJ6tJrGCY6lPaOCFanu2Zh6Jzi2e40J4WuQSD6zIv0ZTFVKqDIUz6JorZgVOYdehPfLxjGGoBgGGYBjqRmCZIYBhqb14QMjEK84OqQNCBkV4rxGJs0e8gvHzSWJs0V5DmizRWJs0y9tn+w/vND3PLuaZu2m0o/3jDfzEfnGDFrbR/3at/Cq/wApl121PtmdtY/7vW/hVv5DLbnU+2RxyXTiletRP7Djub+s5irg+ydl0op3qUT2VR4pKQoL1+6ebnPyr2enzzhHmG18F9Y500I0J87gOqYGKoie01cBSOppqTzKrf3SrU2bR/Vp+EfCdPvzjHK+l2u68PdVuASBc2zMdB656D9HNEDD1VzK9q585DdTejR6/D2TqP0fSHCmn4V+EsU0A0AA7ALDwnH1fqO/Hrjt6fo9Lur2yUG8X1zrKnEzmNmemvrnS1vSPrm/p/auP1F8ocSNB+/R/wARZVxwvXw3Y1c/+Fx+csVzw/fpfzrK+I/tqP8A+5/7APznoedcJgkRo0kREEiIwTEERBMRMAmKIwSYjAMgRMAmOTBJhpxtZo+aV88fPObonzRZpXNSR1K+mnfC3Fi5mj5pQTEHr8JIMT2Q7xdat5o15EKkFqwmtGJ7zP20fNpf3jCeNUD85cDyjtg+Yn94wf8AjpNcfeCrW0daNUc6dUf9hlhjrKG18StPD1XYEhadQkILtbKb2EsGuCA3MK1usZgDbxl+tTO6Q0XYU2RS2Vmvl1YA2tp1jSUgj/q3/CZvioDFmnO8JfLpOdkxzz03/Vv+EyB6NX9TU/CZ0+aLND7XGmerY5Yb8abmrpwstveDeF9cRlOHrcjYAcLW6uwTps8bPNTh4zb/AN/pfe/kY2zqLhxek66jV7fCbtR7kmQloJaa48Zx9mOfO8vc9ZtB+/S/xFkNVvrqX7tf/wCIOIqWy6X8+ne19BmvfTtAkVVvr07Er/zUhNsLxeMWkBeCXgcTFoLNIS8EvJYkLwS8hZ4DVJasTF4BeQmpImqRSwakDeSoa8F68FjoM8WeVt5EXnNvEjPGLSHPFmnOlMDEDIg0fNLCsq8FnkOeBmmp7Bcp1ZQ2/jSi07LmBq0iT1AowdR7SAO+TB4hWnTjcusWaumpKzvB3shdoVRNv7R/KDKuaA76TOFeXFi9iZPvJzYfX565qUKmkONu4rF/PGLyoasE1Z1ZWmqQTUlRqsjetJCxeNtoOMzaeLfyixHmbt7NY8dGtfmWVRaV69cXNuchbEa6TnbdbmN9cV89cE1pheWG/ExVccw6/CXC3Mqub4bu+kT4wCY6Yo2zM3qEp1cYb8Zqcv0enjW6+KvFWqFTlPv9s5+njzmDDgOqS1toX1Pq0lapNab420jfGgzCrY3lIDjW5mdJx2MW5XRVatvS0PIyjiccQbCZdbaVRjmZyTctc2vm5yu2K5i/aTrM9a1sehnFAdfdA8sHKZvln7JjjGD7p7h8Z4/u10yNLymLykTP8t/ZbuiGPHI939Zd6PC/5WeXjG8pbkJQOPHI939Yx2ivA3/CfjHvV4+GicQ3L3wRiW5DxlDy8cj+ExHHDt/C0e9GxoeUtyHjHOIPIeMzDjhzI9YMcY8cz4x70bGhvm7I2+blM9toDn890D9I9vz3RnKjY0zXPKAa7cpmnaI6z4n4QTtAfe9lz/lj2o2LxJve2sm8qYdXvmT+kh8t/SN5f83Ee1VrW8qbl4GCcS3LwMyvLvnMIJx/Ye8fCPas7GqcS33ffI2xLcvfMw7Q/e8IJ2j+/wBwl3o2JaolZrxztHtbuHxkTbR7W9oH+aPerYTExjVPyIx2l+0e4fGA20D97vEe38XYmqNIGYw3xx5r7RAbGfu90Zy/i7I81uuA1X89dbmE+M/d7pEcUOyanL+DsB6kj3vOGcSOQkTYkfdE13/g0W+F+rh1jS8ZsQPuqfYfjImxA5Dwg78co900hiuXvibEdvjpM8Yap93xHuBi8mqH7J7Af9Z5O3H5d85NDyj5H+kcYnque+Z4pP1KfUbX8TCs44qw9n9I7x+VnL4XvK2txPcbwxjT8kj3zPZn61bl2aeqMWbQZT6vO48peGcrSGNPh94d/GLyw9o9RmUxbjl8D1flI94OII9n+scgbBxp5/zRvLG++f6TKz9p8YJcdvP2yyBrDGHrc+6IbQ/avx6+uZAPPTu+ELOOZ8fy+dI5A1/Lz1HuLQf0g3PxmOX7e3UdUDN22l1gbXl7Hg3fGONbrbwt3TELc27OA+MbMfvHuIl0ixtjFnn3D4CMcV2zCar2n59sFmJ5x6rG4cV2+IjHE9p+fZMLMfveJg5x1nw4+2PVY3Tiu2RnF9vvmKT64N+zXXjLrB1bLY0c/fIWxi9ndMtjALc49YerTbGjqEFsZ2eMzS+n5Rs45eMchxefFn5JMA4s/elMuIr8ohbOIbmYt+3P3SizQcx5yWNDeHnALnmJRLHmfGNc8++CxvDaj8xqLXy6wf0i58Dw0IHOKKcvt8fh178vkX6Sqc+XKJtpP1nlHilPT4/C78vkP6TbTzz1fZA8bRxj35t7CAYoo3hxn6F58vkJ2g3AsR1a8efUOyC2NuOJ7PVoYoo9INtRnFevv/pAXE259Z4m0eKayI3lh6tPZ89sW+Jt4fPtiilZEDfGC1XTW8eKKCao5Rb2KKSPmNr8Pn1xs3b2fGKKAMV9vV1iDextfhaKKUBNfXj19fVAZrfJiilEbNy/pG1Gunt46xRRRw3M+HxgnT5+e2KKCCzflr3xs/yIoooJaObxopaDxLFFAP/Z"/>
          <p:cNvSpPr>
            <a:spLocks noChangeAspect="1" noChangeArrowheads="1"/>
          </p:cNvSpPr>
          <p:nvPr/>
        </p:nvSpPr>
        <p:spPr bwMode="auto">
          <a:xfrm>
            <a:off x="155575" y="-1630363"/>
            <a:ext cx="4343400" cy="34004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6" descr="data:image/jpeg;base64,/9j/4AAQSkZJRgABAQAAAQABAAD/2wCEAAkGBxISEBUQDxIVFRUVFg8QFRAQFRUVDxUQFRUWFxUVFRUYHSggGBolHRUVITEhJSktLi4uFx8zODMtNygtLisBCgoKDg0OGhAQGi0lHR0tLS0tLS0tKy0tLS0tLi0tLS0tLS0tLS0tLS0rLS0tLS0tLS0tLS0tLS0tLS0tLS0tLf/AABEIAMcA/gMBIgACEQEDEQH/xAAbAAABBQEBAAAAAAAAAAAAAAACAAEDBAUGB//EAEgQAAIBAgMEBQgGBwUJAQAAAAECAAMRBBIhBRMxUQZBYZGhFCIycYGx0fAHI0JSksEVU2Jyc7LhM3Sz0vEWJEOCk6KjpMKD/8QAGQEBAQEBAQEAAAAAAAAAAAAAAQACAwQF/8QAJBEBAQEAAgEDBQADAAAAAAAAAAERAhIhAzFRBBMiQWEUgfD/2gAMAwEAAhEDEQA/APTMkWST5Y2Weqc3DogyRZZPliyzpObneKDLGyyfJEVmtGK+WCUlnLGKS0YrZIJSWSkYrHRisUglJaKwSkdGKpSCUlorGKzXYYqFIJSWykApNTkzioUgFJcKQCk1OQxUKQCktlIBSOjFQpAKS2UgFJdjimUgFZcKSNkjqxUZJGyS4UkbJHRimywGWW2SRsk1qxTZJGyy4ySNkmtWKbJIikuMkjKy0PTrRZZJaK0+NX0YjtFlklo9pSqxFaLLJcsbLNzk52IssWWS2iyzWjEOWMVk2WIrHRiuUglJYKxisdGK5WCUlgrBKzWjFcrBKyyUgFIys4rFYJSWSkApNSjFYpAKS0UgFJrRiqUgFJaKQCsdWKpSRlJbKQWSWrFMpAKS2UgFI6MU2SRMkuskjZJrVikySNkl1kkTJHRikySJkl1qciKTU5DHokeMIQnyJX0MNHijxBo4EUcCMVDaPaFaK00wG0a0O0VpasR2jZZJaNaOjEdoJWSxiI6ERWCVkxEYia0YgKwSsnKwCsZWcQFYBWWCsErNasVysArLBWCVjoxWKQGWWSsArHRiqUgFJbKwCsdWKjJI2SWysArHVimUkbU5cZZGyx7LFNqcjNOW2WAVjox2ceMIVp83Xtw0e0QEMCaFCBCtHERizTWitCtHtLQC0aHaMRLUGK0K0aIARGtDkOMxNOkhqVqiU0HGpVZUQetmIEdWCIg2nH7V+knBU7rQzYhudPzaIP8AEbiO1QZy+0+nmIrqUGWipt/YlxVABBtvL37gNJuS0dXq5EYieOYHpJiKbBlxFY2IJV6jOrC9yCHuOy9p2mE+kGg39pSqJ2qVdfyPhHKsdYYJlPZ+28NX0o1kJP2CctT8DWJ9gl9lgMREQSJLaAREIysArJTBImtCIrAKyYiCRLRiBlkZWWSIBEdSsVgFZYIgMstSqyQCssssArHVjpwI4jQhPBK9hxDEEQ5uMUoo8e0QGKMyt1Ed0q1qNY+jUUf8skuASvi8bSpC9arTpjnUdU95nnv0mbIxZopiDiGK02yVFV6iU1pv/wARlp6NY2B0Js3ZPOthVNnpiLVBRqiztnq0SUaoFYhSGBYgmwvpxuYyf0zjr2jGdP8AZdMa42k1uqjmrH/xg6zm9p/TFhEv5NQrVj1F8tGkfabsPwTgOnfRo4F6a+YVqqzoQWzWGW+YE6ekJyjLpY9fumusXWPYNsdINs1cMMRQbDUKbDDG1IVXrha7qiHe1ae7axYXyDQHrnN4noVjK9YDEY6hVqmtUwt6lXEVGGJVN4KYLU9LpdrjQTGHTHFk/WOGBWirgUqC1KgokNSzVN2SShAIve2umpmlQ6QB3WqNpVaDivUxgGIwSVrYl0NNnD0AbjISLFAOwRzCgw3RSscG2MDpZaT4jdkVQTST07OUCF+wG3bLdLolWbcbutQY4gM9NS1VH3SqWeqyvTBFMW9LW9xa94A2uFpbr9LKyLROGy09mlqhw503RqVkQ5ddATYHWdJsrbxxr70VKlFMKtWtUr1PJ6Zuy7qhSz1M6JnJq3F8uUgWJ1mtoc/S6M1yu93uH3O6p4gYjPU3LUXcpdfq81wRqCo4i15R2hh3w1eph6pXPTOVihJU3UMCCQDaxHVOs2jg96FTDbQUU8QtLAJQFGlVo56d6rpQekqItNNL1MvEEXNgJW2x0bXE16mKOMsau5dVNEOzLUqDD4c3RlBNTJnACiwYXtxNOXyMc0mI5zd2V0uxVCwWpnX9XW89fYb5l9h9kN+glQI7U8QlQ5qlOiEpNlqOj5MrOGIpktm5gBSSQOFmr0NP1G6cOhGJ31emyMh3SKwanlDBbk5QpueF7TXaUY6zYHTXD4kinU+pqnQK5vTc8kew17CB2XnSkTwna+DNCucOalKowLLUCKctNgBdWLKATx1W9rc9J0ey+mW7elh6uNVlQm9QZwoAFwjvxcaZRp18Zm4Oj1AiARM5fKnVaiVKZR1DpZeKm3xEJKeK62TuHwlKzeOLpEEiQqlbrZYYV+sjujow5EEiFY8x3RpasRkQGElIgES1YiIgESQiAZasb7FuoA+2U62JxA9FE/5m0980ID0Fb0lB9YBnilep510t+kKthXNAVcItUZWawZ2QaaZS4BJDA8RoJvbE6V1Ky0vPwx3xdKT5yoq1Ka3qKApaxFr+23r5zpf9GtTE418RRSkEYUwAWTMCqgEgMthqOGolbpHsOvgsElTKtOlhSagamMMaoqVrUyVXLbUsL342nfjlgr0PF7fWihes1BQouxFcG3qFrnukmF6Q0XRam8oqr2Kl6qqSD+ywBnjGJzYxCtavVBZc1LLTwq0gTluXRFW/mniNRzAJmn0fNXDZRW3GJUHVWoCmzJkyBCykiwOVrlSbjjqY9Kzj2VcXTPCoh9TAwxUB6x3zzd+nFCi+VdnaaZnRkCrpfUkDmO/12u7O+kehVJWnhyGXim8pkgE2BugK6+u/ZM5Vjrdv4Lf4StQChjUpugUmwJI016ufsnjuC6MUKOMFDElFNMoHDLSyHOAy3LizGzj0fyno2E6dYaoARWwoNhem2KO8U8mApGx7JwfSZycQ9dA1Z2qVapcOoo5adLPTNNiLsFRShuo1TrveXG+WpE/0zBa1PDV8MDUFM1KZAW2VHy5LW9IXQgWB48Z5ZWdlYDdsdVByq6lWsM65W1JGbLrYXBsSNZ6dXxebD0aYp098lUI4qVshzLWQUlTKjBgAuUnzeOlzOQ2l0WUsKuKr5GqjMFpJmACKqlSXy6i1u3qlvwcYu0qTUajUqqOtQAOUygsFYB1zef5t1a/WeHPSmceo6jf7rAjr56zodmdH8NVcYdK9QNldsrUV1UfauHOXrse2LHbKoUXeiz1Wy5QfqqeU6Ai31gPXxMd5Vq8ZHP08epJFja4scp111vrpYQ/K20ApueZCtluCe/Sxv2zR2BseniMXUpE2VUqOuZQdAyKBlDaelz6p069EUUWWrlHJUYDuFSandjw4ZsUCQLDUXOY5QrX9E3HHhCOII+yp5ZWDE+oqSPGbHSro4lCkKoqEsXVLZbXuGPHMb8JDgNhUmNO2+JYUjolIAlgDYMdba6GH57hnT9qaVzwCa6LYAkXOgFxzuIeIqVqbZCgBIU3B8wqRcEHNw4G86/8A2Hp7wKHN21Cvu2GpJUM7+iRwPC+l4O1OgLUitSqXW6qButxbMqjXzDox49pPXLeTV48dyOawa1C6K4bV1FQikxCUjaz8bsT52lh6PE306inszCLiEz2dajrVR9ybuhYeba1gDvEutswuCDaZ+wtj1cOzslWmUS7MtRKhYU1ZABTVc12Oe2gPonmJuHZlZKlI06K/8DKzVUFVX3DVSGVVNypouo1Oir7HjfP5MWePD12hk3VPdejkXKMuUBSARp1eqBUzdXu/rOcG2cRTpUxRo0Si0qS5q9YrUuqgPmVVYCxB65WwHS6tVNQGii5GVQ9qm7ckXOQvlJA52trGSud4+W/XqVfs3/6YP/1MfE1cd9gn/pKv+aQVNt48gjJg0vfzhXqM47QDRKk+u4mYK2LIzNjsSpN9EOHy3v8AZ+oGnLSMlWK3+0lQ11o1cfTp3zao9FiW1spJp+ab2FiCfVD2i21sOzb+q+RCimsiUinnEAEC37Q0NuMx6+x6KVA5BqMuZgXbz82rZvqwCxvr18J0a7L8qqAVq1Ql2qgje12tkQFXCl8obk1tLacJWWe7fhhdHul28xvk7Piy1Vkpq5CsBmaxJX0aYsBqoNtZ09fo7jFruGx1QoDZbEg27QDaXNk9GadCsK2feWLMEdbKGIAJFjpoF4C3mjlN2s+YlrAX1sOAmOwuMbD7MdR51eo3ra/vlpaNvtMfWZZaAZdmcdEFhARRwZ5nYQExeluwzjMMaKuEbPTdWbVLqdcy/a0JsOdps3ivGUOQp9BqdN03bXQqErLUvmaz02G6ZQMg8xrjr80aC94+kfQxWRPIgyPvFL/WMwNPK1xZ255dBxnZx5rvy+Q4TBdASKrLWrOyAXWrTKo7MctkyNmygWc368w5TWToVhh9usbW4ulvaMms6WK0u9Tn63Q/CswYqwI+4VRT2lVUAn1iY3STo7Rw6LWo7zNestnctTscNXOicBqBwncWmR0loB0ooTYNXVCRxAelVW/jLaYx8fsChSwj4lFO8Wlv1845c4AcCxvpJ8R0QzNmOJqXLfWJlpikUJJYJlUOrAm4YsTpY3E1dtUrYKqnG1B1ueJslr+E034n2x7VOZr9CcMykK2IUkMFYYit5ptobBhextp2TyryTGtfLTxrWJBamlZluONmHETtOnOKxXlW73tSlSsDT3TlQy9bNkNyb348pyuJq4gXyYvEE/xaw19rTn/kdbj0cfp7y464mlisuJqVS9RL5gXGYVdStww48R4S823EHHEVvbvZQxtF2cvVLM7au7kly59IsTxMoVsPO852PPYtbc2klZFC1XYq17PnItYgnzuB1nV9DAzLRbLiKlJHp03NKnWemGWxZAFBBABGgnAtTnb/AEfV6yghWcUQKl0UkJvi1Ox068o7rTPP1esvJr0+Hbl1ek7QweHxdQ0abeT0xQrXrOu5xDGsVKFKdQKfq8rXY8C1u2S0uieFbzcOtfJ+uq1qhpqOP1ak5qp/e831jSRbFxDGot8x9ZJ987apbq5C/rnL0/WnP2dfV4XhkYG0dh0AKT7sMVajRyuFKMtWqiszrbV7MSD1XMrbS2XSpYjBmigQVMRkamthSyphMY1wnAE3152E3sYLhf4mHPdVSUtrJevg+yvVb/1MQPznTs4LZwtP9Wn4F+EY0E+4v4V+EsWgGWsodwg4IvsVfhM1thUrVQC43jM4KkA0mYa7sWt6V2swYXJ6tJrGCY6lPaOCFanu2Zh6Jzi2e40J4WuQSD6zIv0ZTFVKqDIUz6JorZgVOYdehPfLxjGGoBgGGYBjqRmCZIYBhqb14QMjEK84OqQNCBkV4rxGJs0e8gvHzSWJs0V5DmizRWJs0y9tn+w/vND3PLuaZu2m0o/3jDfzEfnGDFrbR/3at/Cq/wApl121PtmdtY/7vW/hVv5DLbnU+2RxyXTiletRP7Djub+s5irg+ydl0op3qUT2VR4pKQoL1+6ebnPyr2enzzhHmG18F9Y500I0J87gOqYGKoie01cBSOppqTzKrf3SrU2bR/Vp+EfCdPvzjHK+l2u68PdVuASBc2zMdB656D9HNEDD1VzK9q585DdTejR6/D2TqP0fSHCmn4V+EsU0A0AA7ALDwnH1fqO/Hrjt6fo9Lur2yUG8X1zrKnEzmNmemvrnS1vSPrm/p/auP1F8ocSNB+/R/wARZVxwvXw3Y1c/+Fx+csVzw/fpfzrK+I/tqP8A+5/7APznoedcJgkRo0kREEiIwTEERBMRMAmKIwSYjAMgRMAmOTBJhpxtZo+aV88fPObonzRZpXNSR1K+mnfC3Fi5mj5pQTEHr8JIMT2Q7xdat5o15EKkFqwmtGJ7zP20fNpf3jCeNUD85cDyjtg+Yn94wf8AjpNcfeCrW0daNUc6dUf9hlhjrKG18StPD1XYEhadQkILtbKb2EsGuCA3MK1usZgDbxl+tTO6Q0XYU2RS2Vmvl1YA2tp1jSUgj/q3/CZvioDFmnO8JfLpOdkxzz03/Vv+EyB6NX9TU/CZ0+aLND7XGmerY5Yb8abmrpwstveDeF9cRlOHrcjYAcLW6uwTps8bPNTh4zb/AN/pfe/kY2zqLhxek66jV7fCbtR7kmQloJaa48Zx9mOfO8vc9ZtB+/S/xFkNVvrqX7tf/wCIOIqWy6X8+ne19BmvfTtAkVVvr07Er/zUhNsLxeMWkBeCXgcTFoLNIS8EvJYkLwS8hZ4DVJasTF4BeQmpImqRSwakDeSoa8F68FjoM8WeVt5EXnNvEjPGLSHPFmnOlMDEDIg0fNLCsq8FnkOeBmmp7Bcp1ZQ2/jSi07LmBq0iT1AowdR7SAO+TB4hWnTjcusWaumpKzvB3shdoVRNv7R/KDKuaA76TOFeXFi9iZPvJzYfX565qUKmkONu4rF/PGLyoasE1Z1ZWmqQTUlRqsjetJCxeNtoOMzaeLfyixHmbt7NY8dGtfmWVRaV69cXNuchbEa6TnbdbmN9cV89cE1pheWG/ExVccw6/CXC3Mqub4bu+kT4wCY6Yo2zM3qEp1cYb8Zqcv0enjW6+KvFWqFTlPv9s5+njzmDDgOqS1toX1Pq0lapNab420jfGgzCrY3lIDjW5mdJx2MW5XRVatvS0PIyjiccQbCZdbaVRjmZyTctc2vm5yu2K5i/aTrM9a1sehnFAdfdA8sHKZvln7JjjGD7p7h8Z4/u10yNLymLykTP8t/ZbuiGPHI939Zd6PC/5WeXjG8pbkJQOPHI939Yx2ivA3/CfjHvV4+GicQ3L3wRiW5DxlDy8cj+ExHHDt/C0e9GxoeUtyHjHOIPIeMzDjhzI9YMcY8cz4x70bGhvm7I2+blM9toDn890D9I9vz3RnKjY0zXPKAa7cpmnaI6z4n4QTtAfe9lz/lj2o2LxJve2sm8qYdXvmT+kh8t/SN5f83Ee1VrW8qbl4GCcS3LwMyvLvnMIJx/Ye8fCPas7GqcS33ffI2xLcvfMw7Q/e8IJ2j+/wBwl3o2JaolZrxztHtbuHxkTbR7W9oH+aPerYTExjVPyIx2l+0e4fGA20D97vEe38XYmqNIGYw3xx5r7RAbGfu90Zy/i7I81uuA1X89dbmE+M/d7pEcUOyanL+DsB6kj3vOGcSOQkTYkfdE13/g0W+F+rh1jS8ZsQPuqfYfjImxA5Dwg78co900hiuXvibEdvjpM8Yap93xHuBi8mqH7J7Af9Z5O3H5d85NDyj5H+kcYnque+Z4pP1KfUbX8TCs44qw9n9I7x+VnL4XvK2txPcbwxjT8kj3zPZn61bl2aeqMWbQZT6vO48peGcrSGNPh94d/GLyw9o9RmUxbjl8D1flI94OII9n+scgbBxp5/zRvLG++f6TKz9p8YJcdvP2yyBrDGHrc+6IbQ/avx6+uZAPPTu+ELOOZ8fy+dI5A1/Lz1HuLQf0g3PxmOX7e3UdUDN22l1gbXl7Hg3fGONbrbwt3TELc27OA+MbMfvHuIl0ixtjFnn3D4CMcV2zCar2n59sFmJ5x6rG4cV2+IjHE9p+fZMLMfveJg5x1nw4+2PVY3Tiu2RnF9vvmKT64N+zXXjLrB1bLY0c/fIWxi9ndMtjALc49YerTbGjqEFsZ2eMzS+n5Rs45eMchxefFn5JMA4s/elMuIr8ohbOIbmYt+3P3SizQcx5yWNDeHnALnmJRLHmfGNc8++CxvDaj8xqLXy6wf0i58Dw0IHOKKcvt8fh178vkX6Sqc+XKJtpP1nlHilPT4/C78vkP6TbTzz1fZA8bRxj35t7CAYoo3hxn6F58vkJ2g3AsR1a8efUOyC2NuOJ7PVoYoo9INtRnFevv/pAXE259Z4m0eKayI3lh6tPZ89sW+Jt4fPtiilZEDfGC1XTW8eKKCao5Rb2KKSPmNr8Pn1xs3b2fGKKAMV9vV1iDextfhaKKUBNfXj19fVAZrfJiilEbNy/pG1Gunt46xRRRw3M+HxgnT5+e2KKCCzflr3xs/yIoooJaObxopaDxLFFAP/Z"/>
          <p:cNvSpPr>
            <a:spLocks noChangeAspect="1" noChangeArrowheads="1"/>
          </p:cNvSpPr>
          <p:nvPr/>
        </p:nvSpPr>
        <p:spPr bwMode="auto">
          <a:xfrm>
            <a:off x="307975" y="-1477963"/>
            <a:ext cx="4343400" cy="34004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32" name="Picture 8" descr="https://www.asme.org/getmedia/05b8b9b4-c3c1-4c1c-9a5d-977693ff773d/Developing_Delivery_Drones_hero.jpg.as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306" y="2088827"/>
            <a:ext cx="4343400" cy="34004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images.enca.com/encadrupal/styles/600_383/s3/h_51460991+%281%29%28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3798108"/>
            <a:ext cx="4343400"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95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pPr eaLnBrk="1" hangingPunct="1"/>
            <a:endParaRPr lang="de-DE" altLang="de-DE" smtClean="0"/>
          </a:p>
        </p:txBody>
      </p:sp>
      <p:pic>
        <p:nvPicPr>
          <p:cNvPr id="9219" name="Picture 2" descr="http://38.media.tumblr.com/681617b0c3872f48854c80b196f4dbd9/tumblr_inline_mmoob3beoW1qz4rg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450" y="1844675"/>
            <a:ext cx="561657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3722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knauber-blog.de/wp-content/uploads/2013/11/themenfl%C3%A4ch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84784"/>
            <a:ext cx="4556045" cy="509595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b="1" dirty="0" smtClean="0">
                <a:solidFill>
                  <a:srgbClr val="FF0000"/>
                </a:solidFill>
                <a:effectLst>
                  <a:outerShdw blurRad="38100" dist="38100" dir="2700000" algn="tl">
                    <a:srgbClr val="000000">
                      <a:alpha val="43137"/>
                    </a:srgbClr>
                  </a:outerShdw>
                </a:effectLst>
              </a:rPr>
              <a:t>Digital</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delivery</a:t>
            </a:r>
            <a:endParaRPr lang="de-DE" b="1" dirty="0">
              <a:effectLst>
                <a:outerShdw blurRad="38100" dist="38100" dir="2700000" algn="tl">
                  <a:srgbClr val="000000">
                    <a:alpha val="43137"/>
                  </a:srgbClr>
                </a:outerShdw>
              </a:effectLst>
            </a:endParaRPr>
          </a:p>
        </p:txBody>
      </p:sp>
      <p:sp>
        <p:nvSpPr>
          <p:cNvPr id="4" name="Rechteck 3"/>
          <p:cNvSpPr/>
          <p:nvPr/>
        </p:nvSpPr>
        <p:spPr>
          <a:xfrm>
            <a:off x="4744794" y="3356992"/>
            <a:ext cx="4003670" cy="1815882"/>
          </a:xfrm>
          <a:prstGeom prst="rect">
            <a:avLst/>
          </a:prstGeom>
        </p:spPr>
        <p:txBody>
          <a:bodyPr wrap="square">
            <a:spAutoFit/>
          </a:bodyPr>
          <a:lstStyle/>
          <a:p>
            <a:r>
              <a:rPr lang="de-DE" sz="2800" b="1" dirty="0" smtClean="0"/>
              <a:t>„In </a:t>
            </a:r>
            <a:r>
              <a:rPr lang="de-DE" sz="2800" b="1" dirty="0" err="1" smtClean="0"/>
              <a:t>future</a:t>
            </a:r>
            <a:r>
              <a:rPr lang="de-DE" sz="2800" b="1" dirty="0" smtClean="0"/>
              <a:t> </a:t>
            </a:r>
            <a:r>
              <a:rPr lang="de-DE" sz="2800" b="1" dirty="0" err="1" smtClean="0"/>
              <a:t>we</a:t>
            </a:r>
            <a:r>
              <a:rPr lang="de-DE" sz="2800" b="1" dirty="0" smtClean="0"/>
              <a:t> </a:t>
            </a:r>
            <a:r>
              <a:rPr lang="de-DE" sz="2800" b="1" dirty="0" err="1" smtClean="0"/>
              <a:t>won‘t</a:t>
            </a:r>
            <a:r>
              <a:rPr lang="de-DE" sz="2800" b="1" dirty="0" smtClean="0"/>
              <a:t> </a:t>
            </a:r>
            <a:r>
              <a:rPr lang="de-DE" sz="2800" b="1" dirty="0" err="1" smtClean="0"/>
              <a:t>sell</a:t>
            </a:r>
            <a:r>
              <a:rPr lang="de-DE" sz="2800" b="1" dirty="0" smtClean="0"/>
              <a:t> </a:t>
            </a:r>
            <a:r>
              <a:rPr lang="de-DE" sz="2800" b="1" dirty="0" err="1" smtClean="0"/>
              <a:t>stuff</a:t>
            </a:r>
            <a:r>
              <a:rPr lang="de-DE" sz="2800" b="1" dirty="0" smtClean="0"/>
              <a:t> </a:t>
            </a:r>
            <a:r>
              <a:rPr lang="de-DE" sz="2800" b="1" dirty="0" err="1" smtClean="0"/>
              <a:t>any</a:t>
            </a:r>
            <a:r>
              <a:rPr lang="de-DE" sz="2800" b="1" dirty="0" smtClean="0"/>
              <a:t> </a:t>
            </a:r>
            <a:r>
              <a:rPr lang="de-DE" sz="2800" b="1" dirty="0" err="1" smtClean="0"/>
              <a:t>more</a:t>
            </a:r>
            <a:r>
              <a:rPr lang="de-DE" sz="2800" b="1" dirty="0" smtClean="0"/>
              <a:t>, </a:t>
            </a:r>
            <a:r>
              <a:rPr lang="de-DE" sz="2800" b="1" dirty="0" err="1" smtClean="0"/>
              <a:t>we‘ll</a:t>
            </a:r>
            <a:r>
              <a:rPr lang="de-DE" sz="2800" b="1" dirty="0" smtClean="0"/>
              <a:t> </a:t>
            </a:r>
            <a:r>
              <a:rPr lang="de-DE" sz="2800" b="1" dirty="0" err="1" smtClean="0"/>
              <a:t>sell</a:t>
            </a:r>
            <a:r>
              <a:rPr lang="de-DE" sz="2800" b="1" dirty="0" smtClean="0"/>
              <a:t> 3D </a:t>
            </a:r>
            <a:r>
              <a:rPr lang="de-DE" sz="2800" b="1" dirty="0" err="1" smtClean="0"/>
              <a:t>data</a:t>
            </a:r>
            <a:r>
              <a:rPr lang="de-DE" sz="2800" b="1" dirty="0" smtClean="0"/>
              <a:t> so </a:t>
            </a:r>
            <a:r>
              <a:rPr lang="de-DE" sz="2800" b="1" dirty="0" err="1" smtClean="0"/>
              <a:t>people</a:t>
            </a:r>
            <a:r>
              <a:rPr lang="de-DE" sz="2800" b="1" dirty="0" smtClean="0"/>
              <a:t> </a:t>
            </a:r>
            <a:r>
              <a:rPr lang="de-DE" sz="2800" b="1" dirty="0" err="1" smtClean="0"/>
              <a:t>can</a:t>
            </a:r>
            <a:r>
              <a:rPr lang="de-DE" sz="2800" b="1" dirty="0" smtClean="0"/>
              <a:t> </a:t>
            </a:r>
            <a:r>
              <a:rPr lang="de-DE" sz="2800" b="1" dirty="0" err="1" smtClean="0"/>
              <a:t>print</a:t>
            </a:r>
            <a:r>
              <a:rPr lang="de-DE" sz="2800" b="1" dirty="0" smtClean="0"/>
              <a:t> </a:t>
            </a:r>
            <a:r>
              <a:rPr lang="de-DE" sz="2800" b="1" dirty="0" err="1" smtClean="0"/>
              <a:t>their</a:t>
            </a:r>
            <a:r>
              <a:rPr lang="de-DE" sz="2800" b="1" dirty="0" smtClean="0"/>
              <a:t> </a:t>
            </a:r>
            <a:r>
              <a:rPr lang="de-DE" sz="2800" b="1" dirty="0" err="1" smtClean="0"/>
              <a:t>own</a:t>
            </a:r>
            <a:r>
              <a:rPr lang="de-DE" sz="2800" b="1" dirty="0" smtClean="0"/>
              <a:t> </a:t>
            </a:r>
            <a:r>
              <a:rPr lang="de-DE" sz="2800" b="1" dirty="0" err="1" smtClean="0"/>
              <a:t>stuff</a:t>
            </a:r>
            <a:r>
              <a:rPr lang="de-DE" sz="2800" b="1" dirty="0" smtClean="0"/>
              <a:t>“</a:t>
            </a:r>
            <a:endParaRPr lang="de-DE" sz="2800" b="1" i="1" dirty="0"/>
          </a:p>
        </p:txBody>
      </p:sp>
      <p:sp>
        <p:nvSpPr>
          <p:cNvPr id="5" name="Textfeld 4"/>
          <p:cNvSpPr txBox="1"/>
          <p:nvPr/>
        </p:nvSpPr>
        <p:spPr>
          <a:xfrm>
            <a:off x="4762441" y="6228020"/>
            <a:ext cx="2414255" cy="369332"/>
          </a:xfrm>
          <a:prstGeom prst="rect">
            <a:avLst/>
          </a:prstGeom>
          <a:noFill/>
        </p:spPr>
        <p:txBody>
          <a:bodyPr wrap="square" rtlCol="0">
            <a:spAutoFit/>
          </a:bodyPr>
          <a:lstStyle/>
          <a:p>
            <a:pPr algn="ctr"/>
            <a:r>
              <a:rPr lang="de-DE" dirty="0"/>
              <a:t>Nektarios </a:t>
            </a:r>
            <a:r>
              <a:rPr lang="de-DE" dirty="0" err="1" smtClean="0"/>
              <a:t>Bakakis</a:t>
            </a:r>
            <a:endParaRPr lang="de-DE" dirty="0"/>
          </a:p>
        </p:txBody>
      </p:sp>
    </p:spTree>
    <p:extLst>
      <p:ext uri="{BB962C8B-B14F-4D97-AF65-F5344CB8AC3E}">
        <p14:creationId xmlns:p14="http://schemas.microsoft.com/office/powerpoint/2010/main" val="14614911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effectLst>
                  <a:outerShdw blurRad="38100" dist="38100" dir="2700000" algn="tl">
                    <a:srgbClr val="000000">
                      <a:alpha val="43137"/>
                    </a:srgbClr>
                  </a:outerShdw>
                </a:effectLst>
              </a:rPr>
              <a:t>3D </a:t>
            </a:r>
            <a:r>
              <a:rPr lang="de-DE" b="1" dirty="0" err="1" smtClean="0">
                <a:effectLst>
                  <a:outerShdw blurRad="38100" dist="38100" dir="2700000" algn="tl">
                    <a:srgbClr val="000000">
                      <a:alpha val="43137"/>
                    </a:srgbClr>
                  </a:outerShdw>
                </a:effectLst>
              </a:rPr>
              <a:t>without</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limits</a:t>
            </a:r>
            <a:endParaRPr lang="de-DE" b="1"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060848"/>
            <a:ext cx="6680587" cy="3793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46749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b="1" dirty="0" smtClean="0">
                <a:effectLst>
                  <a:outerShdw blurRad="38100" dist="38100" dir="2700000" algn="tl">
                    <a:srgbClr val="000000">
                      <a:alpha val="43137"/>
                    </a:srgbClr>
                  </a:outerShdw>
                </a:effectLst>
              </a:rPr>
              <a:t>Who </a:t>
            </a:r>
            <a:r>
              <a:rPr lang="de-DE" b="1" dirty="0" err="1" smtClean="0">
                <a:effectLst>
                  <a:outerShdw blurRad="38100" dist="38100" dir="2700000" algn="tl">
                    <a:srgbClr val="000000">
                      <a:alpha val="43137"/>
                    </a:srgbClr>
                  </a:outerShdw>
                </a:effectLst>
              </a:rPr>
              <a:t>owns</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the</a:t>
            </a:r>
            <a:r>
              <a:rPr lang="de-DE" b="1" dirty="0" smtClean="0">
                <a:effectLst>
                  <a:outerShdw blurRad="38100" dist="38100" dir="2700000" algn="tl">
                    <a:srgbClr val="000000">
                      <a:alpha val="43137"/>
                    </a:srgbClr>
                  </a:outerShdw>
                </a:effectLst>
              </a:rPr>
              <a:t> </a:t>
            </a:r>
            <a:r>
              <a:rPr lang="de-DE" b="1" dirty="0" err="1" smtClean="0">
                <a:solidFill>
                  <a:srgbClr val="FF0000"/>
                </a:solidFill>
                <a:effectLst>
                  <a:outerShdw blurRad="38100" dist="38100" dir="2700000" algn="tl">
                    <a:srgbClr val="000000">
                      <a:alpha val="43137"/>
                    </a:srgbClr>
                  </a:outerShdw>
                </a:effectLst>
              </a:rPr>
              <a:t>data</a:t>
            </a:r>
            <a:r>
              <a:rPr lang="de-DE" b="1" dirty="0" smtClean="0">
                <a:effectLst>
                  <a:outerShdw blurRad="38100" dist="38100" dir="2700000" algn="tl">
                    <a:srgbClr val="000000">
                      <a:alpha val="43137"/>
                    </a:srgbClr>
                  </a:outerShdw>
                </a:effectLst>
              </a:rPr>
              <a:t>?</a:t>
            </a:r>
            <a:endParaRPr lang="de-DE" b="1" dirty="0">
              <a:effectLst>
                <a:outerShdw blurRad="38100" dist="38100" dir="2700000" algn="tl">
                  <a:srgbClr val="000000">
                    <a:alpha val="43137"/>
                  </a:srgbClr>
                </a:outerShdw>
              </a:effectLst>
            </a:endParaRPr>
          </a:p>
        </p:txBody>
      </p:sp>
      <p:pic>
        <p:nvPicPr>
          <p:cNvPr id="1026" name="Picture 2" descr="https://wikispaces.psu.edu/download/attachments/55443576/dataownership.png?version=1&amp;modificationDate=1271023788000&amp;api=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28799"/>
            <a:ext cx="7200800" cy="525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930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smtClean="0">
                <a:effectLst>
                  <a:outerShdw blurRad="38100" dist="38100" dir="2700000" algn="tl">
                    <a:srgbClr val="000000">
                      <a:alpha val="43137"/>
                    </a:srgbClr>
                  </a:outerShdw>
                </a:effectLst>
              </a:rPr>
              <a:t>“European </a:t>
            </a:r>
            <a:r>
              <a:rPr lang="en-US" b="1" dirty="0">
                <a:effectLst>
                  <a:outerShdw blurRad="38100" dist="38100" dir="2700000" algn="tl">
                    <a:srgbClr val="000000">
                      <a:alpha val="43137"/>
                    </a:srgbClr>
                  </a:outerShdw>
                </a:effectLst>
              </a:rPr>
              <a:t>Civic </a:t>
            </a:r>
            <a:r>
              <a:rPr lang="en-US" b="1" dirty="0" smtClean="0">
                <a:effectLst>
                  <a:outerShdw blurRad="38100" dist="38100" dir="2700000" algn="tl">
                    <a:srgbClr val="000000">
                      <a:alpha val="43137"/>
                    </a:srgbClr>
                  </a:outerShdw>
                </a:effectLst>
              </a:rPr>
              <a:t>Code”</a:t>
            </a:r>
            <a:endParaRPr lang="de-DE" b="1" dirty="0">
              <a:effectLst>
                <a:outerShdw blurRad="38100" dist="38100" dir="2700000" algn="tl">
                  <a:srgbClr val="000000">
                    <a:alpha val="43137"/>
                  </a:srgbClr>
                </a:outerShdw>
              </a:effectLst>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484784"/>
            <a:ext cx="7056784" cy="4712364"/>
          </a:xfrm>
          <a:prstGeom prst="rect">
            <a:avLst/>
          </a:prstGeom>
        </p:spPr>
      </p:pic>
    </p:spTree>
    <p:extLst>
      <p:ext uri="{BB962C8B-B14F-4D97-AF65-F5344CB8AC3E}">
        <p14:creationId xmlns:p14="http://schemas.microsoft.com/office/powerpoint/2010/main" val="1106889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ad3.whstatic.com/images/thumb/3/34/Play-The-Cat's-Cradle-Game-Step-20-preview-Version-2.jpg/aid180708-728px-Play-The-Cat's-Cradle-Game-Step-20-preview-Version-2.jpg"/>
          <p:cNvPicPr>
            <a:picLocks noChangeAspect="1" noChangeArrowheads="1"/>
          </p:cNvPicPr>
          <p:nvPr/>
        </p:nvPicPr>
        <p:blipFill rotWithShape="1">
          <a:blip r:embed="rId2">
            <a:extLst>
              <a:ext uri="{28A0092B-C50C-407E-A947-70E740481C1C}">
                <a14:useLocalDpi xmlns:a14="http://schemas.microsoft.com/office/drawing/2010/main" val="0"/>
              </a:ext>
            </a:extLst>
          </a:blip>
          <a:srcRect b="5049"/>
          <a:stretch/>
        </p:blipFill>
        <p:spPr bwMode="auto">
          <a:xfrm>
            <a:off x="334980" y="992887"/>
            <a:ext cx="8600293" cy="4599021"/>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580479" y="970349"/>
            <a:ext cx="1706093" cy="584775"/>
          </a:xfrm>
          <a:prstGeom prst="rect">
            <a:avLst/>
          </a:prstGeom>
          <a:solidFill>
            <a:schemeClr val="accent6">
              <a:lumMod val="40000"/>
              <a:lumOff val="60000"/>
            </a:schemeClr>
          </a:solidFill>
        </p:spPr>
        <p:txBody>
          <a:bodyPr wrap="square" rtlCol="0">
            <a:spAutoFit/>
          </a:bodyPr>
          <a:lstStyle/>
          <a:p>
            <a:r>
              <a:rPr lang="en-US" sz="3200" b="1" dirty="0" smtClean="0">
                <a:effectLst>
                  <a:outerShdw blurRad="38100" dist="38100" dir="2700000" algn="tl">
                    <a:srgbClr val="000000">
                      <a:alpha val="43137"/>
                    </a:srgbClr>
                  </a:outerShdw>
                </a:effectLst>
              </a:rPr>
              <a:t>property</a:t>
            </a:r>
            <a:endParaRPr lang="de-DE" sz="3200" b="1" dirty="0">
              <a:effectLst>
                <a:outerShdw blurRad="38100" dist="38100" dir="2700000" algn="tl">
                  <a:srgbClr val="000000">
                    <a:alpha val="43137"/>
                  </a:srgbClr>
                </a:outerShdw>
              </a:effectLst>
            </a:endParaRPr>
          </a:p>
        </p:txBody>
      </p:sp>
      <p:sp>
        <p:nvSpPr>
          <p:cNvPr id="5" name="Textfeld 4"/>
          <p:cNvSpPr txBox="1"/>
          <p:nvPr/>
        </p:nvSpPr>
        <p:spPr>
          <a:xfrm>
            <a:off x="334980" y="3933056"/>
            <a:ext cx="2098546" cy="584775"/>
          </a:xfrm>
          <a:prstGeom prst="rect">
            <a:avLst/>
          </a:prstGeom>
          <a:solidFill>
            <a:schemeClr val="accent6">
              <a:lumMod val="40000"/>
              <a:lumOff val="60000"/>
            </a:schemeClr>
          </a:solidFill>
        </p:spPr>
        <p:txBody>
          <a:bodyPr wrap="square" rtlCol="0">
            <a:spAutoFit/>
          </a:bodyPr>
          <a:lstStyle/>
          <a:p>
            <a:r>
              <a:rPr lang="en-US" sz="3200" b="1" dirty="0">
                <a:effectLst>
                  <a:outerShdw blurRad="38100" dist="38100" dir="2700000" algn="tl">
                    <a:srgbClr val="000000">
                      <a:alpha val="43137"/>
                    </a:srgbClr>
                  </a:outerShdw>
                </a:effectLst>
              </a:rPr>
              <a:t>o</a:t>
            </a:r>
            <a:r>
              <a:rPr lang="en-US" sz="3200" b="1" dirty="0" smtClean="0">
                <a:effectLst>
                  <a:outerShdw blurRad="38100" dist="38100" dir="2700000" algn="tl">
                    <a:srgbClr val="000000">
                      <a:alpha val="43137"/>
                    </a:srgbClr>
                  </a:outerShdw>
                </a:effectLst>
              </a:rPr>
              <a:t>bligations</a:t>
            </a:r>
            <a:endParaRPr lang="de-DE" sz="3200" b="1" dirty="0">
              <a:effectLst>
                <a:outerShdw blurRad="38100" dist="38100" dir="2700000" algn="tl">
                  <a:srgbClr val="000000">
                    <a:alpha val="43137"/>
                  </a:srgbClr>
                </a:outerShdw>
              </a:effectLst>
            </a:endParaRPr>
          </a:p>
        </p:txBody>
      </p:sp>
      <p:sp>
        <p:nvSpPr>
          <p:cNvPr id="6" name="Textfeld 5"/>
          <p:cNvSpPr txBox="1"/>
          <p:nvPr/>
        </p:nvSpPr>
        <p:spPr>
          <a:xfrm>
            <a:off x="6916590" y="1344193"/>
            <a:ext cx="2018683" cy="584775"/>
          </a:xfrm>
          <a:prstGeom prst="rect">
            <a:avLst/>
          </a:prstGeom>
          <a:solidFill>
            <a:schemeClr val="accent6">
              <a:lumMod val="40000"/>
              <a:lumOff val="60000"/>
            </a:schemeClr>
          </a:solidFill>
        </p:spPr>
        <p:txBody>
          <a:bodyPr wrap="square" rtlCol="0">
            <a:spAutoFit/>
          </a:bodyPr>
          <a:lstStyle/>
          <a:p>
            <a:r>
              <a:rPr lang="en-US" sz="3200" b="1" dirty="0">
                <a:effectLst>
                  <a:outerShdw blurRad="38100" dist="38100" dir="2700000" algn="tl">
                    <a:srgbClr val="000000">
                      <a:alpha val="43137"/>
                    </a:srgbClr>
                  </a:outerShdw>
                </a:effectLst>
              </a:rPr>
              <a:t>o</a:t>
            </a:r>
            <a:r>
              <a:rPr lang="en-US" sz="3200" b="1" dirty="0" smtClean="0">
                <a:effectLst>
                  <a:outerShdw blurRad="38100" dist="38100" dir="2700000" algn="tl">
                    <a:srgbClr val="000000">
                      <a:alpha val="43137"/>
                    </a:srgbClr>
                  </a:outerShdw>
                </a:effectLst>
              </a:rPr>
              <a:t>wnership</a:t>
            </a:r>
            <a:endParaRPr lang="de-DE" sz="3200" b="1" dirty="0">
              <a:effectLst>
                <a:outerShdw blurRad="38100" dist="38100" dir="2700000" algn="tl">
                  <a:srgbClr val="000000">
                    <a:alpha val="43137"/>
                  </a:srgbClr>
                </a:outerShdw>
              </a:effectLst>
            </a:endParaRPr>
          </a:p>
        </p:txBody>
      </p:sp>
      <p:sp>
        <p:nvSpPr>
          <p:cNvPr id="7" name="Textfeld 6"/>
          <p:cNvSpPr txBox="1"/>
          <p:nvPr/>
        </p:nvSpPr>
        <p:spPr>
          <a:xfrm>
            <a:off x="7258364" y="3000009"/>
            <a:ext cx="1187545" cy="584775"/>
          </a:xfrm>
          <a:prstGeom prst="rect">
            <a:avLst/>
          </a:prstGeom>
          <a:solidFill>
            <a:schemeClr val="accent6">
              <a:lumMod val="40000"/>
              <a:lumOff val="60000"/>
            </a:schemeClr>
          </a:solidFill>
        </p:spPr>
        <p:txBody>
          <a:bodyPr wrap="square" rtlCol="0">
            <a:spAutoFit/>
          </a:bodyPr>
          <a:lstStyle/>
          <a:p>
            <a:r>
              <a:rPr lang="en-US" sz="3200" b="1" dirty="0" smtClean="0">
                <a:effectLst>
                  <a:outerShdw blurRad="38100" dist="38100" dir="2700000" algn="tl">
                    <a:srgbClr val="000000">
                      <a:alpha val="43137"/>
                    </a:srgbClr>
                  </a:outerShdw>
                </a:effectLst>
              </a:rPr>
              <a:t>usage</a:t>
            </a:r>
            <a:endParaRPr lang="de-DE" sz="3200" b="1" dirty="0">
              <a:effectLst>
                <a:outerShdw blurRad="38100" dist="38100" dir="2700000" algn="tl">
                  <a:srgbClr val="000000">
                    <a:alpha val="43137"/>
                  </a:srgbClr>
                </a:outerShdw>
              </a:effectLst>
            </a:endParaRPr>
          </a:p>
        </p:txBody>
      </p:sp>
      <p:sp>
        <p:nvSpPr>
          <p:cNvPr id="8" name="Textfeld 7"/>
          <p:cNvSpPr txBox="1"/>
          <p:nvPr/>
        </p:nvSpPr>
        <p:spPr>
          <a:xfrm>
            <a:off x="5580331" y="5007133"/>
            <a:ext cx="3356067" cy="584775"/>
          </a:xfrm>
          <a:prstGeom prst="rect">
            <a:avLst/>
          </a:prstGeom>
          <a:solidFill>
            <a:schemeClr val="accent6">
              <a:lumMod val="40000"/>
              <a:lumOff val="60000"/>
            </a:schemeClr>
          </a:solidFill>
        </p:spPr>
        <p:txBody>
          <a:bodyPr wrap="square" rtlCol="0">
            <a:spAutoFit/>
          </a:bodyPr>
          <a:lstStyle/>
          <a:p>
            <a:r>
              <a:rPr lang="en-US" sz="3200" b="1" dirty="0">
                <a:effectLst>
                  <a:outerShdw blurRad="38100" dist="38100" dir="2700000" algn="tl">
                    <a:srgbClr val="000000">
                      <a:alpha val="43137"/>
                    </a:srgbClr>
                  </a:outerShdw>
                </a:effectLst>
              </a:rPr>
              <a:t>indemnification</a:t>
            </a:r>
            <a:endParaRPr lang="de-DE"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71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effectLst>
                  <a:outerShdw blurRad="38100" dist="38100" dir="2700000" algn="tl">
                    <a:srgbClr val="000000">
                      <a:alpha val="43137"/>
                    </a:srgbClr>
                  </a:outerShdw>
                </a:effectLst>
              </a:rPr>
              <a:t>Manufacturing?</a:t>
            </a:r>
            <a:endParaRPr lang="de-DE" b="1" dirty="0">
              <a:effectLst>
                <a:outerShdw blurRad="38100" dist="38100" dir="2700000" algn="tl">
                  <a:srgbClr val="000000">
                    <a:alpha val="43137"/>
                  </a:srgbClr>
                </a:outerShdw>
              </a:effectLst>
            </a:endParaRPr>
          </a:p>
        </p:txBody>
      </p:sp>
      <p:pic>
        <p:nvPicPr>
          <p:cNvPr id="3" name="Picture 2" descr="http://previews.123rf.com/images/pelfophoto/pelfophoto1312/pelfophoto131200005/24200638-Counting-with-plastic-numbers-miscount--Stock-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323180"/>
            <a:ext cx="6591300" cy="441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4659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upload.wikimedia.org/wikipedia/commons/8/8b/GE_Schenectad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2060848"/>
            <a:ext cx="6264696" cy="419237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Smarter </a:t>
            </a:r>
            <a:r>
              <a:rPr lang="de-DE" dirty="0" err="1" smtClean="0"/>
              <a:t>Factories</a:t>
            </a:r>
            <a:endParaRPr lang="de-DE" dirty="0"/>
          </a:p>
        </p:txBody>
      </p:sp>
    </p:spTree>
    <p:extLst>
      <p:ext uri="{BB962C8B-B14F-4D97-AF65-F5344CB8AC3E}">
        <p14:creationId xmlns:p14="http://schemas.microsoft.com/office/powerpoint/2010/main" val="14180641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upload.wikimedia.org/wikipedia/commons/8/8b/GE_Schenectad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48" y="404664"/>
            <a:ext cx="8753475" cy="58578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ieren 2"/>
          <p:cNvGrpSpPr/>
          <p:nvPr/>
        </p:nvGrpSpPr>
        <p:grpSpPr>
          <a:xfrm>
            <a:off x="351284" y="675994"/>
            <a:ext cx="4076700" cy="4953001"/>
            <a:chOff x="351284" y="675994"/>
            <a:chExt cx="4076700" cy="4953001"/>
          </a:xfrm>
        </p:grpSpPr>
        <p:pic>
          <p:nvPicPr>
            <p:cNvPr id="27650" name="Picture 2" descr="http://blogs-images.forbes.com/ciocentral/files/2012/11/Jody-Markopoulo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284" y="675994"/>
              <a:ext cx="4076700" cy="4953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547664" y="5228495"/>
              <a:ext cx="1948226" cy="369332"/>
            </a:xfrm>
            <a:prstGeom prst="rect">
              <a:avLst/>
            </a:prstGeom>
            <a:solidFill>
              <a:schemeClr val="bg1"/>
            </a:solidFill>
          </p:spPr>
          <p:txBody>
            <a:bodyPr wrap="none" rtlCol="0">
              <a:spAutoFit/>
            </a:bodyPr>
            <a:lstStyle/>
            <a:p>
              <a:r>
                <a:rPr lang="de-DE" dirty="0" smtClean="0"/>
                <a:t>Jody </a:t>
              </a:r>
              <a:r>
                <a:rPr lang="de-DE" dirty="0" err="1"/>
                <a:t>Markopoulos</a:t>
              </a:r>
              <a:r>
                <a:rPr lang="de-DE" dirty="0" smtClean="0"/>
                <a:t> </a:t>
              </a:r>
              <a:endParaRPr lang="de-DE" dirty="0"/>
            </a:p>
          </p:txBody>
        </p:sp>
      </p:grpSp>
    </p:spTree>
    <p:extLst>
      <p:ext uri="{BB962C8B-B14F-4D97-AF65-F5344CB8AC3E}">
        <p14:creationId xmlns:p14="http://schemas.microsoft.com/office/powerpoint/2010/main" val="7924953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log.cebit.de/wp-content/uploads/2012/06/Fotolia_41468665_X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620688"/>
            <a:ext cx="5506368" cy="378068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979713" y="4401377"/>
            <a:ext cx="5688632" cy="1846659"/>
          </a:xfrm>
          <a:prstGeom prst="rect">
            <a:avLst/>
          </a:prstGeom>
          <a:noFill/>
        </p:spPr>
        <p:txBody>
          <a:bodyPr wrap="square" rtlCol="0">
            <a:spAutoFit/>
          </a:bodyPr>
          <a:lstStyle/>
          <a:p>
            <a:r>
              <a:rPr lang="de-DE" sz="3200" b="1" dirty="0" smtClean="0">
                <a:effectLst>
                  <a:outerShdw blurRad="38100" dist="38100" dir="2700000" algn="tl">
                    <a:srgbClr val="000000">
                      <a:alpha val="43137"/>
                    </a:srgbClr>
                  </a:outerShdw>
                </a:effectLst>
              </a:rPr>
              <a:t>„Digitale Daten sind das </a:t>
            </a:r>
            <a:r>
              <a:rPr lang="de-DE" sz="3200" b="1" dirty="0" smtClean="0">
                <a:solidFill>
                  <a:srgbClr val="FF0000"/>
                </a:solidFill>
                <a:effectLst>
                  <a:outerShdw blurRad="38100" dist="38100" dir="2700000" algn="tl">
                    <a:srgbClr val="000000">
                      <a:alpha val="43137"/>
                    </a:srgbClr>
                  </a:outerShdw>
                </a:effectLst>
              </a:rPr>
              <a:t>Erdöl</a:t>
            </a:r>
            <a:r>
              <a:rPr lang="de-DE" sz="3200" b="1" dirty="0" smtClean="0">
                <a:effectLst>
                  <a:outerShdw blurRad="38100" dist="38100" dir="2700000" algn="tl">
                    <a:srgbClr val="000000">
                      <a:alpha val="43137"/>
                    </a:srgbClr>
                  </a:outerShdw>
                </a:effectLst>
              </a:rPr>
              <a:t> des 21sten Jahrhunderts“</a:t>
            </a:r>
          </a:p>
          <a:p>
            <a:endParaRPr lang="de-DE" sz="2800" b="1" dirty="0" smtClean="0">
              <a:effectLst>
                <a:outerShdw blurRad="38100" dist="38100" dir="2700000" algn="tl">
                  <a:srgbClr val="000000">
                    <a:alpha val="43137"/>
                  </a:srgbClr>
                </a:outerShdw>
              </a:effectLst>
            </a:endParaRPr>
          </a:p>
          <a:p>
            <a:r>
              <a:rPr lang="de-DE" b="1" dirty="0" smtClean="0">
                <a:effectLst>
                  <a:outerShdw blurRad="38100" dist="38100" dir="2700000" algn="tl">
                    <a:srgbClr val="000000">
                      <a:alpha val="43137"/>
                    </a:srgbClr>
                  </a:outerShdw>
                </a:effectLst>
              </a:rPr>
              <a:t>Gerd Leonhard, Futurist</a:t>
            </a:r>
            <a:endParaRPr lang="de-DE"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78162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encrypted-tbn0.gstatic.com/images?q=tbn:ANd9GcQ2qB4YW7DdV2cjPYBC9icGqfq6WkKkcu6zbban7bxiQLNWNmk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692150"/>
            <a:ext cx="36385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83486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http://www.suedseiten.de/files/suedseiten/content/images/momente/angst_vor_modernen_spinn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5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feld 2"/>
          <p:cNvSpPr txBox="1">
            <a:spLocks noChangeArrowheads="1"/>
          </p:cNvSpPr>
          <p:nvPr/>
        </p:nvSpPr>
        <p:spPr bwMode="auto">
          <a:xfrm>
            <a:off x="395288" y="333375"/>
            <a:ext cx="59049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de-DE" sz="4800" dirty="0" err="1" smtClean="0">
                <a:latin typeface="Showcard Gothic" pitchFamily="82" charset="0"/>
              </a:rPr>
              <a:t>CONNection</a:t>
            </a:r>
            <a:endParaRPr lang="de-DE" dirty="0">
              <a:latin typeface="Showcard Gothic" pitchFamily="82" charset="0"/>
            </a:endParaRPr>
          </a:p>
        </p:txBody>
      </p:sp>
    </p:spTree>
    <p:extLst>
      <p:ext uri="{BB962C8B-B14F-4D97-AF65-F5344CB8AC3E}">
        <p14:creationId xmlns:p14="http://schemas.microsoft.com/office/powerpoint/2010/main" val="18098898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499739" y="2420888"/>
            <a:ext cx="5904656" cy="2554545"/>
          </a:xfrm>
          <a:prstGeom prst="rect">
            <a:avLst/>
          </a:prstGeom>
          <a:solidFill>
            <a:schemeClr val="accent2">
              <a:lumMod val="20000"/>
              <a:lumOff val="80000"/>
            </a:schemeClr>
          </a:solidFill>
        </p:spPr>
        <p:txBody>
          <a:bodyPr wrap="square" rtlCol="0">
            <a:spAutoFit/>
          </a:bodyPr>
          <a:lstStyle/>
          <a:p>
            <a:pPr algn="ctr"/>
            <a:r>
              <a:rPr lang="de-DE" sz="4000" dirty="0" smtClean="0">
                <a:solidFill>
                  <a:srgbClr val="C00000"/>
                </a:solidFill>
                <a:latin typeface="Franklin Gothic Heavy" pitchFamily="34" charset="0"/>
              </a:rPr>
              <a:t>„The Industrial Internet will </a:t>
            </a:r>
            <a:r>
              <a:rPr lang="de-DE" sz="4000" dirty="0" err="1" smtClean="0">
                <a:solidFill>
                  <a:srgbClr val="C00000"/>
                </a:solidFill>
                <a:latin typeface="Franklin Gothic Heavy" pitchFamily="34" charset="0"/>
              </a:rPr>
              <a:t>create</a:t>
            </a:r>
            <a:r>
              <a:rPr lang="de-DE" sz="4000" dirty="0" smtClean="0">
                <a:solidFill>
                  <a:srgbClr val="C00000"/>
                </a:solidFill>
                <a:latin typeface="Franklin Gothic Heavy" pitchFamily="34" charset="0"/>
              </a:rPr>
              <a:t> </a:t>
            </a:r>
            <a:r>
              <a:rPr lang="de-DE" sz="4000" dirty="0" err="1" smtClean="0">
                <a:solidFill>
                  <a:srgbClr val="C00000"/>
                </a:solidFill>
                <a:latin typeface="Franklin Gothic Heavy" pitchFamily="34" charset="0"/>
              </a:rPr>
              <a:t>greater</a:t>
            </a:r>
            <a:r>
              <a:rPr lang="de-DE" sz="4000" dirty="0" smtClean="0">
                <a:solidFill>
                  <a:srgbClr val="C00000"/>
                </a:solidFill>
                <a:latin typeface="Franklin Gothic Heavy" pitchFamily="34" charset="0"/>
              </a:rPr>
              <a:t> </a:t>
            </a:r>
            <a:r>
              <a:rPr lang="de-DE" sz="4000" dirty="0" err="1" smtClean="0">
                <a:solidFill>
                  <a:srgbClr val="C00000"/>
                </a:solidFill>
                <a:latin typeface="Franklin Gothic Heavy" pitchFamily="34" charset="0"/>
              </a:rPr>
              <a:t>challenges</a:t>
            </a:r>
            <a:r>
              <a:rPr lang="de-DE" sz="4000" dirty="0" smtClean="0">
                <a:solidFill>
                  <a:srgbClr val="C00000"/>
                </a:solidFill>
                <a:latin typeface="Franklin Gothic Heavy" pitchFamily="34" charset="0"/>
              </a:rPr>
              <a:t> </a:t>
            </a:r>
            <a:r>
              <a:rPr lang="de-DE" sz="4000" dirty="0" err="1" smtClean="0">
                <a:solidFill>
                  <a:srgbClr val="C00000"/>
                </a:solidFill>
                <a:latin typeface="Franklin Gothic Heavy" pitchFamily="34" charset="0"/>
              </a:rPr>
              <a:t>than</a:t>
            </a:r>
            <a:r>
              <a:rPr lang="de-DE" sz="4000" dirty="0" smtClean="0">
                <a:solidFill>
                  <a:srgbClr val="C00000"/>
                </a:solidFill>
                <a:latin typeface="Franklin Gothic Heavy" pitchFamily="34" charset="0"/>
              </a:rPr>
              <a:t> </a:t>
            </a:r>
            <a:r>
              <a:rPr lang="de-DE" sz="4000" dirty="0" err="1" smtClean="0">
                <a:solidFill>
                  <a:srgbClr val="C00000"/>
                </a:solidFill>
                <a:latin typeface="Franklin Gothic Heavy" pitchFamily="34" charset="0"/>
              </a:rPr>
              <a:t>ever</a:t>
            </a:r>
            <a:r>
              <a:rPr lang="de-DE" sz="4000" dirty="0" smtClean="0">
                <a:solidFill>
                  <a:srgbClr val="C00000"/>
                </a:solidFill>
                <a:latin typeface="Franklin Gothic Heavy" pitchFamily="34" charset="0"/>
              </a:rPr>
              <a:t> </a:t>
            </a:r>
          </a:p>
          <a:p>
            <a:pPr algn="ctr"/>
            <a:r>
              <a:rPr lang="de-DE" sz="4000" dirty="0" err="1">
                <a:solidFill>
                  <a:srgbClr val="C00000"/>
                </a:solidFill>
                <a:latin typeface="Franklin Gothic Heavy" pitchFamily="34" charset="0"/>
              </a:rPr>
              <a:t>f</a:t>
            </a:r>
            <a:r>
              <a:rPr lang="de-DE" sz="4000" dirty="0" err="1" smtClean="0">
                <a:solidFill>
                  <a:srgbClr val="C00000"/>
                </a:solidFill>
                <a:latin typeface="Franklin Gothic Heavy" pitchFamily="34" charset="0"/>
              </a:rPr>
              <a:t>or</a:t>
            </a:r>
            <a:r>
              <a:rPr lang="de-DE" sz="4000" dirty="0" smtClean="0">
                <a:solidFill>
                  <a:srgbClr val="C00000"/>
                </a:solidFill>
                <a:latin typeface="Franklin Gothic Heavy" pitchFamily="34" charset="0"/>
              </a:rPr>
              <a:t> IT Security“</a:t>
            </a:r>
            <a:endParaRPr lang="de-DE" sz="4000" dirty="0">
              <a:solidFill>
                <a:srgbClr val="C00000"/>
              </a:solidFill>
              <a:latin typeface="Franklin Gothic Heavy" pitchFamily="34" charset="0"/>
            </a:endParaRPr>
          </a:p>
        </p:txBody>
      </p:sp>
    </p:spTree>
    <p:extLst>
      <p:ext uri="{BB962C8B-B14F-4D97-AF65-F5344CB8AC3E}">
        <p14:creationId xmlns:p14="http://schemas.microsoft.com/office/powerpoint/2010/main" val="261767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pectrum.ieee.org/img/03Internetf2-1424374486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178" y="1412776"/>
            <a:ext cx="8640961" cy="488371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b="1" dirty="0" err="1" smtClean="0">
                <a:effectLst>
                  <a:outerShdw blurRad="38100" dist="38100" dir="2700000" algn="tl">
                    <a:srgbClr val="000000">
                      <a:alpha val="43137"/>
                    </a:srgbClr>
                  </a:outerShdw>
                </a:effectLst>
              </a:rPr>
              <a:t>No</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place</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to</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hide</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from</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bad</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guys</a:t>
            </a:r>
            <a:endParaRPr lang="de-DE" b="1" dirty="0">
              <a:effectLst>
                <a:outerShdw blurRad="38100" dist="38100" dir="2700000" algn="tl">
                  <a:srgbClr val="000000">
                    <a:alpha val="43137"/>
                  </a:srgbClr>
                </a:outerShdw>
              </a:effectLst>
            </a:endParaRPr>
          </a:p>
        </p:txBody>
      </p:sp>
      <p:sp>
        <p:nvSpPr>
          <p:cNvPr id="3" name="Textfeld 2"/>
          <p:cNvSpPr txBox="1"/>
          <p:nvPr/>
        </p:nvSpPr>
        <p:spPr>
          <a:xfrm>
            <a:off x="1115616" y="6239053"/>
            <a:ext cx="1872208" cy="369332"/>
          </a:xfrm>
          <a:prstGeom prst="rect">
            <a:avLst/>
          </a:prstGeom>
          <a:noFill/>
        </p:spPr>
        <p:txBody>
          <a:bodyPr wrap="square" rtlCol="0">
            <a:spAutoFit/>
          </a:bodyPr>
          <a:lstStyle/>
          <a:p>
            <a:pPr algn="ctr"/>
            <a:r>
              <a:rPr lang="de-DE" dirty="0" err="1"/>
              <a:t>h</a:t>
            </a:r>
            <a:r>
              <a:rPr lang="de-DE" dirty="0" err="1" smtClean="0"/>
              <a:t>ome</a:t>
            </a:r>
            <a:r>
              <a:rPr lang="de-DE" dirty="0" smtClean="0"/>
              <a:t>/</a:t>
            </a:r>
            <a:r>
              <a:rPr lang="de-DE" dirty="0" err="1" smtClean="0"/>
              <a:t>factory</a:t>
            </a:r>
            <a:endParaRPr lang="de-DE" dirty="0"/>
          </a:p>
        </p:txBody>
      </p:sp>
      <p:sp>
        <p:nvSpPr>
          <p:cNvPr id="5" name="Textfeld 4"/>
          <p:cNvSpPr txBox="1"/>
          <p:nvPr/>
        </p:nvSpPr>
        <p:spPr>
          <a:xfrm>
            <a:off x="3851920" y="6239053"/>
            <a:ext cx="1872208" cy="369332"/>
          </a:xfrm>
          <a:prstGeom prst="rect">
            <a:avLst/>
          </a:prstGeom>
          <a:noFill/>
        </p:spPr>
        <p:txBody>
          <a:bodyPr wrap="square" rtlCol="0">
            <a:spAutoFit/>
          </a:bodyPr>
          <a:lstStyle/>
          <a:p>
            <a:pPr algn="ctr"/>
            <a:r>
              <a:rPr lang="de-DE" dirty="0" err="1"/>
              <a:t>c</a:t>
            </a:r>
            <a:r>
              <a:rPr lang="de-DE" dirty="0" err="1" smtClean="0"/>
              <a:t>ars</a:t>
            </a:r>
            <a:r>
              <a:rPr lang="de-DE" dirty="0" smtClean="0"/>
              <a:t>/planes</a:t>
            </a:r>
            <a:endParaRPr lang="de-DE" dirty="0"/>
          </a:p>
        </p:txBody>
      </p:sp>
      <p:sp>
        <p:nvSpPr>
          <p:cNvPr id="6" name="Textfeld 5"/>
          <p:cNvSpPr txBox="1"/>
          <p:nvPr/>
        </p:nvSpPr>
        <p:spPr>
          <a:xfrm>
            <a:off x="6588224" y="6239053"/>
            <a:ext cx="1872208" cy="646331"/>
          </a:xfrm>
          <a:prstGeom prst="rect">
            <a:avLst/>
          </a:prstGeom>
          <a:noFill/>
        </p:spPr>
        <p:txBody>
          <a:bodyPr wrap="square" rtlCol="0">
            <a:spAutoFit/>
          </a:bodyPr>
          <a:lstStyle/>
          <a:p>
            <a:pPr algn="ctr"/>
            <a:r>
              <a:rPr lang="de-DE" dirty="0" err="1" smtClean="0"/>
              <a:t>wearables</a:t>
            </a:r>
            <a:r>
              <a:rPr lang="de-DE" dirty="0" smtClean="0"/>
              <a:t>/</a:t>
            </a:r>
          </a:p>
          <a:p>
            <a:pPr algn="ctr"/>
            <a:r>
              <a:rPr lang="de-DE" dirty="0" smtClean="0"/>
              <a:t>personal </a:t>
            </a:r>
            <a:r>
              <a:rPr lang="de-DE" dirty="0" err="1" smtClean="0"/>
              <a:t>devices</a:t>
            </a:r>
            <a:endParaRPr lang="de-DE" dirty="0"/>
          </a:p>
        </p:txBody>
      </p:sp>
    </p:spTree>
    <p:extLst>
      <p:ext uri="{BB962C8B-B14F-4D97-AF65-F5344CB8AC3E}">
        <p14:creationId xmlns:p14="http://schemas.microsoft.com/office/powerpoint/2010/main" val="32473714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dia.licdn.com/mpr/mpr/p/3/005/0a6/220/182cba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84784"/>
            <a:ext cx="66484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52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b="34254"/>
          <a:stretch/>
        </p:blipFill>
        <p:spPr>
          <a:xfrm>
            <a:off x="179513" y="828748"/>
            <a:ext cx="8830522" cy="4112420"/>
          </a:xfrm>
          <a:prstGeom prst="rect">
            <a:avLst/>
          </a:prstGeom>
        </p:spPr>
      </p:pic>
    </p:spTree>
    <p:extLst>
      <p:ext uri="{BB962C8B-B14F-4D97-AF65-F5344CB8AC3E}">
        <p14:creationId xmlns:p14="http://schemas.microsoft.com/office/powerpoint/2010/main" val="17300258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p:txBody>
          <a:bodyPr/>
          <a:lstStyle/>
          <a:p>
            <a:r>
              <a:rPr lang="en-US" b="1" dirty="0"/>
              <a:t>Predictive </a:t>
            </a:r>
            <a:r>
              <a:rPr lang="en-US" b="1" dirty="0" smtClean="0"/>
              <a:t>Maintenance</a:t>
            </a:r>
          </a:p>
          <a:p>
            <a:r>
              <a:rPr lang="en-US" b="1" dirty="0" smtClean="0"/>
              <a:t>Churn Alert</a:t>
            </a:r>
            <a:endParaRPr lang="en-US" b="1" dirty="0"/>
          </a:p>
          <a:p>
            <a:r>
              <a:rPr lang="en-US" b="1" dirty="0"/>
              <a:t>Customer Lifetime </a:t>
            </a:r>
            <a:r>
              <a:rPr lang="en-US" b="1" dirty="0" smtClean="0"/>
              <a:t>Value</a:t>
            </a:r>
          </a:p>
          <a:p>
            <a:r>
              <a:rPr lang="en-US" b="1" dirty="0"/>
              <a:t>Product </a:t>
            </a:r>
            <a:r>
              <a:rPr lang="en-US" b="1" dirty="0" smtClean="0"/>
              <a:t>Predilection</a:t>
            </a:r>
          </a:p>
          <a:p>
            <a:r>
              <a:rPr lang="en-US" b="1" dirty="0" smtClean="0"/>
              <a:t>Quality Control</a:t>
            </a:r>
          </a:p>
          <a:p>
            <a:r>
              <a:rPr lang="en-US" b="1" dirty="0"/>
              <a:t>Public opinion</a:t>
            </a:r>
            <a:endParaRPr lang="de-DE" dirty="0"/>
          </a:p>
        </p:txBody>
      </p:sp>
    </p:spTree>
    <p:extLst>
      <p:ext uri="{BB962C8B-B14F-4D97-AF65-F5344CB8AC3E}">
        <p14:creationId xmlns:p14="http://schemas.microsoft.com/office/powerpoint/2010/main" val="18497516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blunt-digital.com/wp-content/uploads/2014/08/change_ahe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484784"/>
            <a:ext cx="4762500" cy="356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4064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s3.amazonaws.com/digitaltrends-uploads-prod/2013/11/delta-airlines-electronics-on-take-of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2776"/>
            <a:ext cx="7877673" cy="5256584"/>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lstStyle/>
          <a:p>
            <a:r>
              <a:rPr lang="de-DE" b="1" dirty="0" err="1" smtClean="0">
                <a:effectLst>
                  <a:outerShdw blurRad="38100" dist="38100" dir="2700000" algn="tl">
                    <a:srgbClr val="000000">
                      <a:alpha val="43137"/>
                    </a:srgbClr>
                  </a:outerShdw>
                </a:effectLst>
              </a:rPr>
              <a:t>Lets</a:t>
            </a:r>
            <a:r>
              <a:rPr lang="de-DE" b="1" dirty="0" smtClean="0">
                <a:effectLst>
                  <a:outerShdw blurRad="38100" dist="38100" dir="2700000" algn="tl">
                    <a:srgbClr val="000000">
                      <a:alpha val="43137"/>
                    </a:srgbClr>
                  </a:outerShdw>
                </a:effectLst>
              </a:rPr>
              <a:t> </a:t>
            </a:r>
            <a:r>
              <a:rPr lang="de-DE" b="1" dirty="0" err="1" smtClean="0">
                <a:solidFill>
                  <a:srgbClr val="FF0000"/>
                </a:solidFill>
                <a:effectLst>
                  <a:outerShdw blurRad="38100" dist="38100" dir="2700000" algn="tl">
                    <a:srgbClr val="000000">
                      <a:alpha val="43137"/>
                    </a:srgbClr>
                  </a:outerShdw>
                </a:effectLst>
              </a:rPr>
              <a:t>move</a:t>
            </a:r>
            <a:r>
              <a:rPr lang="de-DE" b="1" dirty="0" smtClean="0">
                <a:solidFill>
                  <a:srgbClr val="FF0000"/>
                </a:solidFill>
                <a:effectLst>
                  <a:outerShdw blurRad="38100" dist="38100" dir="2700000" algn="tl">
                    <a:srgbClr val="000000">
                      <a:alpha val="43137"/>
                    </a:srgbClr>
                  </a:outerShdw>
                </a:effectLst>
              </a:rPr>
              <a:t> </a:t>
            </a:r>
            <a:r>
              <a:rPr lang="de-DE" b="1" dirty="0" smtClean="0">
                <a:effectLst>
                  <a:outerShdw blurRad="38100" dist="38100" dir="2700000" algn="tl">
                    <a:srgbClr val="000000">
                      <a:alpha val="43137"/>
                    </a:srgbClr>
                  </a:outerShdw>
                </a:effectLst>
              </a:rPr>
              <a:t>on!</a:t>
            </a:r>
            <a:endParaRPr lang="de-DE"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31877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051" descr="Mens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76884"/>
            <a:ext cx="83058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0" y="274638"/>
            <a:ext cx="9144000" cy="1143000"/>
          </a:xfrm>
        </p:spPr>
        <p:txBody>
          <a:bodyPr>
            <a:normAutofit fontScale="90000"/>
          </a:bodyPr>
          <a:lstStyle/>
          <a:p>
            <a:r>
              <a:rPr lang="de-DE" b="1" dirty="0" err="1" smtClean="0">
                <a:effectLst>
                  <a:outerShdw blurRad="38100" dist="38100" dir="2700000" algn="tl">
                    <a:srgbClr val="000000">
                      <a:alpha val="43137"/>
                    </a:srgbClr>
                  </a:outerShdw>
                </a:effectLst>
              </a:rPr>
              <a:t>You</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can‘t</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keep</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progress</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from</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happening</a:t>
            </a:r>
            <a:endParaRPr lang="de-DE" b="1" dirty="0">
              <a:effectLst>
                <a:outerShdw blurRad="38100" dist="38100" dir="2700000" algn="tl">
                  <a:srgbClr val="000000">
                    <a:alpha val="43137"/>
                  </a:srgbClr>
                </a:outerShdw>
              </a:effectLst>
            </a:endParaRPr>
          </a:p>
        </p:txBody>
      </p:sp>
      <p:sp>
        <p:nvSpPr>
          <p:cNvPr id="4" name="Titel 1"/>
          <p:cNvSpPr txBox="1">
            <a:spLocks/>
          </p:cNvSpPr>
          <p:nvPr/>
        </p:nvSpPr>
        <p:spPr>
          <a:xfrm>
            <a:off x="467544" y="509431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b="1" dirty="0" smtClean="0">
                <a:effectLst>
                  <a:outerShdw blurRad="38100" dist="38100" dir="2700000" algn="tl">
                    <a:srgbClr val="000000">
                      <a:alpha val="43137"/>
                    </a:srgbClr>
                  </a:outerShdw>
                </a:effectLst>
              </a:rPr>
              <a:t>…</a:t>
            </a:r>
            <a:r>
              <a:rPr lang="de-DE" b="1" dirty="0" err="1" smtClean="0">
                <a:effectLst>
                  <a:outerShdw blurRad="38100" dist="38100" dir="2700000" algn="tl">
                    <a:srgbClr val="000000">
                      <a:alpha val="43137"/>
                    </a:srgbClr>
                  </a:outerShdw>
                </a:effectLst>
              </a:rPr>
              <a:t>you</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can</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only</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slow</a:t>
            </a:r>
            <a:r>
              <a:rPr lang="de-DE" b="1" dirty="0" smtClean="0">
                <a:effectLst>
                  <a:outerShdw blurRad="38100" dist="38100" dir="2700000" algn="tl">
                    <a:srgbClr val="000000">
                      <a:alpha val="43137"/>
                    </a:srgbClr>
                  </a:outerShdw>
                </a:effectLst>
              </a:rPr>
              <a:t> </a:t>
            </a:r>
            <a:r>
              <a:rPr lang="de-DE" b="1" dirty="0" err="1" smtClean="0">
                <a:effectLst>
                  <a:outerShdw blurRad="38100" dist="38100" dir="2700000" algn="tl">
                    <a:srgbClr val="000000">
                      <a:alpha val="43137"/>
                    </a:srgbClr>
                  </a:outerShdw>
                </a:effectLst>
              </a:rPr>
              <a:t>it</a:t>
            </a:r>
            <a:r>
              <a:rPr lang="de-DE" b="1" dirty="0" smtClean="0">
                <a:effectLst>
                  <a:outerShdw blurRad="38100" dist="38100" dir="2700000" algn="tl">
                    <a:srgbClr val="000000">
                      <a:alpha val="43137"/>
                    </a:srgbClr>
                  </a:outerShdw>
                </a:effectLst>
              </a:rPr>
              <a:t> down</a:t>
            </a:r>
            <a:endParaRPr lang="de-DE"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016787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124" name="Picture 4" descr="http://image.slidesharecdn.com/quotes-powerpoint-2013-121208185333-phpapp01/95/quotes-power-point-2013-24-638.jpg?cb=13550145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506538"/>
            <a:ext cx="6048672" cy="4536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700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146308" y="2060850"/>
            <a:ext cx="2068195" cy="646331"/>
          </a:xfrm>
          <a:prstGeom prst="rect">
            <a:avLst/>
          </a:prstGeom>
          <a:noFill/>
        </p:spPr>
        <p:txBody>
          <a:bodyPr wrap="none" rtlCol="0">
            <a:spAutoFit/>
          </a:bodyPr>
          <a:lstStyle/>
          <a:p>
            <a:r>
              <a:rPr lang="de-DE" sz="3600" b="1" i="1" dirty="0" smtClean="0">
                <a:latin typeface="Comic Sans MS" pitchFamily="66" charset="0"/>
              </a:rPr>
              <a:t>See </a:t>
            </a:r>
            <a:r>
              <a:rPr lang="de-DE" sz="3600" b="1" i="1" dirty="0" err="1" smtClean="0">
                <a:latin typeface="Comic Sans MS" pitchFamily="66" charset="0"/>
              </a:rPr>
              <a:t>you</a:t>
            </a:r>
            <a:r>
              <a:rPr lang="de-DE" sz="3600" b="1" i="1" dirty="0" smtClean="0">
                <a:latin typeface="Comic Sans MS" pitchFamily="66" charset="0"/>
              </a:rPr>
              <a:t>!</a:t>
            </a:r>
            <a:endParaRPr lang="de-DE" sz="3600" b="1" i="1" dirty="0">
              <a:latin typeface="Comic Sans MS" pitchFamily="66" charset="0"/>
            </a:endParaRPr>
          </a:p>
        </p:txBody>
      </p:sp>
      <p:sp>
        <p:nvSpPr>
          <p:cNvPr id="4" name="Textfeld 3"/>
          <p:cNvSpPr txBox="1"/>
          <p:nvPr/>
        </p:nvSpPr>
        <p:spPr>
          <a:xfrm>
            <a:off x="2414192" y="3573016"/>
            <a:ext cx="3886000" cy="2554545"/>
          </a:xfrm>
          <a:prstGeom prst="rect">
            <a:avLst/>
          </a:prstGeom>
          <a:noFill/>
        </p:spPr>
        <p:txBody>
          <a:bodyPr wrap="none" rtlCol="0">
            <a:spAutoFit/>
          </a:bodyPr>
          <a:lstStyle/>
          <a:p>
            <a:r>
              <a:rPr lang="de-DE" sz="3200" i="1" dirty="0" err="1">
                <a:latin typeface="Comic Sans MS" pitchFamily="66" charset="0"/>
              </a:rPr>
              <a:t>Slides</a:t>
            </a:r>
            <a:r>
              <a:rPr lang="de-DE" sz="3200" i="1" dirty="0">
                <a:latin typeface="Comic Sans MS" pitchFamily="66" charset="0"/>
              </a:rPr>
              <a:t>: www.cole.de</a:t>
            </a:r>
          </a:p>
          <a:p>
            <a:r>
              <a:rPr lang="de-DE" sz="3200" i="1" dirty="0" smtClean="0">
                <a:latin typeface="Comic Sans MS" pitchFamily="66" charset="0"/>
              </a:rPr>
              <a:t>Mail: </a:t>
            </a:r>
            <a:r>
              <a:rPr lang="de-DE" sz="3200" i="1" dirty="0" smtClean="0">
                <a:latin typeface="Comic Sans MS" pitchFamily="66" charset="0"/>
                <a:hlinkClick r:id="rId3"/>
              </a:rPr>
              <a:t>tim@cole.de</a:t>
            </a:r>
            <a:endParaRPr lang="de-DE" sz="3200" i="1" dirty="0" smtClean="0">
              <a:latin typeface="Comic Sans MS" pitchFamily="66" charset="0"/>
            </a:endParaRPr>
          </a:p>
          <a:p>
            <a:r>
              <a:rPr lang="de-DE" sz="3200" i="1" dirty="0" smtClean="0">
                <a:latin typeface="Comic Sans MS" pitchFamily="66" charset="0"/>
              </a:rPr>
              <a:t>      tc1066</a:t>
            </a:r>
          </a:p>
          <a:p>
            <a:r>
              <a:rPr lang="de-DE" sz="3200" i="1" dirty="0" smtClean="0">
                <a:latin typeface="Comic Sans MS" pitchFamily="66" charset="0"/>
              </a:rPr>
              <a:t>      @TCole1066</a:t>
            </a:r>
          </a:p>
          <a:p>
            <a:r>
              <a:rPr lang="de-DE" sz="3200" i="1" dirty="0" smtClean="0">
                <a:latin typeface="Comic Sans MS" pitchFamily="66" charset="0"/>
              </a:rPr>
              <a:t>      </a:t>
            </a:r>
            <a:r>
              <a:rPr lang="de-DE" sz="3200" i="1" dirty="0" err="1" smtClean="0">
                <a:latin typeface="Comic Sans MS" pitchFamily="66" charset="0"/>
              </a:rPr>
              <a:t>SuperTimCole</a:t>
            </a:r>
            <a:endParaRPr lang="de-DE" sz="3200" i="1" dirty="0">
              <a:latin typeface="Comic Sans MS" pitchFamily="66" charset="0"/>
            </a:endParaRPr>
          </a:p>
        </p:txBody>
      </p:sp>
      <p:sp>
        <p:nvSpPr>
          <p:cNvPr id="5" name="AutoShape 2" descr="Bildergebnis für e-mail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4" descr="Bildergebnis für e-mail 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6" descr="http://images.clipartpanda.com/email-clipart-4i96oG9iE.svg"/>
          <p:cNvSpPr>
            <a:spLocks noChangeAspect="1" noChangeArrowheads="1"/>
          </p:cNvSpPr>
          <p:nvPr/>
        </p:nvSpPr>
        <p:spPr bwMode="auto">
          <a:xfrm>
            <a:off x="155575" y="-2057400"/>
            <a:ext cx="6076950" cy="4295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AutoShape 8" descr="http://images.clipartpanda.com/email-clipart-4i96oG9iE.svg"/>
          <p:cNvSpPr>
            <a:spLocks noChangeAspect="1" noChangeArrowheads="1"/>
          </p:cNvSpPr>
          <p:nvPr/>
        </p:nvSpPr>
        <p:spPr bwMode="auto">
          <a:xfrm>
            <a:off x="307975" y="-1905000"/>
            <a:ext cx="6076950" cy="4295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 name="AutoShape 10" descr="http://www.clipartbest.com/cliparts/ncX/6oK/ncX6oK4cB.svg"/>
          <p:cNvSpPr>
            <a:spLocks noChangeAspect="1" noChangeArrowheads="1"/>
          </p:cNvSpPr>
          <p:nvPr/>
        </p:nvSpPr>
        <p:spPr bwMode="auto">
          <a:xfrm>
            <a:off x="460375" y="-1752600"/>
            <a:ext cx="6076950" cy="4295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 name="AutoShape 12" descr="http://www.clipartbest.com/cliparts/ncX/6oK/ncX6oK4cB.svg"/>
          <p:cNvSpPr>
            <a:spLocks noChangeAspect="1" noChangeArrowheads="1"/>
          </p:cNvSpPr>
          <p:nvPr/>
        </p:nvSpPr>
        <p:spPr bwMode="auto">
          <a:xfrm>
            <a:off x="612775" y="-1600200"/>
            <a:ext cx="6076950" cy="4295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1278" name="Picture 14" descr="https://www.facebook.com/images/fb_icon_325x3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2821" y="4604067"/>
            <a:ext cx="422101" cy="422101"/>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2821" y="5104477"/>
            <a:ext cx="419323" cy="340747"/>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http://www.greatplacetowork.de/storage/YouTube-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5062" y="5587646"/>
            <a:ext cx="429860" cy="522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138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6"/>
          <p:cNvGrpSpPr>
            <a:grpSpLocks/>
          </p:cNvGrpSpPr>
          <p:nvPr/>
        </p:nvGrpSpPr>
        <p:grpSpPr bwMode="auto">
          <a:xfrm>
            <a:off x="457201" y="1447802"/>
            <a:ext cx="7990561" cy="5304262"/>
            <a:chOff x="288" y="0"/>
            <a:chExt cx="5509" cy="4420"/>
          </a:xfrm>
        </p:grpSpPr>
        <p:sp>
          <p:nvSpPr>
            <p:cNvPr id="10244" name="Freeform 2"/>
            <p:cNvSpPr>
              <a:spLocks/>
            </p:cNvSpPr>
            <p:nvPr/>
          </p:nvSpPr>
          <p:spPr bwMode="auto">
            <a:xfrm>
              <a:off x="2708" y="2513"/>
              <a:ext cx="31" cy="30"/>
            </a:xfrm>
            <a:custGeom>
              <a:avLst/>
              <a:gdLst>
                <a:gd name="T0" fmla="*/ 1 w 61"/>
                <a:gd name="T1" fmla="*/ 2 h 59"/>
                <a:gd name="T2" fmla="*/ 1 w 61"/>
                <a:gd name="T3" fmla="*/ 3 h 59"/>
                <a:gd name="T4" fmla="*/ 2 w 61"/>
                <a:gd name="T5" fmla="*/ 3 h 59"/>
                <a:gd name="T6" fmla="*/ 2 w 61"/>
                <a:gd name="T7" fmla="*/ 4 h 59"/>
                <a:gd name="T8" fmla="*/ 3 w 61"/>
                <a:gd name="T9" fmla="*/ 4 h 59"/>
                <a:gd name="T10" fmla="*/ 3 w 61"/>
                <a:gd name="T11" fmla="*/ 4 h 59"/>
                <a:gd name="T12" fmla="*/ 3 w 61"/>
                <a:gd name="T13" fmla="*/ 4 h 59"/>
                <a:gd name="T14" fmla="*/ 4 w 61"/>
                <a:gd name="T15" fmla="*/ 4 h 59"/>
                <a:gd name="T16" fmla="*/ 4 w 61"/>
                <a:gd name="T17" fmla="*/ 4 h 59"/>
                <a:gd name="T18" fmla="*/ 4 w 61"/>
                <a:gd name="T19" fmla="*/ 3 h 59"/>
                <a:gd name="T20" fmla="*/ 4 w 61"/>
                <a:gd name="T21" fmla="*/ 3 h 59"/>
                <a:gd name="T22" fmla="*/ 4 w 61"/>
                <a:gd name="T23" fmla="*/ 3 h 59"/>
                <a:gd name="T24" fmla="*/ 4 w 61"/>
                <a:gd name="T25" fmla="*/ 2 h 59"/>
                <a:gd name="T26" fmla="*/ 3 w 61"/>
                <a:gd name="T27" fmla="*/ 2 h 59"/>
                <a:gd name="T28" fmla="*/ 3 w 61"/>
                <a:gd name="T29" fmla="*/ 2 h 59"/>
                <a:gd name="T30" fmla="*/ 3 w 61"/>
                <a:gd name="T31" fmla="*/ 1 h 59"/>
                <a:gd name="T32" fmla="*/ 2 w 61"/>
                <a:gd name="T33" fmla="*/ 1 h 59"/>
                <a:gd name="T34" fmla="*/ 2 w 61"/>
                <a:gd name="T35" fmla="*/ 1 h 59"/>
                <a:gd name="T36" fmla="*/ 1 w 61"/>
                <a:gd name="T37" fmla="*/ 0 h 59"/>
                <a:gd name="T38" fmla="*/ 1 w 61"/>
                <a:gd name="T39" fmla="*/ 1 h 59"/>
                <a:gd name="T40" fmla="*/ 1 w 61"/>
                <a:gd name="T41" fmla="*/ 1 h 59"/>
                <a:gd name="T42" fmla="*/ 1 w 61"/>
                <a:gd name="T43" fmla="*/ 1 h 59"/>
                <a:gd name="T44" fmla="*/ 0 w 61"/>
                <a:gd name="T45" fmla="*/ 1 h 59"/>
                <a:gd name="T46" fmla="*/ 1 w 61"/>
                <a:gd name="T47" fmla="*/ 2 h 59"/>
                <a:gd name="T48" fmla="*/ 1 w 61"/>
                <a:gd name="T49" fmla="*/ 2 h 59"/>
                <a:gd name="T50" fmla="*/ 1 w 61"/>
                <a:gd name="T51" fmla="*/ 2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59"/>
                <a:gd name="T80" fmla="*/ 61 w 61"/>
                <a:gd name="T81" fmla="*/ 59 h 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59">
                  <a:moveTo>
                    <a:pt x="4" y="28"/>
                  </a:moveTo>
                  <a:lnTo>
                    <a:pt x="11" y="35"/>
                  </a:lnTo>
                  <a:lnTo>
                    <a:pt x="19" y="43"/>
                  </a:lnTo>
                  <a:lnTo>
                    <a:pt x="26" y="50"/>
                  </a:lnTo>
                  <a:lnTo>
                    <a:pt x="36" y="56"/>
                  </a:lnTo>
                  <a:lnTo>
                    <a:pt x="41" y="59"/>
                  </a:lnTo>
                  <a:lnTo>
                    <a:pt x="48" y="59"/>
                  </a:lnTo>
                  <a:lnTo>
                    <a:pt x="54" y="57"/>
                  </a:lnTo>
                  <a:lnTo>
                    <a:pt x="59" y="52"/>
                  </a:lnTo>
                  <a:lnTo>
                    <a:pt x="61" y="46"/>
                  </a:lnTo>
                  <a:lnTo>
                    <a:pt x="61" y="41"/>
                  </a:lnTo>
                  <a:lnTo>
                    <a:pt x="60" y="35"/>
                  </a:lnTo>
                  <a:lnTo>
                    <a:pt x="55" y="30"/>
                  </a:lnTo>
                  <a:lnTo>
                    <a:pt x="47" y="25"/>
                  </a:lnTo>
                  <a:lnTo>
                    <a:pt x="40" y="19"/>
                  </a:lnTo>
                  <a:lnTo>
                    <a:pt x="33" y="12"/>
                  </a:lnTo>
                  <a:lnTo>
                    <a:pt x="26" y="5"/>
                  </a:lnTo>
                  <a:lnTo>
                    <a:pt x="22" y="2"/>
                  </a:lnTo>
                  <a:lnTo>
                    <a:pt x="16" y="0"/>
                  </a:lnTo>
                  <a:lnTo>
                    <a:pt x="9" y="2"/>
                  </a:lnTo>
                  <a:lnTo>
                    <a:pt x="4" y="5"/>
                  </a:lnTo>
                  <a:lnTo>
                    <a:pt x="1" y="11"/>
                  </a:lnTo>
                  <a:lnTo>
                    <a:pt x="0" y="16"/>
                  </a:lnTo>
                  <a:lnTo>
                    <a:pt x="1" y="23"/>
                  </a:lnTo>
                  <a:lnTo>
                    <a:pt x="4" y="28"/>
                  </a:lnTo>
                  <a:close/>
                </a:path>
              </a:pathLst>
            </a:custGeom>
            <a:solidFill>
              <a:srgbClr val="FF3300"/>
            </a:solidFill>
            <a:ln w="9525">
              <a:noFill/>
              <a:round/>
              <a:headEnd/>
              <a:tailEnd/>
            </a:ln>
          </p:spPr>
          <p:txBody>
            <a:bodyPr/>
            <a:lstStyle/>
            <a:p>
              <a:endParaRPr lang="de-DE"/>
            </a:p>
          </p:txBody>
        </p:sp>
        <p:sp>
          <p:nvSpPr>
            <p:cNvPr id="10245" name="Freeform 3"/>
            <p:cNvSpPr>
              <a:spLocks/>
            </p:cNvSpPr>
            <p:nvPr/>
          </p:nvSpPr>
          <p:spPr bwMode="auto">
            <a:xfrm>
              <a:off x="2771" y="2571"/>
              <a:ext cx="22" cy="27"/>
            </a:xfrm>
            <a:custGeom>
              <a:avLst/>
              <a:gdLst>
                <a:gd name="T0" fmla="*/ 1 w 45"/>
                <a:gd name="T1" fmla="*/ 3 h 55"/>
                <a:gd name="T2" fmla="*/ 2 w 45"/>
                <a:gd name="T3" fmla="*/ 2 h 55"/>
                <a:gd name="T4" fmla="*/ 2 w 45"/>
                <a:gd name="T5" fmla="*/ 2 h 55"/>
                <a:gd name="T6" fmla="*/ 2 w 45"/>
                <a:gd name="T7" fmla="*/ 1 h 55"/>
                <a:gd name="T8" fmla="*/ 2 w 45"/>
                <a:gd name="T9" fmla="*/ 1 h 55"/>
                <a:gd name="T10" fmla="*/ 2 w 45"/>
                <a:gd name="T11" fmla="*/ 1 h 55"/>
                <a:gd name="T12" fmla="*/ 2 w 45"/>
                <a:gd name="T13" fmla="*/ 0 h 55"/>
                <a:gd name="T14" fmla="*/ 2 w 45"/>
                <a:gd name="T15" fmla="*/ 0 h 55"/>
                <a:gd name="T16" fmla="*/ 2 w 45"/>
                <a:gd name="T17" fmla="*/ 0 h 55"/>
                <a:gd name="T18" fmla="*/ 1 w 45"/>
                <a:gd name="T19" fmla="*/ 0 h 55"/>
                <a:gd name="T20" fmla="*/ 1 w 45"/>
                <a:gd name="T21" fmla="*/ 0 h 55"/>
                <a:gd name="T22" fmla="*/ 1 w 45"/>
                <a:gd name="T23" fmla="*/ 0 h 55"/>
                <a:gd name="T24" fmla="*/ 0 w 45"/>
                <a:gd name="T25" fmla="*/ 0 h 55"/>
                <a:gd name="T26" fmla="*/ 0 w 45"/>
                <a:gd name="T27" fmla="*/ 0 h 55"/>
                <a:gd name="T28" fmla="*/ 0 w 45"/>
                <a:gd name="T29" fmla="*/ 1 h 55"/>
                <a:gd name="T30" fmla="*/ 0 w 45"/>
                <a:gd name="T31" fmla="*/ 1 h 55"/>
                <a:gd name="T32" fmla="*/ 0 w 45"/>
                <a:gd name="T33" fmla="*/ 1 h 55"/>
                <a:gd name="T34" fmla="*/ 0 w 45"/>
                <a:gd name="T35" fmla="*/ 2 h 55"/>
                <a:gd name="T36" fmla="*/ 0 w 45"/>
                <a:gd name="T37" fmla="*/ 2 h 55"/>
                <a:gd name="T38" fmla="*/ 0 w 45"/>
                <a:gd name="T39" fmla="*/ 2 h 55"/>
                <a:gd name="T40" fmla="*/ 0 w 45"/>
                <a:gd name="T41" fmla="*/ 3 h 55"/>
                <a:gd name="T42" fmla="*/ 0 w 45"/>
                <a:gd name="T43" fmla="*/ 3 h 55"/>
                <a:gd name="T44" fmla="*/ 1 w 45"/>
                <a:gd name="T45" fmla="*/ 3 h 55"/>
                <a:gd name="T46" fmla="*/ 1 w 45"/>
                <a:gd name="T47" fmla="*/ 3 h 55"/>
                <a:gd name="T48" fmla="*/ 1 w 45"/>
                <a:gd name="T49" fmla="*/ 3 h 55"/>
                <a:gd name="T50" fmla="*/ 1 w 45"/>
                <a:gd name="T51" fmla="*/ 3 h 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5"/>
                <a:gd name="T80" fmla="*/ 45 w 45"/>
                <a:gd name="T81" fmla="*/ 55 h 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5">
                  <a:moveTo>
                    <a:pt x="29" y="49"/>
                  </a:moveTo>
                  <a:lnTo>
                    <a:pt x="35" y="43"/>
                  </a:lnTo>
                  <a:lnTo>
                    <a:pt x="38" y="38"/>
                  </a:lnTo>
                  <a:lnTo>
                    <a:pt x="42" y="31"/>
                  </a:lnTo>
                  <a:lnTo>
                    <a:pt x="44" y="23"/>
                  </a:lnTo>
                  <a:lnTo>
                    <a:pt x="45" y="17"/>
                  </a:lnTo>
                  <a:lnTo>
                    <a:pt x="44" y="10"/>
                  </a:lnTo>
                  <a:lnTo>
                    <a:pt x="41" y="5"/>
                  </a:lnTo>
                  <a:lnTo>
                    <a:pt x="36" y="2"/>
                  </a:lnTo>
                  <a:lnTo>
                    <a:pt x="30" y="0"/>
                  </a:lnTo>
                  <a:lnTo>
                    <a:pt x="24" y="1"/>
                  </a:lnTo>
                  <a:lnTo>
                    <a:pt x="19" y="4"/>
                  </a:lnTo>
                  <a:lnTo>
                    <a:pt x="15" y="10"/>
                  </a:lnTo>
                  <a:lnTo>
                    <a:pt x="13" y="15"/>
                  </a:lnTo>
                  <a:lnTo>
                    <a:pt x="11" y="20"/>
                  </a:lnTo>
                  <a:lnTo>
                    <a:pt x="7" y="25"/>
                  </a:lnTo>
                  <a:lnTo>
                    <a:pt x="4" y="30"/>
                  </a:lnTo>
                  <a:lnTo>
                    <a:pt x="0" y="35"/>
                  </a:lnTo>
                  <a:lnTo>
                    <a:pt x="0" y="41"/>
                  </a:lnTo>
                  <a:lnTo>
                    <a:pt x="3" y="47"/>
                  </a:lnTo>
                  <a:lnTo>
                    <a:pt x="7" y="51"/>
                  </a:lnTo>
                  <a:lnTo>
                    <a:pt x="13" y="55"/>
                  </a:lnTo>
                  <a:lnTo>
                    <a:pt x="19" y="55"/>
                  </a:lnTo>
                  <a:lnTo>
                    <a:pt x="24" y="54"/>
                  </a:lnTo>
                  <a:lnTo>
                    <a:pt x="29" y="49"/>
                  </a:lnTo>
                  <a:close/>
                </a:path>
              </a:pathLst>
            </a:custGeom>
            <a:solidFill>
              <a:srgbClr val="FF3300"/>
            </a:solidFill>
            <a:ln w="9525">
              <a:noFill/>
              <a:round/>
              <a:headEnd/>
              <a:tailEnd/>
            </a:ln>
          </p:spPr>
          <p:txBody>
            <a:bodyPr/>
            <a:lstStyle/>
            <a:p>
              <a:endParaRPr lang="de-DE"/>
            </a:p>
          </p:txBody>
        </p:sp>
        <p:sp>
          <p:nvSpPr>
            <p:cNvPr id="10246" name="Freeform 4"/>
            <p:cNvSpPr>
              <a:spLocks/>
            </p:cNvSpPr>
            <p:nvPr/>
          </p:nvSpPr>
          <p:spPr bwMode="auto">
            <a:xfrm>
              <a:off x="2671" y="2561"/>
              <a:ext cx="20" cy="31"/>
            </a:xfrm>
            <a:custGeom>
              <a:avLst/>
              <a:gdLst>
                <a:gd name="T0" fmla="*/ 1 w 39"/>
                <a:gd name="T1" fmla="*/ 2 h 61"/>
                <a:gd name="T2" fmla="*/ 1 w 39"/>
                <a:gd name="T3" fmla="*/ 2 h 61"/>
                <a:gd name="T4" fmla="*/ 1 w 39"/>
                <a:gd name="T5" fmla="*/ 3 h 61"/>
                <a:gd name="T6" fmla="*/ 1 w 39"/>
                <a:gd name="T7" fmla="*/ 3 h 61"/>
                <a:gd name="T8" fmla="*/ 1 w 39"/>
                <a:gd name="T9" fmla="*/ 3 h 61"/>
                <a:gd name="T10" fmla="*/ 1 w 39"/>
                <a:gd name="T11" fmla="*/ 4 h 61"/>
                <a:gd name="T12" fmla="*/ 1 w 39"/>
                <a:gd name="T13" fmla="*/ 4 h 61"/>
                <a:gd name="T14" fmla="*/ 2 w 39"/>
                <a:gd name="T15" fmla="*/ 4 h 61"/>
                <a:gd name="T16" fmla="*/ 2 w 39"/>
                <a:gd name="T17" fmla="*/ 4 h 61"/>
                <a:gd name="T18" fmla="*/ 2 w 39"/>
                <a:gd name="T19" fmla="*/ 4 h 61"/>
                <a:gd name="T20" fmla="*/ 3 w 39"/>
                <a:gd name="T21" fmla="*/ 4 h 61"/>
                <a:gd name="T22" fmla="*/ 3 w 39"/>
                <a:gd name="T23" fmla="*/ 3 h 61"/>
                <a:gd name="T24" fmla="*/ 3 w 39"/>
                <a:gd name="T25" fmla="*/ 3 h 61"/>
                <a:gd name="T26" fmla="*/ 3 w 39"/>
                <a:gd name="T27" fmla="*/ 3 h 61"/>
                <a:gd name="T28" fmla="*/ 3 w 39"/>
                <a:gd name="T29" fmla="*/ 2 h 61"/>
                <a:gd name="T30" fmla="*/ 2 w 39"/>
                <a:gd name="T31" fmla="*/ 2 h 61"/>
                <a:gd name="T32" fmla="*/ 2 w 39"/>
                <a:gd name="T33" fmla="*/ 1 h 61"/>
                <a:gd name="T34" fmla="*/ 2 w 39"/>
                <a:gd name="T35" fmla="*/ 1 h 61"/>
                <a:gd name="T36" fmla="*/ 2 w 39"/>
                <a:gd name="T37" fmla="*/ 1 h 61"/>
                <a:gd name="T38" fmla="*/ 1 w 39"/>
                <a:gd name="T39" fmla="*/ 0 h 61"/>
                <a:gd name="T40" fmla="*/ 1 w 39"/>
                <a:gd name="T41" fmla="*/ 1 h 61"/>
                <a:gd name="T42" fmla="*/ 1 w 39"/>
                <a:gd name="T43" fmla="*/ 1 h 61"/>
                <a:gd name="T44" fmla="*/ 1 w 39"/>
                <a:gd name="T45" fmla="*/ 1 h 61"/>
                <a:gd name="T46" fmla="*/ 0 w 39"/>
                <a:gd name="T47" fmla="*/ 2 h 61"/>
                <a:gd name="T48" fmla="*/ 1 w 39"/>
                <a:gd name="T49" fmla="*/ 2 h 61"/>
                <a:gd name="T50" fmla="*/ 1 w 39"/>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
                <a:gd name="T79" fmla="*/ 0 h 61"/>
                <a:gd name="T80" fmla="*/ 39 w 39"/>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 h="61">
                  <a:moveTo>
                    <a:pt x="1" y="23"/>
                  </a:moveTo>
                  <a:lnTo>
                    <a:pt x="3" y="29"/>
                  </a:lnTo>
                  <a:lnTo>
                    <a:pt x="5" y="36"/>
                  </a:lnTo>
                  <a:lnTo>
                    <a:pt x="7" y="43"/>
                  </a:lnTo>
                  <a:lnTo>
                    <a:pt x="7" y="48"/>
                  </a:lnTo>
                  <a:lnTo>
                    <a:pt x="9" y="54"/>
                  </a:lnTo>
                  <a:lnTo>
                    <a:pt x="14" y="59"/>
                  </a:lnTo>
                  <a:lnTo>
                    <a:pt x="20" y="61"/>
                  </a:lnTo>
                  <a:lnTo>
                    <a:pt x="26" y="61"/>
                  </a:lnTo>
                  <a:lnTo>
                    <a:pt x="32" y="59"/>
                  </a:lnTo>
                  <a:lnTo>
                    <a:pt x="37" y="54"/>
                  </a:lnTo>
                  <a:lnTo>
                    <a:pt x="39" y="48"/>
                  </a:lnTo>
                  <a:lnTo>
                    <a:pt x="39" y="43"/>
                  </a:lnTo>
                  <a:lnTo>
                    <a:pt x="37" y="35"/>
                  </a:lnTo>
                  <a:lnTo>
                    <a:pt x="35" y="27"/>
                  </a:lnTo>
                  <a:lnTo>
                    <a:pt x="32" y="18"/>
                  </a:lnTo>
                  <a:lnTo>
                    <a:pt x="30" y="10"/>
                  </a:lnTo>
                  <a:lnTo>
                    <a:pt x="26" y="5"/>
                  </a:lnTo>
                  <a:lnTo>
                    <a:pt x="22" y="1"/>
                  </a:lnTo>
                  <a:lnTo>
                    <a:pt x="15" y="0"/>
                  </a:lnTo>
                  <a:lnTo>
                    <a:pt x="9" y="2"/>
                  </a:lnTo>
                  <a:lnTo>
                    <a:pt x="5" y="6"/>
                  </a:lnTo>
                  <a:lnTo>
                    <a:pt x="1" y="10"/>
                  </a:lnTo>
                  <a:lnTo>
                    <a:pt x="0" y="17"/>
                  </a:lnTo>
                  <a:lnTo>
                    <a:pt x="1" y="23"/>
                  </a:lnTo>
                  <a:close/>
                </a:path>
              </a:pathLst>
            </a:custGeom>
            <a:solidFill>
              <a:srgbClr val="FF3300"/>
            </a:solidFill>
            <a:ln w="9525">
              <a:noFill/>
              <a:round/>
              <a:headEnd/>
              <a:tailEnd/>
            </a:ln>
          </p:spPr>
          <p:txBody>
            <a:bodyPr/>
            <a:lstStyle/>
            <a:p>
              <a:endParaRPr lang="de-DE"/>
            </a:p>
          </p:txBody>
        </p:sp>
        <p:sp>
          <p:nvSpPr>
            <p:cNvPr id="10247" name="Freeform 5"/>
            <p:cNvSpPr>
              <a:spLocks/>
            </p:cNvSpPr>
            <p:nvPr/>
          </p:nvSpPr>
          <p:spPr bwMode="auto">
            <a:xfrm>
              <a:off x="2788" y="2501"/>
              <a:ext cx="23" cy="25"/>
            </a:xfrm>
            <a:custGeom>
              <a:avLst/>
              <a:gdLst>
                <a:gd name="T0" fmla="*/ 2 w 45"/>
                <a:gd name="T1" fmla="*/ 2 h 51"/>
                <a:gd name="T2" fmla="*/ 2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5"/>
                  </a:moveTo>
                  <a:lnTo>
                    <a:pt x="32" y="40"/>
                  </a:lnTo>
                  <a:lnTo>
                    <a:pt x="36" y="35"/>
                  </a:lnTo>
                  <a:lnTo>
                    <a:pt x="39" y="30"/>
                  </a:lnTo>
                  <a:lnTo>
                    <a:pt x="41" y="26"/>
                  </a:lnTo>
                  <a:lnTo>
                    <a:pt x="45" y="20"/>
                  </a:lnTo>
                  <a:lnTo>
                    <a:pt x="45" y="14"/>
                  </a:lnTo>
                  <a:lnTo>
                    <a:pt x="44" y="8"/>
                  </a:lnTo>
                  <a:lnTo>
                    <a:pt x="39" y="4"/>
                  </a:lnTo>
                  <a:lnTo>
                    <a:pt x="33" y="0"/>
                  </a:lnTo>
                  <a:lnTo>
                    <a:pt x="28" y="0"/>
                  </a:lnTo>
                  <a:lnTo>
                    <a:pt x="22" y="1"/>
                  </a:lnTo>
                  <a:lnTo>
                    <a:pt x="17" y="6"/>
                  </a:lnTo>
                  <a:lnTo>
                    <a:pt x="13" y="11"/>
                  </a:lnTo>
                  <a:lnTo>
                    <a:pt x="9" y="15"/>
                  </a:lnTo>
                  <a:lnTo>
                    <a:pt x="6" y="21"/>
                  </a:lnTo>
                  <a:lnTo>
                    <a:pt x="2" y="26"/>
                  </a:lnTo>
                  <a:lnTo>
                    <a:pt x="0" y="31"/>
                  </a:lnTo>
                  <a:lnTo>
                    <a:pt x="0" y="37"/>
                  </a:lnTo>
                  <a:lnTo>
                    <a:pt x="1" y="43"/>
                  </a:lnTo>
                  <a:lnTo>
                    <a:pt x="6" y="47"/>
                  </a:lnTo>
                  <a:lnTo>
                    <a:pt x="12" y="51"/>
                  </a:lnTo>
                  <a:lnTo>
                    <a:pt x="17" y="51"/>
                  </a:lnTo>
                  <a:lnTo>
                    <a:pt x="23" y="50"/>
                  </a:lnTo>
                  <a:lnTo>
                    <a:pt x="28" y="45"/>
                  </a:lnTo>
                  <a:close/>
                </a:path>
              </a:pathLst>
            </a:custGeom>
            <a:solidFill>
              <a:srgbClr val="FF3300"/>
            </a:solidFill>
            <a:ln w="9525">
              <a:noFill/>
              <a:round/>
              <a:headEnd/>
              <a:tailEnd/>
            </a:ln>
          </p:spPr>
          <p:txBody>
            <a:bodyPr/>
            <a:lstStyle/>
            <a:p>
              <a:endParaRPr lang="de-DE"/>
            </a:p>
          </p:txBody>
        </p:sp>
        <p:sp>
          <p:nvSpPr>
            <p:cNvPr id="10248" name="Freeform 6"/>
            <p:cNvSpPr>
              <a:spLocks/>
            </p:cNvSpPr>
            <p:nvPr/>
          </p:nvSpPr>
          <p:spPr bwMode="auto">
            <a:xfrm>
              <a:off x="2869" y="2575"/>
              <a:ext cx="31" cy="29"/>
            </a:xfrm>
            <a:custGeom>
              <a:avLst/>
              <a:gdLst>
                <a:gd name="T0" fmla="*/ 1 w 62"/>
                <a:gd name="T1" fmla="*/ 2 h 58"/>
                <a:gd name="T2" fmla="*/ 1 w 62"/>
                <a:gd name="T3" fmla="*/ 3 h 58"/>
                <a:gd name="T4" fmla="*/ 2 w 62"/>
                <a:gd name="T5" fmla="*/ 3 h 58"/>
                <a:gd name="T6" fmla="*/ 2 w 62"/>
                <a:gd name="T7" fmla="*/ 4 h 58"/>
                <a:gd name="T8" fmla="*/ 3 w 62"/>
                <a:gd name="T9" fmla="*/ 4 h 58"/>
                <a:gd name="T10" fmla="*/ 3 w 62"/>
                <a:gd name="T11" fmla="*/ 4 h 58"/>
                <a:gd name="T12" fmla="*/ 4 w 62"/>
                <a:gd name="T13" fmla="*/ 4 h 58"/>
                <a:gd name="T14" fmla="*/ 4 w 62"/>
                <a:gd name="T15" fmla="*/ 4 h 58"/>
                <a:gd name="T16" fmla="*/ 4 w 62"/>
                <a:gd name="T17" fmla="*/ 4 h 58"/>
                <a:gd name="T18" fmla="*/ 4 w 62"/>
                <a:gd name="T19" fmla="*/ 3 h 58"/>
                <a:gd name="T20" fmla="*/ 4 w 62"/>
                <a:gd name="T21" fmla="*/ 3 h 58"/>
                <a:gd name="T22" fmla="*/ 4 w 62"/>
                <a:gd name="T23" fmla="*/ 3 h 58"/>
                <a:gd name="T24" fmla="*/ 4 w 62"/>
                <a:gd name="T25" fmla="*/ 2 h 58"/>
                <a:gd name="T26" fmla="*/ 3 w 62"/>
                <a:gd name="T27" fmla="*/ 2 h 58"/>
                <a:gd name="T28" fmla="*/ 3 w 62"/>
                <a:gd name="T29" fmla="*/ 2 h 58"/>
                <a:gd name="T30" fmla="*/ 3 w 62"/>
                <a:gd name="T31" fmla="*/ 1 h 58"/>
                <a:gd name="T32" fmla="*/ 2 w 62"/>
                <a:gd name="T33" fmla="*/ 1 h 58"/>
                <a:gd name="T34" fmla="*/ 2 w 62"/>
                <a:gd name="T35" fmla="*/ 1 h 58"/>
                <a:gd name="T36" fmla="*/ 1 w 62"/>
                <a:gd name="T37" fmla="*/ 0 h 58"/>
                <a:gd name="T38" fmla="*/ 1 w 62"/>
                <a:gd name="T39" fmla="*/ 1 h 58"/>
                <a:gd name="T40" fmla="*/ 1 w 62"/>
                <a:gd name="T41" fmla="*/ 1 h 58"/>
                <a:gd name="T42" fmla="*/ 1 w 62"/>
                <a:gd name="T43" fmla="*/ 1 h 58"/>
                <a:gd name="T44" fmla="*/ 0 w 62"/>
                <a:gd name="T45" fmla="*/ 1 h 58"/>
                <a:gd name="T46" fmla="*/ 1 w 62"/>
                <a:gd name="T47" fmla="*/ 2 h 58"/>
                <a:gd name="T48" fmla="*/ 1 w 62"/>
                <a:gd name="T49" fmla="*/ 2 h 58"/>
                <a:gd name="T50" fmla="*/ 1 w 62"/>
                <a:gd name="T51" fmla="*/ 2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58"/>
                <a:gd name="T80" fmla="*/ 62 w 62"/>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58">
                  <a:moveTo>
                    <a:pt x="5" y="27"/>
                  </a:moveTo>
                  <a:lnTo>
                    <a:pt x="13" y="34"/>
                  </a:lnTo>
                  <a:lnTo>
                    <a:pt x="20" y="42"/>
                  </a:lnTo>
                  <a:lnTo>
                    <a:pt x="28" y="49"/>
                  </a:lnTo>
                  <a:lnTo>
                    <a:pt x="37" y="55"/>
                  </a:lnTo>
                  <a:lnTo>
                    <a:pt x="43" y="58"/>
                  </a:lnTo>
                  <a:lnTo>
                    <a:pt x="49" y="58"/>
                  </a:lnTo>
                  <a:lnTo>
                    <a:pt x="54" y="56"/>
                  </a:lnTo>
                  <a:lnTo>
                    <a:pt x="59" y="52"/>
                  </a:lnTo>
                  <a:lnTo>
                    <a:pt x="61" y="46"/>
                  </a:lnTo>
                  <a:lnTo>
                    <a:pt x="62" y="40"/>
                  </a:lnTo>
                  <a:lnTo>
                    <a:pt x="60" y="34"/>
                  </a:lnTo>
                  <a:lnTo>
                    <a:pt x="56" y="30"/>
                  </a:lnTo>
                  <a:lnTo>
                    <a:pt x="47" y="24"/>
                  </a:lnTo>
                  <a:lnTo>
                    <a:pt x="41" y="18"/>
                  </a:lnTo>
                  <a:lnTo>
                    <a:pt x="35" y="11"/>
                  </a:lnTo>
                  <a:lnTo>
                    <a:pt x="28" y="4"/>
                  </a:lnTo>
                  <a:lnTo>
                    <a:pt x="22" y="1"/>
                  </a:lnTo>
                  <a:lnTo>
                    <a:pt x="16" y="0"/>
                  </a:lnTo>
                  <a:lnTo>
                    <a:pt x="9" y="1"/>
                  </a:lnTo>
                  <a:lnTo>
                    <a:pt x="5" y="4"/>
                  </a:lnTo>
                  <a:lnTo>
                    <a:pt x="1" y="10"/>
                  </a:lnTo>
                  <a:lnTo>
                    <a:pt x="0" y="16"/>
                  </a:lnTo>
                  <a:lnTo>
                    <a:pt x="1" y="23"/>
                  </a:lnTo>
                  <a:lnTo>
                    <a:pt x="5" y="27"/>
                  </a:lnTo>
                  <a:close/>
                </a:path>
              </a:pathLst>
            </a:custGeom>
            <a:solidFill>
              <a:srgbClr val="FF3300"/>
            </a:solidFill>
            <a:ln w="9525">
              <a:noFill/>
              <a:round/>
              <a:headEnd/>
              <a:tailEnd/>
            </a:ln>
          </p:spPr>
          <p:txBody>
            <a:bodyPr/>
            <a:lstStyle/>
            <a:p>
              <a:endParaRPr lang="de-DE"/>
            </a:p>
          </p:txBody>
        </p:sp>
        <p:sp>
          <p:nvSpPr>
            <p:cNvPr id="10249" name="Freeform 7"/>
            <p:cNvSpPr>
              <a:spLocks/>
            </p:cNvSpPr>
            <p:nvPr/>
          </p:nvSpPr>
          <p:spPr bwMode="auto">
            <a:xfrm>
              <a:off x="2931" y="2633"/>
              <a:ext cx="23" cy="27"/>
            </a:xfrm>
            <a:custGeom>
              <a:avLst/>
              <a:gdLst>
                <a:gd name="T0" fmla="*/ 2 w 45"/>
                <a:gd name="T1" fmla="*/ 3 h 54"/>
                <a:gd name="T2" fmla="*/ 3 w 45"/>
                <a:gd name="T3" fmla="*/ 3 h 54"/>
                <a:gd name="T4" fmla="*/ 3 w 45"/>
                <a:gd name="T5" fmla="*/ 3 h 54"/>
                <a:gd name="T6" fmla="*/ 3 w 45"/>
                <a:gd name="T7" fmla="*/ 2 h 54"/>
                <a:gd name="T8" fmla="*/ 3 w 45"/>
                <a:gd name="T9" fmla="*/ 2 h 54"/>
                <a:gd name="T10" fmla="*/ 3 w 45"/>
                <a:gd name="T11" fmla="*/ 1 h 54"/>
                <a:gd name="T12" fmla="*/ 3 w 45"/>
                <a:gd name="T13" fmla="*/ 1 h 54"/>
                <a:gd name="T14" fmla="*/ 3 w 45"/>
                <a:gd name="T15" fmla="*/ 1 h 54"/>
                <a:gd name="T16" fmla="*/ 3 w 45"/>
                <a:gd name="T17" fmla="*/ 1 h 54"/>
                <a:gd name="T18" fmla="*/ 2 w 45"/>
                <a:gd name="T19" fmla="*/ 0 h 54"/>
                <a:gd name="T20" fmla="*/ 2 w 45"/>
                <a:gd name="T21" fmla="*/ 1 h 54"/>
                <a:gd name="T22" fmla="*/ 2 w 45"/>
                <a:gd name="T23" fmla="*/ 1 h 54"/>
                <a:gd name="T24" fmla="*/ 1 w 45"/>
                <a:gd name="T25" fmla="*/ 1 h 54"/>
                <a:gd name="T26" fmla="*/ 1 w 45"/>
                <a:gd name="T27" fmla="*/ 1 h 54"/>
                <a:gd name="T28" fmla="*/ 1 w 45"/>
                <a:gd name="T29" fmla="*/ 2 h 54"/>
                <a:gd name="T30" fmla="*/ 1 w 45"/>
                <a:gd name="T31" fmla="*/ 2 h 54"/>
                <a:gd name="T32" fmla="*/ 1 w 45"/>
                <a:gd name="T33" fmla="*/ 2 h 54"/>
                <a:gd name="T34" fmla="*/ 0 w 45"/>
                <a:gd name="T35" fmla="*/ 3 h 54"/>
                <a:gd name="T36" fmla="*/ 0 w 45"/>
                <a:gd name="T37" fmla="*/ 3 h 54"/>
                <a:gd name="T38" fmla="*/ 1 w 45"/>
                <a:gd name="T39" fmla="*/ 3 h 54"/>
                <a:gd name="T40" fmla="*/ 1 w 45"/>
                <a:gd name="T41" fmla="*/ 4 h 54"/>
                <a:gd name="T42" fmla="*/ 1 w 45"/>
                <a:gd name="T43" fmla="*/ 4 h 54"/>
                <a:gd name="T44" fmla="*/ 2 w 45"/>
                <a:gd name="T45" fmla="*/ 4 h 54"/>
                <a:gd name="T46" fmla="*/ 2 w 45"/>
                <a:gd name="T47" fmla="*/ 4 h 54"/>
                <a:gd name="T48" fmla="*/ 2 w 45"/>
                <a:gd name="T49" fmla="*/ 3 h 54"/>
                <a:gd name="T50" fmla="*/ 2 w 45"/>
                <a:gd name="T51" fmla="*/ 3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4"/>
                <a:gd name="T80" fmla="*/ 45 w 45"/>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4">
                  <a:moveTo>
                    <a:pt x="28" y="48"/>
                  </a:moveTo>
                  <a:lnTo>
                    <a:pt x="34" y="43"/>
                  </a:lnTo>
                  <a:lnTo>
                    <a:pt x="39" y="37"/>
                  </a:lnTo>
                  <a:lnTo>
                    <a:pt x="41" y="30"/>
                  </a:lnTo>
                  <a:lnTo>
                    <a:pt x="43" y="22"/>
                  </a:lnTo>
                  <a:lnTo>
                    <a:pt x="45" y="16"/>
                  </a:lnTo>
                  <a:lnTo>
                    <a:pt x="43" y="9"/>
                  </a:lnTo>
                  <a:lnTo>
                    <a:pt x="41" y="5"/>
                  </a:lnTo>
                  <a:lnTo>
                    <a:pt x="37" y="1"/>
                  </a:lnTo>
                  <a:lnTo>
                    <a:pt x="31" y="0"/>
                  </a:lnTo>
                  <a:lnTo>
                    <a:pt x="24" y="1"/>
                  </a:lnTo>
                  <a:lnTo>
                    <a:pt x="18" y="5"/>
                  </a:lnTo>
                  <a:lnTo>
                    <a:pt x="15" y="9"/>
                  </a:lnTo>
                  <a:lnTo>
                    <a:pt x="12" y="14"/>
                  </a:lnTo>
                  <a:lnTo>
                    <a:pt x="10" y="20"/>
                  </a:lnTo>
                  <a:lnTo>
                    <a:pt x="7" y="24"/>
                  </a:lnTo>
                  <a:lnTo>
                    <a:pt x="3" y="29"/>
                  </a:lnTo>
                  <a:lnTo>
                    <a:pt x="0" y="35"/>
                  </a:lnTo>
                  <a:lnTo>
                    <a:pt x="0" y="40"/>
                  </a:lnTo>
                  <a:lnTo>
                    <a:pt x="2" y="46"/>
                  </a:lnTo>
                  <a:lnTo>
                    <a:pt x="7" y="51"/>
                  </a:lnTo>
                  <a:lnTo>
                    <a:pt x="12" y="54"/>
                  </a:lnTo>
                  <a:lnTo>
                    <a:pt x="18" y="54"/>
                  </a:lnTo>
                  <a:lnTo>
                    <a:pt x="24" y="53"/>
                  </a:lnTo>
                  <a:lnTo>
                    <a:pt x="28" y="48"/>
                  </a:lnTo>
                  <a:close/>
                </a:path>
              </a:pathLst>
            </a:custGeom>
            <a:solidFill>
              <a:srgbClr val="FF3300"/>
            </a:solidFill>
            <a:ln w="9525">
              <a:noFill/>
              <a:round/>
              <a:headEnd/>
              <a:tailEnd/>
            </a:ln>
          </p:spPr>
          <p:txBody>
            <a:bodyPr/>
            <a:lstStyle/>
            <a:p>
              <a:endParaRPr lang="de-DE"/>
            </a:p>
          </p:txBody>
        </p:sp>
        <p:sp>
          <p:nvSpPr>
            <p:cNvPr id="10250" name="Freeform 8"/>
            <p:cNvSpPr>
              <a:spLocks/>
            </p:cNvSpPr>
            <p:nvPr/>
          </p:nvSpPr>
          <p:spPr bwMode="auto">
            <a:xfrm>
              <a:off x="2832" y="2623"/>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1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4" y="29"/>
                  </a:lnTo>
                  <a:lnTo>
                    <a:pt x="5" y="36"/>
                  </a:lnTo>
                  <a:lnTo>
                    <a:pt x="7" y="43"/>
                  </a:lnTo>
                  <a:lnTo>
                    <a:pt x="8" y="49"/>
                  </a:lnTo>
                  <a:lnTo>
                    <a:pt x="11" y="54"/>
                  </a:lnTo>
                  <a:lnTo>
                    <a:pt x="15" y="59"/>
                  </a:lnTo>
                  <a:lnTo>
                    <a:pt x="21" y="61"/>
                  </a:lnTo>
                  <a:lnTo>
                    <a:pt x="27" y="61"/>
                  </a:lnTo>
                  <a:lnTo>
                    <a:pt x="33" y="59"/>
                  </a:lnTo>
                  <a:lnTo>
                    <a:pt x="37" y="54"/>
                  </a:lnTo>
                  <a:lnTo>
                    <a:pt x="40" y="49"/>
                  </a:lnTo>
                  <a:lnTo>
                    <a:pt x="40" y="43"/>
                  </a:lnTo>
                  <a:lnTo>
                    <a:pt x="37" y="35"/>
                  </a:lnTo>
                  <a:lnTo>
                    <a:pt x="36" y="27"/>
                  </a:lnTo>
                  <a:lnTo>
                    <a:pt x="34" y="19"/>
                  </a:lnTo>
                  <a:lnTo>
                    <a:pt x="31" y="11"/>
                  </a:lnTo>
                  <a:lnTo>
                    <a:pt x="28" y="5"/>
                  </a:lnTo>
                  <a:lnTo>
                    <a:pt x="22" y="1"/>
                  </a:lnTo>
                  <a:lnTo>
                    <a:pt x="17" y="0"/>
                  </a:lnTo>
                  <a:lnTo>
                    <a:pt x="10" y="3"/>
                  </a:lnTo>
                  <a:lnTo>
                    <a:pt x="5" y="6"/>
                  </a:lnTo>
                  <a:lnTo>
                    <a:pt x="2" y="11"/>
                  </a:lnTo>
                  <a:lnTo>
                    <a:pt x="0" y="18"/>
                  </a:lnTo>
                  <a:lnTo>
                    <a:pt x="2" y="23"/>
                  </a:lnTo>
                  <a:close/>
                </a:path>
              </a:pathLst>
            </a:custGeom>
            <a:solidFill>
              <a:srgbClr val="FF3300"/>
            </a:solidFill>
            <a:ln w="9525">
              <a:noFill/>
              <a:round/>
              <a:headEnd/>
              <a:tailEnd/>
            </a:ln>
          </p:spPr>
          <p:txBody>
            <a:bodyPr/>
            <a:lstStyle/>
            <a:p>
              <a:endParaRPr lang="de-DE"/>
            </a:p>
          </p:txBody>
        </p:sp>
        <p:sp>
          <p:nvSpPr>
            <p:cNvPr id="10251" name="Freeform 9"/>
            <p:cNvSpPr>
              <a:spLocks/>
            </p:cNvSpPr>
            <p:nvPr/>
          </p:nvSpPr>
          <p:spPr bwMode="auto">
            <a:xfrm>
              <a:off x="2949" y="2563"/>
              <a:ext cx="22" cy="25"/>
            </a:xfrm>
            <a:custGeom>
              <a:avLst/>
              <a:gdLst>
                <a:gd name="T0" fmla="*/ 2 w 44"/>
                <a:gd name="T1" fmla="*/ 2 h 51"/>
                <a:gd name="T2" fmla="*/ 2 w 44"/>
                <a:gd name="T3" fmla="*/ 2 h 51"/>
                <a:gd name="T4" fmla="*/ 3 w 44"/>
                <a:gd name="T5" fmla="*/ 2 h 51"/>
                <a:gd name="T6" fmla="*/ 3 w 44"/>
                <a:gd name="T7" fmla="*/ 1 h 51"/>
                <a:gd name="T8" fmla="*/ 3 w 44"/>
                <a:gd name="T9" fmla="*/ 1 h 51"/>
                <a:gd name="T10" fmla="*/ 3 w 44"/>
                <a:gd name="T11" fmla="*/ 1 h 51"/>
                <a:gd name="T12" fmla="*/ 3 w 44"/>
                <a:gd name="T13" fmla="*/ 0 h 51"/>
                <a:gd name="T14" fmla="*/ 3 w 44"/>
                <a:gd name="T15" fmla="*/ 0 h 51"/>
                <a:gd name="T16" fmla="*/ 3 w 44"/>
                <a:gd name="T17" fmla="*/ 0 h 51"/>
                <a:gd name="T18" fmla="*/ 3 w 44"/>
                <a:gd name="T19" fmla="*/ 0 h 51"/>
                <a:gd name="T20" fmla="*/ 2 w 44"/>
                <a:gd name="T21" fmla="*/ 0 h 51"/>
                <a:gd name="T22" fmla="*/ 2 w 44"/>
                <a:gd name="T23" fmla="*/ 0 h 51"/>
                <a:gd name="T24" fmla="*/ 2 w 44"/>
                <a:gd name="T25" fmla="*/ 0 h 51"/>
                <a:gd name="T26" fmla="*/ 1 w 44"/>
                <a:gd name="T27" fmla="*/ 0 h 51"/>
                <a:gd name="T28" fmla="*/ 1 w 44"/>
                <a:gd name="T29" fmla="*/ 0 h 51"/>
                <a:gd name="T30" fmla="*/ 1 w 44"/>
                <a:gd name="T31" fmla="*/ 1 h 51"/>
                <a:gd name="T32" fmla="*/ 1 w 44"/>
                <a:gd name="T33" fmla="*/ 1 h 51"/>
                <a:gd name="T34" fmla="*/ 0 w 44"/>
                <a:gd name="T35" fmla="*/ 2 h 51"/>
                <a:gd name="T36" fmla="*/ 0 w 44"/>
                <a:gd name="T37" fmla="*/ 2 h 51"/>
                <a:gd name="T38" fmla="*/ 1 w 44"/>
                <a:gd name="T39" fmla="*/ 2 h 51"/>
                <a:gd name="T40" fmla="*/ 1 w 44"/>
                <a:gd name="T41" fmla="*/ 3 h 51"/>
                <a:gd name="T42" fmla="*/ 1 w 44"/>
                <a:gd name="T43" fmla="*/ 3 h 51"/>
                <a:gd name="T44" fmla="*/ 2 w 44"/>
                <a:gd name="T45" fmla="*/ 3 h 51"/>
                <a:gd name="T46" fmla="*/ 2 w 44"/>
                <a:gd name="T47" fmla="*/ 3 h 51"/>
                <a:gd name="T48" fmla="*/ 2 w 44"/>
                <a:gd name="T49" fmla="*/ 2 h 51"/>
                <a:gd name="T50" fmla="*/ 2 w 44"/>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51"/>
                <a:gd name="T80" fmla="*/ 44 w 44"/>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51">
                  <a:moveTo>
                    <a:pt x="28" y="45"/>
                  </a:moveTo>
                  <a:lnTo>
                    <a:pt x="31" y="41"/>
                  </a:lnTo>
                  <a:lnTo>
                    <a:pt x="35" y="35"/>
                  </a:lnTo>
                  <a:lnTo>
                    <a:pt x="38" y="30"/>
                  </a:lnTo>
                  <a:lnTo>
                    <a:pt x="42" y="26"/>
                  </a:lnTo>
                  <a:lnTo>
                    <a:pt x="44" y="21"/>
                  </a:lnTo>
                  <a:lnTo>
                    <a:pt x="44" y="14"/>
                  </a:lnTo>
                  <a:lnTo>
                    <a:pt x="43" y="9"/>
                  </a:lnTo>
                  <a:lnTo>
                    <a:pt x="38" y="4"/>
                  </a:lnTo>
                  <a:lnTo>
                    <a:pt x="33" y="0"/>
                  </a:lnTo>
                  <a:lnTo>
                    <a:pt x="27" y="0"/>
                  </a:lnTo>
                  <a:lnTo>
                    <a:pt x="21" y="2"/>
                  </a:lnTo>
                  <a:lnTo>
                    <a:pt x="17" y="6"/>
                  </a:lnTo>
                  <a:lnTo>
                    <a:pt x="13" y="11"/>
                  </a:lnTo>
                  <a:lnTo>
                    <a:pt x="10" y="15"/>
                  </a:lnTo>
                  <a:lnTo>
                    <a:pt x="6" y="21"/>
                  </a:lnTo>
                  <a:lnTo>
                    <a:pt x="4" y="26"/>
                  </a:lnTo>
                  <a:lnTo>
                    <a:pt x="0" y="32"/>
                  </a:lnTo>
                  <a:lnTo>
                    <a:pt x="0" y="37"/>
                  </a:lnTo>
                  <a:lnTo>
                    <a:pt x="2" y="43"/>
                  </a:lnTo>
                  <a:lnTo>
                    <a:pt x="6" y="48"/>
                  </a:lnTo>
                  <a:lnTo>
                    <a:pt x="11" y="51"/>
                  </a:lnTo>
                  <a:lnTo>
                    <a:pt x="18" y="51"/>
                  </a:lnTo>
                  <a:lnTo>
                    <a:pt x="23" y="50"/>
                  </a:lnTo>
                  <a:lnTo>
                    <a:pt x="28" y="45"/>
                  </a:lnTo>
                  <a:close/>
                </a:path>
              </a:pathLst>
            </a:custGeom>
            <a:solidFill>
              <a:srgbClr val="FF3300"/>
            </a:solidFill>
            <a:ln w="9525">
              <a:noFill/>
              <a:round/>
              <a:headEnd/>
              <a:tailEnd/>
            </a:ln>
          </p:spPr>
          <p:txBody>
            <a:bodyPr/>
            <a:lstStyle/>
            <a:p>
              <a:endParaRPr lang="de-DE"/>
            </a:p>
          </p:txBody>
        </p:sp>
        <p:sp>
          <p:nvSpPr>
            <p:cNvPr id="10252" name="Freeform 10"/>
            <p:cNvSpPr>
              <a:spLocks/>
            </p:cNvSpPr>
            <p:nvPr/>
          </p:nvSpPr>
          <p:spPr bwMode="auto">
            <a:xfrm>
              <a:off x="3066" y="2526"/>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4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1" y="44"/>
                  </a:lnTo>
                  <a:lnTo>
                    <a:pt x="28" y="51"/>
                  </a:lnTo>
                  <a:lnTo>
                    <a:pt x="37" y="56"/>
                  </a:lnTo>
                  <a:lnTo>
                    <a:pt x="43" y="59"/>
                  </a:lnTo>
                  <a:lnTo>
                    <a:pt x="50" y="60"/>
                  </a:lnTo>
                  <a:lnTo>
                    <a:pt x="55" y="57"/>
                  </a:lnTo>
                  <a:lnTo>
                    <a:pt x="60" y="53"/>
                  </a:lnTo>
                  <a:lnTo>
                    <a:pt x="62" y="47"/>
                  </a:lnTo>
                  <a:lnTo>
                    <a:pt x="62" y="41"/>
                  </a:lnTo>
                  <a:lnTo>
                    <a:pt x="60" y="36"/>
                  </a:lnTo>
                  <a:lnTo>
                    <a:pt x="55" y="31"/>
                  </a:lnTo>
                  <a:lnTo>
                    <a:pt x="48" y="25"/>
                  </a:lnTo>
                  <a:lnTo>
                    <a:pt x="42" y="18"/>
                  </a:lnTo>
                  <a:lnTo>
                    <a:pt x="35" y="13"/>
                  </a:lnTo>
                  <a:lnTo>
                    <a:pt x="28" y="6"/>
                  </a:lnTo>
                  <a:lnTo>
                    <a:pt x="23" y="2"/>
                  </a:lnTo>
                  <a:lnTo>
                    <a:pt x="16" y="0"/>
                  </a:lnTo>
                  <a:lnTo>
                    <a:pt x="10" y="2"/>
                  </a:lnTo>
                  <a:lnTo>
                    <a:pt x="5" y="6"/>
                  </a:lnTo>
                  <a:lnTo>
                    <a:pt x="1" y="10"/>
                  </a:lnTo>
                  <a:lnTo>
                    <a:pt x="0" y="17"/>
                  </a:lnTo>
                  <a:lnTo>
                    <a:pt x="1" y="23"/>
                  </a:lnTo>
                  <a:lnTo>
                    <a:pt x="5" y="29"/>
                  </a:lnTo>
                  <a:close/>
                </a:path>
              </a:pathLst>
            </a:custGeom>
            <a:solidFill>
              <a:srgbClr val="FF3300"/>
            </a:solidFill>
            <a:ln w="9525">
              <a:noFill/>
              <a:round/>
              <a:headEnd/>
              <a:tailEnd/>
            </a:ln>
          </p:spPr>
          <p:txBody>
            <a:bodyPr/>
            <a:lstStyle/>
            <a:p>
              <a:endParaRPr lang="de-DE"/>
            </a:p>
          </p:txBody>
        </p:sp>
        <p:sp>
          <p:nvSpPr>
            <p:cNvPr id="10253" name="Freeform 11"/>
            <p:cNvSpPr>
              <a:spLocks/>
            </p:cNvSpPr>
            <p:nvPr/>
          </p:nvSpPr>
          <p:spPr bwMode="auto">
            <a:xfrm>
              <a:off x="3225" y="2587"/>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3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0" y="44"/>
                  </a:lnTo>
                  <a:lnTo>
                    <a:pt x="28" y="51"/>
                  </a:lnTo>
                  <a:lnTo>
                    <a:pt x="37" y="56"/>
                  </a:lnTo>
                  <a:lnTo>
                    <a:pt x="43" y="59"/>
                  </a:lnTo>
                  <a:lnTo>
                    <a:pt x="48" y="60"/>
                  </a:lnTo>
                  <a:lnTo>
                    <a:pt x="54" y="57"/>
                  </a:lnTo>
                  <a:lnTo>
                    <a:pt x="59" y="53"/>
                  </a:lnTo>
                  <a:lnTo>
                    <a:pt x="61" y="47"/>
                  </a:lnTo>
                  <a:lnTo>
                    <a:pt x="62" y="41"/>
                  </a:lnTo>
                  <a:lnTo>
                    <a:pt x="60" y="36"/>
                  </a:lnTo>
                  <a:lnTo>
                    <a:pt x="55" y="31"/>
                  </a:lnTo>
                  <a:lnTo>
                    <a:pt x="47" y="25"/>
                  </a:lnTo>
                  <a:lnTo>
                    <a:pt x="40" y="18"/>
                  </a:lnTo>
                  <a:lnTo>
                    <a:pt x="35" y="13"/>
                  </a:lnTo>
                  <a:lnTo>
                    <a:pt x="28" y="6"/>
                  </a:lnTo>
                  <a:lnTo>
                    <a:pt x="22" y="2"/>
                  </a:lnTo>
                  <a:lnTo>
                    <a:pt x="16" y="0"/>
                  </a:lnTo>
                  <a:lnTo>
                    <a:pt x="9" y="2"/>
                  </a:lnTo>
                  <a:lnTo>
                    <a:pt x="5" y="6"/>
                  </a:lnTo>
                  <a:lnTo>
                    <a:pt x="1" y="10"/>
                  </a:lnTo>
                  <a:lnTo>
                    <a:pt x="0" y="17"/>
                  </a:lnTo>
                  <a:lnTo>
                    <a:pt x="1" y="23"/>
                  </a:lnTo>
                  <a:lnTo>
                    <a:pt x="5" y="29"/>
                  </a:lnTo>
                  <a:close/>
                </a:path>
              </a:pathLst>
            </a:custGeom>
            <a:solidFill>
              <a:srgbClr val="FF3300"/>
            </a:solidFill>
            <a:ln w="9525">
              <a:noFill/>
              <a:round/>
              <a:headEnd/>
              <a:tailEnd/>
            </a:ln>
          </p:spPr>
          <p:txBody>
            <a:bodyPr/>
            <a:lstStyle/>
            <a:p>
              <a:endParaRPr lang="de-DE"/>
            </a:p>
          </p:txBody>
        </p:sp>
        <p:sp>
          <p:nvSpPr>
            <p:cNvPr id="10254" name="Freeform 12"/>
            <p:cNvSpPr>
              <a:spLocks/>
            </p:cNvSpPr>
            <p:nvPr/>
          </p:nvSpPr>
          <p:spPr bwMode="auto">
            <a:xfrm>
              <a:off x="3128" y="2585"/>
              <a:ext cx="23" cy="27"/>
            </a:xfrm>
            <a:custGeom>
              <a:avLst/>
              <a:gdLst>
                <a:gd name="T0" fmla="*/ 2 w 45"/>
                <a:gd name="T1" fmla="*/ 3 h 56"/>
                <a:gd name="T2" fmla="*/ 3 w 45"/>
                <a:gd name="T3" fmla="*/ 2 h 56"/>
                <a:gd name="T4" fmla="*/ 3 w 45"/>
                <a:gd name="T5" fmla="*/ 2 h 56"/>
                <a:gd name="T6" fmla="*/ 3 w 45"/>
                <a:gd name="T7" fmla="*/ 1 h 56"/>
                <a:gd name="T8" fmla="*/ 3 w 45"/>
                <a:gd name="T9" fmla="*/ 1 h 56"/>
                <a:gd name="T10" fmla="*/ 3 w 45"/>
                <a:gd name="T11" fmla="*/ 1 h 56"/>
                <a:gd name="T12" fmla="*/ 3 w 45"/>
                <a:gd name="T13" fmla="*/ 0 h 56"/>
                <a:gd name="T14" fmla="*/ 3 w 45"/>
                <a:gd name="T15" fmla="*/ 0 h 56"/>
                <a:gd name="T16" fmla="*/ 3 w 45"/>
                <a:gd name="T17" fmla="*/ 0 h 56"/>
                <a:gd name="T18" fmla="*/ 2 w 45"/>
                <a:gd name="T19" fmla="*/ 0 h 56"/>
                <a:gd name="T20" fmla="*/ 2 w 45"/>
                <a:gd name="T21" fmla="*/ 0 h 56"/>
                <a:gd name="T22" fmla="*/ 2 w 45"/>
                <a:gd name="T23" fmla="*/ 0 h 56"/>
                <a:gd name="T24" fmla="*/ 1 w 45"/>
                <a:gd name="T25" fmla="*/ 0 h 56"/>
                <a:gd name="T26" fmla="*/ 1 w 45"/>
                <a:gd name="T27" fmla="*/ 0 h 56"/>
                <a:gd name="T28" fmla="*/ 1 w 45"/>
                <a:gd name="T29" fmla="*/ 1 h 56"/>
                <a:gd name="T30" fmla="*/ 1 w 45"/>
                <a:gd name="T31" fmla="*/ 1 h 56"/>
                <a:gd name="T32" fmla="*/ 1 w 45"/>
                <a:gd name="T33" fmla="*/ 1 h 56"/>
                <a:gd name="T34" fmla="*/ 0 w 45"/>
                <a:gd name="T35" fmla="*/ 2 h 56"/>
                <a:gd name="T36" fmla="*/ 0 w 45"/>
                <a:gd name="T37" fmla="*/ 2 h 56"/>
                <a:gd name="T38" fmla="*/ 1 w 45"/>
                <a:gd name="T39" fmla="*/ 2 h 56"/>
                <a:gd name="T40" fmla="*/ 1 w 45"/>
                <a:gd name="T41" fmla="*/ 3 h 56"/>
                <a:gd name="T42" fmla="*/ 1 w 45"/>
                <a:gd name="T43" fmla="*/ 3 h 56"/>
                <a:gd name="T44" fmla="*/ 2 w 45"/>
                <a:gd name="T45" fmla="*/ 3 h 56"/>
                <a:gd name="T46" fmla="*/ 2 w 45"/>
                <a:gd name="T47" fmla="*/ 3 h 56"/>
                <a:gd name="T48" fmla="*/ 2 w 45"/>
                <a:gd name="T49" fmla="*/ 3 h 56"/>
                <a:gd name="T50" fmla="*/ 2 w 45"/>
                <a:gd name="T51" fmla="*/ 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6"/>
                <a:gd name="T80" fmla="*/ 45 w 45"/>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6">
                  <a:moveTo>
                    <a:pt x="28" y="49"/>
                  </a:moveTo>
                  <a:lnTo>
                    <a:pt x="34" y="44"/>
                  </a:lnTo>
                  <a:lnTo>
                    <a:pt x="38" y="37"/>
                  </a:lnTo>
                  <a:lnTo>
                    <a:pt x="41" y="31"/>
                  </a:lnTo>
                  <a:lnTo>
                    <a:pt x="43" y="23"/>
                  </a:lnTo>
                  <a:lnTo>
                    <a:pt x="45" y="16"/>
                  </a:lnTo>
                  <a:lnTo>
                    <a:pt x="43" y="11"/>
                  </a:lnTo>
                  <a:lnTo>
                    <a:pt x="40" y="5"/>
                  </a:lnTo>
                  <a:lnTo>
                    <a:pt x="35" y="1"/>
                  </a:lnTo>
                  <a:lnTo>
                    <a:pt x="30" y="0"/>
                  </a:lnTo>
                  <a:lnTo>
                    <a:pt x="24" y="1"/>
                  </a:lnTo>
                  <a:lnTo>
                    <a:pt x="18" y="5"/>
                  </a:lnTo>
                  <a:lnTo>
                    <a:pt x="15" y="9"/>
                  </a:lnTo>
                  <a:lnTo>
                    <a:pt x="12" y="15"/>
                  </a:lnTo>
                  <a:lnTo>
                    <a:pt x="10" y="21"/>
                  </a:lnTo>
                  <a:lnTo>
                    <a:pt x="7" y="26"/>
                  </a:lnTo>
                  <a:lnTo>
                    <a:pt x="3" y="30"/>
                  </a:lnTo>
                  <a:lnTo>
                    <a:pt x="0" y="36"/>
                  </a:lnTo>
                  <a:lnTo>
                    <a:pt x="0" y="42"/>
                  </a:lnTo>
                  <a:lnTo>
                    <a:pt x="1" y="47"/>
                  </a:lnTo>
                  <a:lnTo>
                    <a:pt x="5" y="52"/>
                  </a:lnTo>
                  <a:lnTo>
                    <a:pt x="11" y="56"/>
                  </a:lnTo>
                  <a:lnTo>
                    <a:pt x="17" y="56"/>
                  </a:lnTo>
                  <a:lnTo>
                    <a:pt x="24" y="53"/>
                  </a:lnTo>
                  <a:lnTo>
                    <a:pt x="28" y="49"/>
                  </a:lnTo>
                  <a:close/>
                </a:path>
              </a:pathLst>
            </a:custGeom>
            <a:solidFill>
              <a:srgbClr val="FF3300"/>
            </a:solidFill>
            <a:ln w="9525">
              <a:noFill/>
              <a:round/>
              <a:headEnd/>
              <a:tailEnd/>
            </a:ln>
          </p:spPr>
          <p:txBody>
            <a:bodyPr/>
            <a:lstStyle/>
            <a:p>
              <a:endParaRPr lang="de-DE"/>
            </a:p>
          </p:txBody>
        </p:sp>
        <p:sp>
          <p:nvSpPr>
            <p:cNvPr id="10255" name="Freeform 13"/>
            <p:cNvSpPr>
              <a:spLocks/>
            </p:cNvSpPr>
            <p:nvPr/>
          </p:nvSpPr>
          <p:spPr bwMode="auto">
            <a:xfrm>
              <a:off x="3029" y="2575"/>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0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8"/>
                  </a:lnTo>
                  <a:lnTo>
                    <a:pt x="5" y="35"/>
                  </a:lnTo>
                  <a:lnTo>
                    <a:pt x="6" y="41"/>
                  </a:lnTo>
                  <a:lnTo>
                    <a:pt x="7" y="48"/>
                  </a:lnTo>
                  <a:lnTo>
                    <a:pt x="10" y="54"/>
                  </a:lnTo>
                  <a:lnTo>
                    <a:pt x="14" y="57"/>
                  </a:lnTo>
                  <a:lnTo>
                    <a:pt x="20" y="61"/>
                  </a:lnTo>
                  <a:lnTo>
                    <a:pt x="27" y="61"/>
                  </a:lnTo>
                  <a:lnTo>
                    <a:pt x="33" y="58"/>
                  </a:lnTo>
                  <a:lnTo>
                    <a:pt x="37" y="54"/>
                  </a:lnTo>
                  <a:lnTo>
                    <a:pt x="40" y="48"/>
                  </a:lnTo>
                  <a:lnTo>
                    <a:pt x="40" y="41"/>
                  </a:lnTo>
                  <a:lnTo>
                    <a:pt x="37" y="33"/>
                  </a:lnTo>
                  <a:lnTo>
                    <a:pt x="35" y="25"/>
                  </a:lnTo>
                  <a:lnTo>
                    <a:pt x="33" y="18"/>
                  </a:lnTo>
                  <a:lnTo>
                    <a:pt x="30" y="10"/>
                  </a:lnTo>
                  <a:lnTo>
                    <a:pt x="27" y="4"/>
                  </a:lnTo>
                  <a:lnTo>
                    <a:pt x="22" y="1"/>
                  </a:lnTo>
                  <a:lnTo>
                    <a:pt x="15" y="0"/>
                  </a:lnTo>
                  <a:lnTo>
                    <a:pt x="10" y="1"/>
                  </a:lnTo>
                  <a:lnTo>
                    <a:pt x="5" y="4"/>
                  </a:lnTo>
                  <a:lnTo>
                    <a:pt x="2" y="10"/>
                  </a:lnTo>
                  <a:lnTo>
                    <a:pt x="0" y="16"/>
                  </a:lnTo>
                  <a:lnTo>
                    <a:pt x="2" y="23"/>
                  </a:lnTo>
                  <a:close/>
                </a:path>
              </a:pathLst>
            </a:custGeom>
            <a:solidFill>
              <a:srgbClr val="FF3300"/>
            </a:solidFill>
            <a:ln w="9525">
              <a:noFill/>
              <a:round/>
              <a:headEnd/>
              <a:tailEnd/>
            </a:ln>
          </p:spPr>
          <p:txBody>
            <a:bodyPr/>
            <a:lstStyle/>
            <a:p>
              <a:endParaRPr lang="de-DE"/>
            </a:p>
          </p:txBody>
        </p:sp>
        <p:sp>
          <p:nvSpPr>
            <p:cNvPr id="10256" name="Freeform 14"/>
            <p:cNvSpPr>
              <a:spLocks/>
            </p:cNvSpPr>
            <p:nvPr/>
          </p:nvSpPr>
          <p:spPr bwMode="auto">
            <a:xfrm>
              <a:off x="2894" y="2477"/>
              <a:ext cx="22" cy="25"/>
            </a:xfrm>
            <a:custGeom>
              <a:avLst/>
              <a:gdLst>
                <a:gd name="T0" fmla="*/ 1 w 45"/>
                <a:gd name="T1" fmla="*/ 3 h 50"/>
                <a:gd name="T2" fmla="*/ 2 w 45"/>
                <a:gd name="T3" fmla="*/ 3 h 50"/>
                <a:gd name="T4" fmla="*/ 2 w 45"/>
                <a:gd name="T5" fmla="*/ 3 h 50"/>
                <a:gd name="T6" fmla="*/ 2 w 45"/>
                <a:gd name="T7" fmla="*/ 2 h 50"/>
                <a:gd name="T8" fmla="*/ 2 w 45"/>
                <a:gd name="T9" fmla="*/ 2 h 50"/>
                <a:gd name="T10" fmla="*/ 2 w 45"/>
                <a:gd name="T11" fmla="*/ 2 h 50"/>
                <a:gd name="T12" fmla="*/ 2 w 45"/>
                <a:gd name="T13" fmla="*/ 1 h 50"/>
                <a:gd name="T14" fmla="*/ 2 w 45"/>
                <a:gd name="T15" fmla="*/ 1 h 50"/>
                <a:gd name="T16" fmla="*/ 2 w 45"/>
                <a:gd name="T17" fmla="*/ 1 h 50"/>
                <a:gd name="T18" fmla="*/ 2 w 45"/>
                <a:gd name="T19" fmla="*/ 0 h 50"/>
                <a:gd name="T20" fmla="*/ 1 w 45"/>
                <a:gd name="T21" fmla="*/ 0 h 50"/>
                <a:gd name="T22" fmla="*/ 1 w 45"/>
                <a:gd name="T23" fmla="*/ 1 h 50"/>
                <a:gd name="T24" fmla="*/ 1 w 45"/>
                <a:gd name="T25" fmla="*/ 1 h 50"/>
                <a:gd name="T26" fmla="*/ 0 w 45"/>
                <a:gd name="T27" fmla="*/ 1 h 50"/>
                <a:gd name="T28" fmla="*/ 0 w 45"/>
                <a:gd name="T29" fmla="*/ 1 h 50"/>
                <a:gd name="T30" fmla="*/ 0 w 45"/>
                <a:gd name="T31" fmla="*/ 2 h 50"/>
                <a:gd name="T32" fmla="*/ 0 w 45"/>
                <a:gd name="T33" fmla="*/ 2 h 50"/>
                <a:gd name="T34" fmla="*/ 0 w 45"/>
                <a:gd name="T35" fmla="*/ 2 h 50"/>
                <a:gd name="T36" fmla="*/ 0 w 45"/>
                <a:gd name="T37" fmla="*/ 3 h 50"/>
                <a:gd name="T38" fmla="*/ 0 w 45"/>
                <a:gd name="T39" fmla="*/ 3 h 50"/>
                <a:gd name="T40" fmla="*/ 0 w 45"/>
                <a:gd name="T41" fmla="*/ 3 h 50"/>
                <a:gd name="T42" fmla="*/ 0 w 45"/>
                <a:gd name="T43" fmla="*/ 4 h 50"/>
                <a:gd name="T44" fmla="*/ 1 w 45"/>
                <a:gd name="T45" fmla="*/ 4 h 50"/>
                <a:gd name="T46" fmla="*/ 1 w 45"/>
                <a:gd name="T47" fmla="*/ 4 h 50"/>
                <a:gd name="T48" fmla="*/ 1 w 45"/>
                <a:gd name="T49" fmla="*/ 3 h 50"/>
                <a:gd name="T50" fmla="*/ 1 w 45"/>
                <a:gd name="T51" fmla="*/ 3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0"/>
                <a:gd name="T80" fmla="*/ 45 w 45"/>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0">
                  <a:moveTo>
                    <a:pt x="29" y="45"/>
                  </a:moveTo>
                  <a:lnTo>
                    <a:pt x="32" y="40"/>
                  </a:lnTo>
                  <a:lnTo>
                    <a:pt x="36" y="35"/>
                  </a:lnTo>
                  <a:lnTo>
                    <a:pt x="39" y="31"/>
                  </a:lnTo>
                  <a:lnTo>
                    <a:pt x="42" y="26"/>
                  </a:lnTo>
                  <a:lnTo>
                    <a:pt x="45" y="21"/>
                  </a:lnTo>
                  <a:lnTo>
                    <a:pt x="45" y="15"/>
                  </a:lnTo>
                  <a:lnTo>
                    <a:pt x="44" y="8"/>
                  </a:lnTo>
                  <a:lnTo>
                    <a:pt x="39" y="3"/>
                  </a:lnTo>
                  <a:lnTo>
                    <a:pt x="33" y="0"/>
                  </a:lnTo>
                  <a:lnTo>
                    <a:pt x="27" y="0"/>
                  </a:lnTo>
                  <a:lnTo>
                    <a:pt x="22" y="2"/>
                  </a:lnTo>
                  <a:lnTo>
                    <a:pt x="17" y="7"/>
                  </a:lnTo>
                  <a:lnTo>
                    <a:pt x="12" y="11"/>
                  </a:lnTo>
                  <a:lnTo>
                    <a:pt x="9" y="16"/>
                  </a:lnTo>
                  <a:lnTo>
                    <a:pt x="6" y="21"/>
                  </a:lnTo>
                  <a:lnTo>
                    <a:pt x="3" y="25"/>
                  </a:lnTo>
                  <a:lnTo>
                    <a:pt x="0" y="31"/>
                  </a:lnTo>
                  <a:lnTo>
                    <a:pt x="0" y="37"/>
                  </a:lnTo>
                  <a:lnTo>
                    <a:pt x="1" y="44"/>
                  </a:lnTo>
                  <a:lnTo>
                    <a:pt x="6" y="48"/>
                  </a:lnTo>
                  <a:lnTo>
                    <a:pt x="11" y="50"/>
                  </a:lnTo>
                  <a:lnTo>
                    <a:pt x="17" y="50"/>
                  </a:lnTo>
                  <a:lnTo>
                    <a:pt x="24" y="49"/>
                  </a:lnTo>
                  <a:lnTo>
                    <a:pt x="29" y="45"/>
                  </a:lnTo>
                  <a:close/>
                </a:path>
              </a:pathLst>
            </a:custGeom>
            <a:solidFill>
              <a:srgbClr val="FF3300"/>
            </a:solidFill>
            <a:ln w="9525">
              <a:noFill/>
              <a:round/>
              <a:headEnd/>
              <a:tailEnd/>
            </a:ln>
          </p:spPr>
          <p:txBody>
            <a:bodyPr/>
            <a:lstStyle/>
            <a:p>
              <a:endParaRPr lang="de-DE"/>
            </a:p>
          </p:txBody>
        </p:sp>
        <p:sp>
          <p:nvSpPr>
            <p:cNvPr id="10257" name="Freeform 15"/>
            <p:cNvSpPr>
              <a:spLocks/>
            </p:cNvSpPr>
            <p:nvPr/>
          </p:nvSpPr>
          <p:spPr bwMode="auto">
            <a:xfrm>
              <a:off x="2973" y="2489"/>
              <a:ext cx="20" cy="31"/>
            </a:xfrm>
            <a:custGeom>
              <a:avLst/>
              <a:gdLst>
                <a:gd name="T0" fmla="*/ 1 w 40"/>
                <a:gd name="T1" fmla="*/ 2 h 61"/>
                <a:gd name="T2" fmla="*/ 1 w 40"/>
                <a:gd name="T3" fmla="*/ 2 h 61"/>
                <a:gd name="T4" fmla="*/ 1 w 40"/>
                <a:gd name="T5" fmla="*/ 3 h 61"/>
                <a:gd name="T6" fmla="*/ 1 w 40"/>
                <a:gd name="T7" fmla="*/ 3 h 61"/>
                <a:gd name="T8" fmla="*/ 1 w 40"/>
                <a:gd name="T9" fmla="*/ 3 h 61"/>
                <a:gd name="T10" fmla="*/ 1 w 40"/>
                <a:gd name="T11" fmla="*/ 4 h 61"/>
                <a:gd name="T12" fmla="*/ 1 w 40"/>
                <a:gd name="T13" fmla="*/ 4 h 61"/>
                <a:gd name="T14" fmla="*/ 2 w 40"/>
                <a:gd name="T15" fmla="*/ 4 h 61"/>
                <a:gd name="T16" fmla="*/ 2 w 40"/>
                <a:gd name="T17" fmla="*/ 4 h 61"/>
                <a:gd name="T18" fmla="*/ 3 w 40"/>
                <a:gd name="T19" fmla="*/ 4 h 61"/>
                <a:gd name="T20" fmla="*/ 3 w 40"/>
                <a:gd name="T21" fmla="*/ 4 h 61"/>
                <a:gd name="T22" fmla="*/ 3 w 40"/>
                <a:gd name="T23" fmla="*/ 3 h 61"/>
                <a:gd name="T24" fmla="*/ 3 w 40"/>
                <a:gd name="T25" fmla="*/ 3 h 61"/>
                <a:gd name="T26" fmla="*/ 3 w 40"/>
                <a:gd name="T27" fmla="*/ 3 h 61"/>
                <a:gd name="T28" fmla="*/ 3 w 40"/>
                <a:gd name="T29" fmla="*/ 2 h 61"/>
                <a:gd name="T30" fmla="*/ 3 w 40"/>
                <a:gd name="T31" fmla="*/ 2 h 61"/>
                <a:gd name="T32" fmla="*/ 2 w 40"/>
                <a:gd name="T33" fmla="*/ 1 h 61"/>
                <a:gd name="T34" fmla="*/ 2 w 40"/>
                <a:gd name="T35" fmla="*/ 1 h 61"/>
                <a:gd name="T36" fmla="*/ 2 w 40"/>
                <a:gd name="T37" fmla="*/ 1 h 61"/>
                <a:gd name="T38" fmla="*/ 1 w 40"/>
                <a:gd name="T39" fmla="*/ 0 h 61"/>
                <a:gd name="T40" fmla="*/ 1 w 40"/>
                <a:gd name="T41" fmla="*/ 1 h 61"/>
                <a:gd name="T42" fmla="*/ 1 w 40"/>
                <a:gd name="T43" fmla="*/ 1 h 61"/>
                <a:gd name="T44" fmla="*/ 1 w 40"/>
                <a:gd name="T45" fmla="*/ 1 h 61"/>
                <a:gd name="T46" fmla="*/ 0 w 40"/>
                <a:gd name="T47" fmla="*/ 2 h 61"/>
                <a:gd name="T48" fmla="*/ 1 w 40"/>
                <a:gd name="T49" fmla="*/ 2 h 61"/>
                <a:gd name="T50" fmla="*/ 1 w 40"/>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9"/>
                  </a:lnTo>
                  <a:lnTo>
                    <a:pt x="5" y="36"/>
                  </a:lnTo>
                  <a:lnTo>
                    <a:pt x="7" y="43"/>
                  </a:lnTo>
                  <a:lnTo>
                    <a:pt x="8" y="48"/>
                  </a:lnTo>
                  <a:lnTo>
                    <a:pt x="10" y="54"/>
                  </a:lnTo>
                  <a:lnTo>
                    <a:pt x="15" y="59"/>
                  </a:lnTo>
                  <a:lnTo>
                    <a:pt x="20" y="61"/>
                  </a:lnTo>
                  <a:lnTo>
                    <a:pt x="27" y="61"/>
                  </a:lnTo>
                  <a:lnTo>
                    <a:pt x="33" y="59"/>
                  </a:lnTo>
                  <a:lnTo>
                    <a:pt x="38" y="54"/>
                  </a:lnTo>
                  <a:lnTo>
                    <a:pt x="40" y="48"/>
                  </a:lnTo>
                  <a:lnTo>
                    <a:pt x="40" y="43"/>
                  </a:lnTo>
                  <a:lnTo>
                    <a:pt x="38" y="35"/>
                  </a:lnTo>
                  <a:lnTo>
                    <a:pt x="35" y="26"/>
                  </a:lnTo>
                  <a:lnTo>
                    <a:pt x="33" y="18"/>
                  </a:lnTo>
                  <a:lnTo>
                    <a:pt x="31" y="10"/>
                  </a:lnTo>
                  <a:lnTo>
                    <a:pt x="27" y="5"/>
                  </a:lnTo>
                  <a:lnTo>
                    <a:pt x="23" y="1"/>
                  </a:lnTo>
                  <a:lnTo>
                    <a:pt x="16" y="0"/>
                  </a:lnTo>
                  <a:lnTo>
                    <a:pt x="10" y="2"/>
                  </a:lnTo>
                  <a:lnTo>
                    <a:pt x="4" y="6"/>
                  </a:lnTo>
                  <a:lnTo>
                    <a:pt x="1" y="10"/>
                  </a:lnTo>
                  <a:lnTo>
                    <a:pt x="0" y="17"/>
                  </a:lnTo>
                  <a:lnTo>
                    <a:pt x="2" y="23"/>
                  </a:lnTo>
                  <a:close/>
                </a:path>
              </a:pathLst>
            </a:custGeom>
            <a:solidFill>
              <a:srgbClr val="FF3300"/>
            </a:solidFill>
            <a:ln w="9525">
              <a:noFill/>
              <a:round/>
              <a:headEnd/>
              <a:tailEnd/>
            </a:ln>
          </p:spPr>
          <p:txBody>
            <a:bodyPr/>
            <a:lstStyle/>
            <a:p>
              <a:endParaRPr lang="de-DE"/>
            </a:p>
          </p:txBody>
        </p:sp>
        <p:sp>
          <p:nvSpPr>
            <p:cNvPr id="10258" name="Freeform 16"/>
            <p:cNvSpPr>
              <a:spLocks/>
            </p:cNvSpPr>
            <p:nvPr/>
          </p:nvSpPr>
          <p:spPr bwMode="auto">
            <a:xfrm>
              <a:off x="3146" y="2515"/>
              <a:ext cx="23" cy="25"/>
            </a:xfrm>
            <a:custGeom>
              <a:avLst/>
              <a:gdLst>
                <a:gd name="T0" fmla="*/ 2 w 45"/>
                <a:gd name="T1" fmla="*/ 2 h 51"/>
                <a:gd name="T2" fmla="*/ 3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4"/>
                  </a:moveTo>
                  <a:lnTo>
                    <a:pt x="33" y="39"/>
                  </a:lnTo>
                  <a:lnTo>
                    <a:pt x="36" y="34"/>
                  </a:lnTo>
                  <a:lnTo>
                    <a:pt x="40" y="30"/>
                  </a:lnTo>
                  <a:lnTo>
                    <a:pt x="42" y="25"/>
                  </a:lnTo>
                  <a:lnTo>
                    <a:pt x="45" y="19"/>
                  </a:lnTo>
                  <a:lnTo>
                    <a:pt x="45" y="14"/>
                  </a:lnTo>
                  <a:lnTo>
                    <a:pt x="44" y="8"/>
                  </a:lnTo>
                  <a:lnTo>
                    <a:pt x="40" y="3"/>
                  </a:lnTo>
                  <a:lnTo>
                    <a:pt x="34" y="0"/>
                  </a:lnTo>
                  <a:lnTo>
                    <a:pt x="28" y="0"/>
                  </a:lnTo>
                  <a:lnTo>
                    <a:pt x="21" y="1"/>
                  </a:lnTo>
                  <a:lnTo>
                    <a:pt x="17" y="6"/>
                  </a:lnTo>
                  <a:lnTo>
                    <a:pt x="13" y="10"/>
                  </a:lnTo>
                  <a:lnTo>
                    <a:pt x="10" y="15"/>
                  </a:lnTo>
                  <a:lnTo>
                    <a:pt x="6" y="21"/>
                  </a:lnTo>
                  <a:lnTo>
                    <a:pt x="3" y="25"/>
                  </a:lnTo>
                  <a:lnTo>
                    <a:pt x="0" y="31"/>
                  </a:lnTo>
                  <a:lnTo>
                    <a:pt x="0" y="37"/>
                  </a:lnTo>
                  <a:lnTo>
                    <a:pt x="2" y="42"/>
                  </a:lnTo>
                  <a:lnTo>
                    <a:pt x="6" y="47"/>
                  </a:lnTo>
                  <a:lnTo>
                    <a:pt x="12" y="51"/>
                  </a:lnTo>
                  <a:lnTo>
                    <a:pt x="18" y="51"/>
                  </a:lnTo>
                  <a:lnTo>
                    <a:pt x="23" y="48"/>
                  </a:lnTo>
                  <a:lnTo>
                    <a:pt x="28" y="44"/>
                  </a:lnTo>
                  <a:close/>
                </a:path>
              </a:pathLst>
            </a:custGeom>
            <a:solidFill>
              <a:srgbClr val="FF3300"/>
            </a:solidFill>
            <a:ln w="9525">
              <a:noFill/>
              <a:round/>
              <a:headEnd/>
              <a:tailEnd/>
            </a:ln>
          </p:spPr>
          <p:txBody>
            <a:bodyPr/>
            <a:lstStyle/>
            <a:p>
              <a:endParaRPr lang="de-DE"/>
            </a:p>
          </p:txBody>
        </p:sp>
        <p:sp>
          <p:nvSpPr>
            <p:cNvPr id="10259" name="Freeform 17"/>
            <p:cNvSpPr>
              <a:spLocks/>
            </p:cNvSpPr>
            <p:nvPr/>
          </p:nvSpPr>
          <p:spPr bwMode="auto">
            <a:xfrm>
              <a:off x="2753" y="1980"/>
              <a:ext cx="60" cy="60"/>
            </a:xfrm>
            <a:custGeom>
              <a:avLst/>
              <a:gdLst>
                <a:gd name="T0" fmla="*/ 3 w 121"/>
                <a:gd name="T1" fmla="*/ 8 h 120"/>
                <a:gd name="T2" fmla="*/ 4 w 121"/>
                <a:gd name="T3" fmla="*/ 8 h 120"/>
                <a:gd name="T4" fmla="*/ 5 w 121"/>
                <a:gd name="T5" fmla="*/ 8 h 120"/>
                <a:gd name="T6" fmla="*/ 5 w 121"/>
                <a:gd name="T7" fmla="*/ 7 h 120"/>
                <a:gd name="T8" fmla="*/ 6 w 121"/>
                <a:gd name="T9" fmla="*/ 7 h 120"/>
                <a:gd name="T10" fmla="*/ 6 w 121"/>
                <a:gd name="T11" fmla="*/ 6 h 120"/>
                <a:gd name="T12" fmla="*/ 7 w 121"/>
                <a:gd name="T13" fmla="*/ 6 h 120"/>
                <a:gd name="T14" fmla="*/ 7 w 121"/>
                <a:gd name="T15" fmla="*/ 5 h 120"/>
                <a:gd name="T16" fmla="*/ 7 w 121"/>
                <a:gd name="T17" fmla="*/ 4 h 120"/>
                <a:gd name="T18" fmla="*/ 7 w 121"/>
                <a:gd name="T19" fmla="*/ 3 h 120"/>
                <a:gd name="T20" fmla="*/ 7 w 121"/>
                <a:gd name="T21" fmla="*/ 3 h 120"/>
                <a:gd name="T22" fmla="*/ 6 w 121"/>
                <a:gd name="T23" fmla="*/ 2 h 120"/>
                <a:gd name="T24" fmla="*/ 6 w 121"/>
                <a:gd name="T25" fmla="*/ 2 h 120"/>
                <a:gd name="T26" fmla="*/ 5 w 121"/>
                <a:gd name="T27" fmla="*/ 1 h 120"/>
                <a:gd name="T28" fmla="*/ 5 w 121"/>
                <a:gd name="T29" fmla="*/ 1 h 120"/>
                <a:gd name="T30" fmla="*/ 4 w 121"/>
                <a:gd name="T31" fmla="*/ 1 h 120"/>
                <a:gd name="T32" fmla="*/ 3 w 121"/>
                <a:gd name="T33" fmla="*/ 0 h 120"/>
                <a:gd name="T34" fmla="*/ 2 w 121"/>
                <a:gd name="T35" fmla="*/ 1 h 120"/>
                <a:gd name="T36" fmla="*/ 2 w 121"/>
                <a:gd name="T37" fmla="*/ 1 h 120"/>
                <a:gd name="T38" fmla="*/ 1 w 121"/>
                <a:gd name="T39" fmla="*/ 1 h 120"/>
                <a:gd name="T40" fmla="*/ 1 w 121"/>
                <a:gd name="T41" fmla="*/ 2 h 120"/>
                <a:gd name="T42" fmla="*/ 0 w 121"/>
                <a:gd name="T43" fmla="*/ 2 h 120"/>
                <a:gd name="T44" fmla="*/ 0 w 121"/>
                <a:gd name="T45" fmla="*/ 3 h 120"/>
                <a:gd name="T46" fmla="*/ 0 w 121"/>
                <a:gd name="T47" fmla="*/ 3 h 120"/>
                <a:gd name="T48" fmla="*/ 0 w 121"/>
                <a:gd name="T49" fmla="*/ 4 h 120"/>
                <a:gd name="T50" fmla="*/ 0 w 121"/>
                <a:gd name="T51" fmla="*/ 5 h 120"/>
                <a:gd name="T52" fmla="*/ 0 w 121"/>
                <a:gd name="T53" fmla="*/ 6 h 120"/>
                <a:gd name="T54" fmla="*/ 0 w 121"/>
                <a:gd name="T55" fmla="*/ 6 h 120"/>
                <a:gd name="T56" fmla="*/ 1 w 121"/>
                <a:gd name="T57" fmla="*/ 7 h 120"/>
                <a:gd name="T58" fmla="*/ 1 w 121"/>
                <a:gd name="T59" fmla="*/ 7 h 120"/>
                <a:gd name="T60" fmla="*/ 2 w 121"/>
                <a:gd name="T61" fmla="*/ 8 h 120"/>
                <a:gd name="T62" fmla="*/ 2 w 121"/>
                <a:gd name="T63" fmla="*/ 8 h 120"/>
                <a:gd name="T64" fmla="*/ 3 w 121"/>
                <a:gd name="T65" fmla="*/ 8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120"/>
                <a:gd name="T101" fmla="*/ 121 w 121"/>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120">
                  <a:moveTo>
                    <a:pt x="59" y="120"/>
                  </a:moveTo>
                  <a:lnTo>
                    <a:pt x="72" y="119"/>
                  </a:lnTo>
                  <a:lnTo>
                    <a:pt x="84" y="116"/>
                  </a:lnTo>
                  <a:lnTo>
                    <a:pt x="94" y="110"/>
                  </a:lnTo>
                  <a:lnTo>
                    <a:pt x="102" y="103"/>
                  </a:lnTo>
                  <a:lnTo>
                    <a:pt x="110" y="94"/>
                  </a:lnTo>
                  <a:lnTo>
                    <a:pt x="116" y="83"/>
                  </a:lnTo>
                  <a:lnTo>
                    <a:pt x="119" y="73"/>
                  </a:lnTo>
                  <a:lnTo>
                    <a:pt x="121" y="60"/>
                  </a:lnTo>
                  <a:lnTo>
                    <a:pt x="119" y="48"/>
                  </a:lnTo>
                  <a:lnTo>
                    <a:pt x="116" y="37"/>
                  </a:lnTo>
                  <a:lnTo>
                    <a:pt x="110" y="27"/>
                  </a:lnTo>
                  <a:lnTo>
                    <a:pt x="102" y="18"/>
                  </a:lnTo>
                  <a:lnTo>
                    <a:pt x="94" y="11"/>
                  </a:lnTo>
                  <a:lnTo>
                    <a:pt x="84" y="5"/>
                  </a:lnTo>
                  <a:lnTo>
                    <a:pt x="72" y="1"/>
                  </a:lnTo>
                  <a:lnTo>
                    <a:pt x="59" y="0"/>
                  </a:lnTo>
                  <a:lnTo>
                    <a:pt x="47" y="1"/>
                  </a:lnTo>
                  <a:lnTo>
                    <a:pt x="36" y="5"/>
                  </a:lnTo>
                  <a:lnTo>
                    <a:pt x="26" y="11"/>
                  </a:lnTo>
                  <a:lnTo>
                    <a:pt x="17" y="18"/>
                  </a:lnTo>
                  <a:lnTo>
                    <a:pt x="10" y="27"/>
                  </a:lnTo>
                  <a:lnTo>
                    <a:pt x="4" y="37"/>
                  </a:lnTo>
                  <a:lnTo>
                    <a:pt x="1" y="48"/>
                  </a:lnTo>
                  <a:lnTo>
                    <a:pt x="0" y="60"/>
                  </a:lnTo>
                  <a:lnTo>
                    <a:pt x="1" y="73"/>
                  </a:lnTo>
                  <a:lnTo>
                    <a:pt x="4" y="83"/>
                  </a:lnTo>
                  <a:lnTo>
                    <a:pt x="10" y="94"/>
                  </a:lnTo>
                  <a:lnTo>
                    <a:pt x="17" y="103"/>
                  </a:lnTo>
                  <a:lnTo>
                    <a:pt x="26" y="110"/>
                  </a:lnTo>
                  <a:lnTo>
                    <a:pt x="36" y="116"/>
                  </a:lnTo>
                  <a:lnTo>
                    <a:pt x="47" y="119"/>
                  </a:lnTo>
                  <a:lnTo>
                    <a:pt x="59" y="120"/>
                  </a:lnTo>
                  <a:close/>
                </a:path>
              </a:pathLst>
            </a:custGeom>
            <a:solidFill>
              <a:srgbClr val="FF3300"/>
            </a:solidFill>
            <a:ln w="9525">
              <a:noFill/>
              <a:round/>
              <a:headEnd/>
              <a:tailEnd/>
            </a:ln>
          </p:spPr>
          <p:txBody>
            <a:bodyPr/>
            <a:lstStyle/>
            <a:p>
              <a:endParaRPr lang="de-DE"/>
            </a:p>
          </p:txBody>
        </p:sp>
        <p:sp>
          <p:nvSpPr>
            <p:cNvPr id="10260" name="Freeform 18"/>
            <p:cNvSpPr>
              <a:spLocks/>
            </p:cNvSpPr>
            <p:nvPr/>
          </p:nvSpPr>
          <p:spPr bwMode="auto">
            <a:xfrm>
              <a:off x="2813" y="2040"/>
              <a:ext cx="52" cy="52"/>
            </a:xfrm>
            <a:custGeom>
              <a:avLst/>
              <a:gdLst>
                <a:gd name="T0" fmla="*/ 3 w 105"/>
                <a:gd name="T1" fmla="*/ 6 h 105"/>
                <a:gd name="T2" fmla="*/ 3 w 105"/>
                <a:gd name="T3" fmla="*/ 6 h 105"/>
                <a:gd name="T4" fmla="*/ 4 w 105"/>
                <a:gd name="T5" fmla="*/ 6 h 105"/>
                <a:gd name="T6" fmla="*/ 5 w 105"/>
                <a:gd name="T7" fmla="*/ 6 h 105"/>
                <a:gd name="T8" fmla="*/ 5 w 105"/>
                <a:gd name="T9" fmla="*/ 5 h 105"/>
                <a:gd name="T10" fmla="*/ 6 w 105"/>
                <a:gd name="T11" fmla="*/ 5 h 105"/>
                <a:gd name="T12" fmla="*/ 6 w 105"/>
                <a:gd name="T13" fmla="*/ 4 h 105"/>
                <a:gd name="T14" fmla="*/ 6 w 105"/>
                <a:gd name="T15" fmla="*/ 3 h 105"/>
                <a:gd name="T16" fmla="*/ 6 w 105"/>
                <a:gd name="T17" fmla="*/ 3 h 105"/>
                <a:gd name="T18" fmla="*/ 6 w 105"/>
                <a:gd name="T19" fmla="*/ 2 h 105"/>
                <a:gd name="T20" fmla="*/ 6 w 105"/>
                <a:gd name="T21" fmla="*/ 1 h 105"/>
                <a:gd name="T22" fmla="*/ 6 w 105"/>
                <a:gd name="T23" fmla="*/ 1 h 105"/>
                <a:gd name="T24" fmla="*/ 5 w 105"/>
                <a:gd name="T25" fmla="*/ 0 h 105"/>
                <a:gd name="T26" fmla="*/ 5 w 105"/>
                <a:gd name="T27" fmla="*/ 0 h 105"/>
                <a:gd name="T28" fmla="*/ 4 w 105"/>
                <a:gd name="T29" fmla="*/ 0 h 105"/>
                <a:gd name="T30" fmla="*/ 3 w 105"/>
                <a:gd name="T31" fmla="*/ 0 h 105"/>
                <a:gd name="T32" fmla="*/ 3 w 105"/>
                <a:gd name="T33" fmla="*/ 0 h 105"/>
                <a:gd name="T34" fmla="*/ 2 w 105"/>
                <a:gd name="T35" fmla="*/ 0 h 105"/>
                <a:gd name="T36" fmla="*/ 1 w 105"/>
                <a:gd name="T37" fmla="*/ 0 h 105"/>
                <a:gd name="T38" fmla="*/ 1 w 105"/>
                <a:gd name="T39" fmla="*/ 0 h 105"/>
                <a:gd name="T40" fmla="*/ 0 w 105"/>
                <a:gd name="T41" fmla="*/ 0 h 105"/>
                <a:gd name="T42" fmla="*/ 0 w 105"/>
                <a:gd name="T43" fmla="*/ 1 h 105"/>
                <a:gd name="T44" fmla="*/ 0 w 105"/>
                <a:gd name="T45" fmla="*/ 1 h 105"/>
                <a:gd name="T46" fmla="*/ 0 w 105"/>
                <a:gd name="T47" fmla="*/ 2 h 105"/>
                <a:gd name="T48" fmla="*/ 0 w 105"/>
                <a:gd name="T49" fmla="*/ 3 h 105"/>
                <a:gd name="T50" fmla="*/ 0 w 105"/>
                <a:gd name="T51" fmla="*/ 3 h 105"/>
                <a:gd name="T52" fmla="*/ 0 w 105"/>
                <a:gd name="T53" fmla="*/ 4 h 105"/>
                <a:gd name="T54" fmla="*/ 0 w 105"/>
                <a:gd name="T55" fmla="*/ 5 h 105"/>
                <a:gd name="T56" fmla="*/ 0 w 105"/>
                <a:gd name="T57" fmla="*/ 5 h 105"/>
                <a:gd name="T58" fmla="*/ 1 w 105"/>
                <a:gd name="T59" fmla="*/ 6 h 105"/>
                <a:gd name="T60" fmla="*/ 1 w 105"/>
                <a:gd name="T61" fmla="*/ 6 h 105"/>
                <a:gd name="T62" fmla="*/ 2 w 105"/>
                <a:gd name="T63" fmla="*/ 6 h 105"/>
                <a:gd name="T64" fmla="*/ 3 w 105"/>
                <a:gd name="T65" fmla="*/ 6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105"/>
                <a:gd name="T101" fmla="*/ 105 w 105"/>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105">
                  <a:moveTo>
                    <a:pt x="52" y="105"/>
                  </a:moveTo>
                  <a:lnTo>
                    <a:pt x="63" y="104"/>
                  </a:lnTo>
                  <a:lnTo>
                    <a:pt x="73" y="100"/>
                  </a:lnTo>
                  <a:lnTo>
                    <a:pt x="82" y="96"/>
                  </a:lnTo>
                  <a:lnTo>
                    <a:pt x="90" y="90"/>
                  </a:lnTo>
                  <a:lnTo>
                    <a:pt x="96" y="82"/>
                  </a:lnTo>
                  <a:lnTo>
                    <a:pt x="101" y="73"/>
                  </a:lnTo>
                  <a:lnTo>
                    <a:pt x="104" y="62"/>
                  </a:lnTo>
                  <a:lnTo>
                    <a:pt x="105" y="52"/>
                  </a:lnTo>
                  <a:lnTo>
                    <a:pt x="104" y="42"/>
                  </a:lnTo>
                  <a:lnTo>
                    <a:pt x="101" y="31"/>
                  </a:lnTo>
                  <a:lnTo>
                    <a:pt x="96" y="23"/>
                  </a:lnTo>
                  <a:lnTo>
                    <a:pt x="90" y="15"/>
                  </a:lnTo>
                  <a:lnTo>
                    <a:pt x="82" y="9"/>
                  </a:lnTo>
                  <a:lnTo>
                    <a:pt x="73" y="5"/>
                  </a:lnTo>
                  <a:lnTo>
                    <a:pt x="63" y="1"/>
                  </a:lnTo>
                  <a:lnTo>
                    <a:pt x="52" y="0"/>
                  </a:lnTo>
                  <a:lnTo>
                    <a:pt x="42" y="1"/>
                  </a:lnTo>
                  <a:lnTo>
                    <a:pt x="31" y="5"/>
                  </a:lnTo>
                  <a:lnTo>
                    <a:pt x="23" y="9"/>
                  </a:lnTo>
                  <a:lnTo>
                    <a:pt x="15" y="15"/>
                  </a:lnTo>
                  <a:lnTo>
                    <a:pt x="10" y="23"/>
                  </a:lnTo>
                  <a:lnTo>
                    <a:pt x="5" y="31"/>
                  </a:lnTo>
                  <a:lnTo>
                    <a:pt x="2" y="42"/>
                  </a:lnTo>
                  <a:lnTo>
                    <a:pt x="0" y="52"/>
                  </a:lnTo>
                  <a:lnTo>
                    <a:pt x="2" y="62"/>
                  </a:lnTo>
                  <a:lnTo>
                    <a:pt x="5" y="73"/>
                  </a:lnTo>
                  <a:lnTo>
                    <a:pt x="10" y="82"/>
                  </a:lnTo>
                  <a:lnTo>
                    <a:pt x="15" y="90"/>
                  </a:lnTo>
                  <a:lnTo>
                    <a:pt x="23" y="96"/>
                  </a:lnTo>
                  <a:lnTo>
                    <a:pt x="31" y="100"/>
                  </a:lnTo>
                  <a:lnTo>
                    <a:pt x="42" y="104"/>
                  </a:lnTo>
                  <a:lnTo>
                    <a:pt x="52" y="105"/>
                  </a:lnTo>
                  <a:close/>
                </a:path>
              </a:pathLst>
            </a:custGeom>
            <a:solidFill>
              <a:srgbClr val="FF3300"/>
            </a:solidFill>
            <a:ln w="9525">
              <a:noFill/>
              <a:round/>
              <a:headEnd/>
              <a:tailEnd/>
            </a:ln>
          </p:spPr>
          <p:txBody>
            <a:bodyPr/>
            <a:lstStyle/>
            <a:p>
              <a:endParaRPr lang="de-DE"/>
            </a:p>
          </p:txBody>
        </p:sp>
        <p:sp>
          <p:nvSpPr>
            <p:cNvPr id="10261" name="Freeform 19"/>
            <p:cNvSpPr>
              <a:spLocks/>
            </p:cNvSpPr>
            <p:nvPr/>
          </p:nvSpPr>
          <p:spPr bwMode="auto">
            <a:xfrm>
              <a:off x="2922" y="1935"/>
              <a:ext cx="51" cy="53"/>
            </a:xfrm>
            <a:custGeom>
              <a:avLst/>
              <a:gdLst>
                <a:gd name="T0" fmla="*/ 3 w 104"/>
                <a:gd name="T1" fmla="*/ 7 h 106"/>
                <a:gd name="T2" fmla="*/ 3 w 104"/>
                <a:gd name="T3" fmla="*/ 7 h 106"/>
                <a:gd name="T4" fmla="*/ 4 w 104"/>
                <a:gd name="T5" fmla="*/ 7 h 106"/>
                <a:gd name="T6" fmla="*/ 5 w 104"/>
                <a:gd name="T7" fmla="*/ 6 h 106"/>
                <a:gd name="T8" fmla="*/ 5 w 104"/>
                <a:gd name="T9" fmla="*/ 6 h 106"/>
                <a:gd name="T10" fmla="*/ 5 w 104"/>
                <a:gd name="T11" fmla="*/ 6 h 106"/>
                <a:gd name="T12" fmla="*/ 6 w 104"/>
                <a:gd name="T13" fmla="*/ 5 h 106"/>
                <a:gd name="T14" fmla="*/ 6 w 104"/>
                <a:gd name="T15" fmla="*/ 4 h 106"/>
                <a:gd name="T16" fmla="*/ 6 w 104"/>
                <a:gd name="T17" fmla="*/ 4 h 106"/>
                <a:gd name="T18" fmla="*/ 6 w 104"/>
                <a:gd name="T19" fmla="*/ 3 h 106"/>
                <a:gd name="T20" fmla="*/ 6 w 104"/>
                <a:gd name="T21" fmla="*/ 2 h 106"/>
                <a:gd name="T22" fmla="*/ 5 w 104"/>
                <a:gd name="T23" fmla="*/ 2 h 106"/>
                <a:gd name="T24" fmla="*/ 5 w 104"/>
                <a:gd name="T25" fmla="*/ 1 h 106"/>
                <a:gd name="T26" fmla="*/ 5 w 104"/>
                <a:gd name="T27" fmla="*/ 1 h 106"/>
                <a:gd name="T28" fmla="*/ 4 w 104"/>
                <a:gd name="T29" fmla="*/ 1 h 106"/>
                <a:gd name="T30" fmla="*/ 3 w 104"/>
                <a:gd name="T31" fmla="*/ 1 h 106"/>
                <a:gd name="T32" fmla="*/ 3 w 104"/>
                <a:gd name="T33" fmla="*/ 0 h 106"/>
                <a:gd name="T34" fmla="*/ 2 w 104"/>
                <a:gd name="T35" fmla="*/ 1 h 106"/>
                <a:gd name="T36" fmla="*/ 2 w 104"/>
                <a:gd name="T37" fmla="*/ 1 h 106"/>
                <a:gd name="T38" fmla="*/ 1 w 104"/>
                <a:gd name="T39" fmla="*/ 1 h 106"/>
                <a:gd name="T40" fmla="*/ 0 w 104"/>
                <a:gd name="T41" fmla="*/ 1 h 106"/>
                <a:gd name="T42" fmla="*/ 0 w 104"/>
                <a:gd name="T43" fmla="*/ 2 h 106"/>
                <a:gd name="T44" fmla="*/ 0 w 104"/>
                <a:gd name="T45" fmla="*/ 2 h 106"/>
                <a:gd name="T46" fmla="*/ 0 w 104"/>
                <a:gd name="T47" fmla="*/ 3 h 106"/>
                <a:gd name="T48" fmla="*/ 0 w 104"/>
                <a:gd name="T49" fmla="*/ 4 h 106"/>
                <a:gd name="T50" fmla="*/ 0 w 104"/>
                <a:gd name="T51" fmla="*/ 4 h 106"/>
                <a:gd name="T52" fmla="*/ 0 w 104"/>
                <a:gd name="T53" fmla="*/ 5 h 106"/>
                <a:gd name="T54" fmla="*/ 0 w 104"/>
                <a:gd name="T55" fmla="*/ 6 h 106"/>
                <a:gd name="T56" fmla="*/ 0 w 104"/>
                <a:gd name="T57" fmla="*/ 6 h 106"/>
                <a:gd name="T58" fmla="*/ 1 w 104"/>
                <a:gd name="T59" fmla="*/ 6 h 106"/>
                <a:gd name="T60" fmla="*/ 2 w 104"/>
                <a:gd name="T61" fmla="*/ 7 h 106"/>
                <a:gd name="T62" fmla="*/ 2 w 104"/>
                <a:gd name="T63" fmla="*/ 7 h 106"/>
                <a:gd name="T64" fmla="*/ 3 w 104"/>
                <a:gd name="T65" fmla="*/ 7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06"/>
                <a:gd name="T101" fmla="*/ 104 w 104"/>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06">
                  <a:moveTo>
                    <a:pt x="53" y="106"/>
                  </a:moveTo>
                  <a:lnTo>
                    <a:pt x="63" y="104"/>
                  </a:lnTo>
                  <a:lnTo>
                    <a:pt x="73" y="101"/>
                  </a:lnTo>
                  <a:lnTo>
                    <a:pt x="81" y="96"/>
                  </a:lnTo>
                  <a:lnTo>
                    <a:pt x="89" y="89"/>
                  </a:lnTo>
                  <a:lnTo>
                    <a:pt x="95" y="83"/>
                  </a:lnTo>
                  <a:lnTo>
                    <a:pt x="100" y="73"/>
                  </a:lnTo>
                  <a:lnTo>
                    <a:pt x="103" y="63"/>
                  </a:lnTo>
                  <a:lnTo>
                    <a:pt x="104" y="53"/>
                  </a:lnTo>
                  <a:lnTo>
                    <a:pt x="103" y="42"/>
                  </a:lnTo>
                  <a:lnTo>
                    <a:pt x="100" y="32"/>
                  </a:lnTo>
                  <a:lnTo>
                    <a:pt x="95" y="23"/>
                  </a:lnTo>
                  <a:lnTo>
                    <a:pt x="89" y="15"/>
                  </a:lnTo>
                  <a:lnTo>
                    <a:pt x="81" y="9"/>
                  </a:lnTo>
                  <a:lnTo>
                    <a:pt x="73" y="4"/>
                  </a:lnTo>
                  <a:lnTo>
                    <a:pt x="63" y="1"/>
                  </a:lnTo>
                  <a:lnTo>
                    <a:pt x="53" y="0"/>
                  </a:lnTo>
                  <a:lnTo>
                    <a:pt x="43" y="1"/>
                  </a:lnTo>
                  <a:lnTo>
                    <a:pt x="32" y="4"/>
                  </a:lnTo>
                  <a:lnTo>
                    <a:pt x="23" y="9"/>
                  </a:lnTo>
                  <a:lnTo>
                    <a:pt x="15" y="15"/>
                  </a:lnTo>
                  <a:lnTo>
                    <a:pt x="9" y="23"/>
                  </a:lnTo>
                  <a:lnTo>
                    <a:pt x="5" y="32"/>
                  </a:lnTo>
                  <a:lnTo>
                    <a:pt x="1" y="42"/>
                  </a:lnTo>
                  <a:lnTo>
                    <a:pt x="0" y="53"/>
                  </a:lnTo>
                  <a:lnTo>
                    <a:pt x="1" y="63"/>
                  </a:lnTo>
                  <a:lnTo>
                    <a:pt x="5" y="73"/>
                  </a:lnTo>
                  <a:lnTo>
                    <a:pt x="9" y="83"/>
                  </a:lnTo>
                  <a:lnTo>
                    <a:pt x="15" y="89"/>
                  </a:lnTo>
                  <a:lnTo>
                    <a:pt x="23" y="96"/>
                  </a:lnTo>
                  <a:lnTo>
                    <a:pt x="32" y="101"/>
                  </a:lnTo>
                  <a:lnTo>
                    <a:pt x="43" y="104"/>
                  </a:lnTo>
                  <a:lnTo>
                    <a:pt x="53" y="106"/>
                  </a:lnTo>
                  <a:close/>
                </a:path>
              </a:pathLst>
            </a:custGeom>
            <a:solidFill>
              <a:srgbClr val="FF3300"/>
            </a:solidFill>
            <a:ln w="9525">
              <a:noFill/>
              <a:round/>
              <a:headEnd/>
              <a:tailEnd/>
            </a:ln>
          </p:spPr>
          <p:txBody>
            <a:bodyPr/>
            <a:lstStyle/>
            <a:p>
              <a:endParaRPr lang="de-DE"/>
            </a:p>
          </p:txBody>
        </p:sp>
        <p:sp>
          <p:nvSpPr>
            <p:cNvPr id="10262" name="Freeform 20"/>
            <p:cNvSpPr>
              <a:spLocks/>
            </p:cNvSpPr>
            <p:nvPr/>
          </p:nvSpPr>
          <p:spPr bwMode="auto">
            <a:xfrm>
              <a:off x="2954" y="2382"/>
              <a:ext cx="72" cy="33"/>
            </a:xfrm>
            <a:custGeom>
              <a:avLst/>
              <a:gdLst>
                <a:gd name="T0" fmla="*/ 0 w 144"/>
                <a:gd name="T1" fmla="*/ 2 h 66"/>
                <a:gd name="T2" fmla="*/ 9 w 144"/>
                <a:gd name="T3" fmla="*/ 5 h 66"/>
                <a:gd name="T4" fmla="*/ 2 w 144"/>
                <a:gd name="T5" fmla="*/ 0 h 66"/>
                <a:gd name="T6" fmla="*/ 0 w 144"/>
                <a:gd name="T7" fmla="*/ 2 h 66"/>
                <a:gd name="T8" fmla="*/ 0 60000 65536"/>
                <a:gd name="T9" fmla="*/ 0 60000 65536"/>
                <a:gd name="T10" fmla="*/ 0 60000 65536"/>
                <a:gd name="T11" fmla="*/ 0 60000 65536"/>
                <a:gd name="T12" fmla="*/ 0 w 144"/>
                <a:gd name="T13" fmla="*/ 0 h 66"/>
                <a:gd name="T14" fmla="*/ 144 w 144"/>
                <a:gd name="T15" fmla="*/ 66 h 66"/>
              </a:gdLst>
              <a:ahLst/>
              <a:cxnLst>
                <a:cxn ang="T8">
                  <a:pos x="T0" y="T1"/>
                </a:cxn>
                <a:cxn ang="T9">
                  <a:pos x="T2" y="T3"/>
                </a:cxn>
                <a:cxn ang="T10">
                  <a:pos x="T4" y="T5"/>
                </a:cxn>
                <a:cxn ang="T11">
                  <a:pos x="T6" y="T7"/>
                </a:cxn>
              </a:cxnLst>
              <a:rect l="T12" t="T13" r="T14" b="T15"/>
              <a:pathLst>
                <a:path w="144" h="66">
                  <a:moveTo>
                    <a:pt x="0" y="32"/>
                  </a:moveTo>
                  <a:lnTo>
                    <a:pt x="144" y="66"/>
                  </a:lnTo>
                  <a:lnTo>
                    <a:pt x="24" y="0"/>
                  </a:lnTo>
                  <a:lnTo>
                    <a:pt x="0" y="32"/>
                  </a:lnTo>
                  <a:close/>
                </a:path>
              </a:pathLst>
            </a:custGeom>
            <a:solidFill>
              <a:srgbClr val="FF3300"/>
            </a:solidFill>
            <a:ln w="9525">
              <a:noFill/>
              <a:round/>
              <a:headEnd/>
              <a:tailEnd/>
            </a:ln>
          </p:spPr>
          <p:txBody>
            <a:bodyPr/>
            <a:lstStyle/>
            <a:p>
              <a:endParaRPr lang="de-DE"/>
            </a:p>
          </p:txBody>
        </p:sp>
        <p:sp>
          <p:nvSpPr>
            <p:cNvPr id="10263" name="Freeform 21"/>
            <p:cNvSpPr>
              <a:spLocks/>
            </p:cNvSpPr>
            <p:nvPr/>
          </p:nvSpPr>
          <p:spPr bwMode="auto">
            <a:xfrm>
              <a:off x="2979" y="2337"/>
              <a:ext cx="69" cy="29"/>
            </a:xfrm>
            <a:custGeom>
              <a:avLst/>
              <a:gdLst>
                <a:gd name="T0" fmla="*/ 1 w 137"/>
                <a:gd name="T1" fmla="*/ 0 h 56"/>
                <a:gd name="T2" fmla="*/ 1 w 137"/>
                <a:gd name="T3" fmla="*/ 1 h 56"/>
                <a:gd name="T4" fmla="*/ 1 w 137"/>
                <a:gd name="T5" fmla="*/ 1 h 56"/>
                <a:gd name="T6" fmla="*/ 1 w 137"/>
                <a:gd name="T7" fmla="*/ 2 h 56"/>
                <a:gd name="T8" fmla="*/ 1 w 137"/>
                <a:gd name="T9" fmla="*/ 2 h 56"/>
                <a:gd name="T10" fmla="*/ 0 w 137"/>
                <a:gd name="T11" fmla="*/ 3 h 56"/>
                <a:gd name="T12" fmla="*/ 9 w 137"/>
                <a:gd name="T13" fmla="*/ 4 h 56"/>
                <a:gd name="T14" fmla="*/ 1 w 137"/>
                <a:gd name="T15" fmla="*/ 0 h 56"/>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56"/>
                <a:gd name="T26" fmla="*/ 137 w 137"/>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56">
                  <a:moveTo>
                    <a:pt x="14" y="0"/>
                  </a:moveTo>
                  <a:lnTo>
                    <a:pt x="8" y="9"/>
                  </a:lnTo>
                  <a:lnTo>
                    <a:pt x="6" y="16"/>
                  </a:lnTo>
                  <a:lnTo>
                    <a:pt x="5" y="22"/>
                  </a:lnTo>
                  <a:lnTo>
                    <a:pt x="3" y="29"/>
                  </a:lnTo>
                  <a:lnTo>
                    <a:pt x="0" y="34"/>
                  </a:lnTo>
                  <a:lnTo>
                    <a:pt x="137" y="56"/>
                  </a:lnTo>
                  <a:lnTo>
                    <a:pt x="14" y="0"/>
                  </a:lnTo>
                  <a:close/>
                </a:path>
              </a:pathLst>
            </a:custGeom>
            <a:solidFill>
              <a:srgbClr val="FF3300"/>
            </a:solidFill>
            <a:ln w="9525">
              <a:noFill/>
              <a:round/>
              <a:headEnd/>
              <a:tailEnd/>
            </a:ln>
          </p:spPr>
          <p:txBody>
            <a:bodyPr/>
            <a:lstStyle/>
            <a:p>
              <a:endParaRPr lang="de-DE"/>
            </a:p>
          </p:txBody>
        </p:sp>
        <p:sp>
          <p:nvSpPr>
            <p:cNvPr id="10264" name="Freeform 22"/>
            <p:cNvSpPr>
              <a:spLocks/>
            </p:cNvSpPr>
            <p:nvPr/>
          </p:nvSpPr>
          <p:spPr bwMode="auto">
            <a:xfrm>
              <a:off x="2991" y="2298"/>
              <a:ext cx="52" cy="18"/>
            </a:xfrm>
            <a:custGeom>
              <a:avLst/>
              <a:gdLst>
                <a:gd name="T0" fmla="*/ 0 w 105"/>
                <a:gd name="T1" fmla="*/ 0 h 36"/>
                <a:gd name="T2" fmla="*/ 0 w 105"/>
                <a:gd name="T3" fmla="*/ 1 h 36"/>
                <a:gd name="T4" fmla="*/ 0 w 105"/>
                <a:gd name="T5" fmla="*/ 1 h 36"/>
                <a:gd name="T6" fmla="*/ 0 w 105"/>
                <a:gd name="T7" fmla="*/ 2 h 36"/>
                <a:gd name="T8" fmla="*/ 0 w 105"/>
                <a:gd name="T9" fmla="*/ 2 h 36"/>
                <a:gd name="T10" fmla="*/ 6 w 105"/>
                <a:gd name="T11" fmla="*/ 3 h 36"/>
                <a:gd name="T12" fmla="*/ 0 w 105"/>
                <a:gd name="T13" fmla="*/ 0 h 36"/>
                <a:gd name="T14" fmla="*/ 0 60000 65536"/>
                <a:gd name="T15" fmla="*/ 0 60000 65536"/>
                <a:gd name="T16" fmla="*/ 0 60000 65536"/>
                <a:gd name="T17" fmla="*/ 0 60000 65536"/>
                <a:gd name="T18" fmla="*/ 0 60000 65536"/>
                <a:gd name="T19" fmla="*/ 0 60000 65536"/>
                <a:gd name="T20" fmla="*/ 0 60000 65536"/>
                <a:gd name="T21" fmla="*/ 0 w 105"/>
                <a:gd name="T22" fmla="*/ 0 h 36"/>
                <a:gd name="T23" fmla="*/ 105 w 10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36">
                  <a:moveTo>
                    <a:pt x="5" y="0"/>
                  </a:moveTo>
                  <a:lnTo>
                    <a:pt x="4" y="7"/>
                  </a:lnTo>
                  <a:lnTo>
                    <a:pt x="3" y="14"/>
                  </a:lnTo>
                  <a:lnTo>
                    <a:pt x="1" y="22"/>
                  </a:lnTo>
                  <a:lnTo>
                    <a:pt x="0" y="29"/>
                  </a:lnTo>
                  <a:lnTo>
                    <a:pt x="105" y="36"/>
                  </a:lnTo>
                  <a:lnTo>
                    <a:pt x="5" y="0"/>
                  </a:lnTo>
                  <a:close/>
                </a:path>
              </a:pathLst>
            </a:custGeom>
            <a:solidFill>
              <a:srgbClr val="FF3300"/>
            </a:solidFill>
            <a:ln w="9525">
              <a:noFill/>
              <a:round/>
              <a:headEnd/>
              <a:tailEnd/>
            </a:ln>
          </p:spPr>
          <p:txBody>
            <a:bodyPr/>
            <a:lstStyle/>
            <a:p>
              <a:endParaRPr lang="de-DE"/>
            </a:p>
          </p:txBody>
        </p:sp>
        <p:sp>
          <p:nvSpPr>
            <p:cNvPr id="10265" name="Freeform 23"/>
            <p:cNvSpPr>
              <a:spLocks/>
            </p:cNvSpPr>
            <p:nvPr/>
          </p:nvSpPr>
          <p:spPr bwMode="auto">
            <a:xfrm>
              <a:off x="2994" y="2254"/>
              <a:ext cx="44" cy="13"/>
            </a:xfrm>
            <a:custGeom>
              <a:avLst/>
              <a:gdLst>
                <a:gd name="T0" fmla="*/ 0 w 89"/>
                <a:gd name="T1" fmla="*/ 0 h 24"/>
                <a:gd name="T2" fmla="*/ 0 w 89"/>
                <a:gd name="T3" fmla="*/ 1 h 24"/>
                <a:gd name="T4" fmla="*/ 0 w 89"/>
                <a:gd name="T5" fmla="*/ 1 h 24"/>
                <a:gd name="T6" fmla="*/ 0 w 89"/>
                <a:gd name="T7" fmla="*/ 2 h 24"/>
                <a:gd name="T8" fmla="*/ 0 w 89"/>
                <a:gd name="T9" fmla="*/ 2 h 24"/>
                <a:gd name="T10" fmla="*/ 5 w 89"/>
                <a:gd name="T11" fmla="*/ 2 h 24"/>
                <a:gd name="T12" fmla="*/ 0 w 89"/>
                <a:gd name="T13" fmla="*/ 0 h 24"/>
                <a:gd name="T14" fmla="*/ 0 60000 65536"/>
                <a:gd name="T15" fmla="*/ 0 60000 65536"/>
                <a:gd name="T16" fmla="*/ 0 60000 65536"/>
                <a:gd name="T17" fmla="*/ 0 60000 65536"/>
                <a:gd name="T18" fmla="*/ 0 60000 65536"/>
                <a:gd name="T19" fmla="*/ 0 60000 65536"/>
                <a:gd name="T20" fmla="*/ 0 60000 65536"/>
                <a:gd name="T21" fmla="*/ 0 w 89"/>
                <a:gd name="T22" fmla="*/ 0 h 24"/>
                <a:gd name="T23" fmla="*/ 89 w 8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24">
                  <a:moveTo>
                    <a:pt x="0" y="0"/>
                  </a:moveTo>
                  <a:lnTo>
                    <a:pt x="0" y="6"/>
                  </a:lnTo>
                  <a:lnTo>
                    <a:pt x="1" y="12"/>
                  </a:lnTo>
                  <a:lnTo>
                    <a:pt x="1" y="18"/>
                  </a:lnTo>
                  <a:lnTo>
                    <a:pt x="1" y="24"/>
                  </a:lnTo>
                  <a:lnTo>
                    <a:pt x="89" y="23"/>
                  </a:lnTo>
                  <a:lnTo>
                    <a:pt x="0" y="0"/>
                  </a:lnTo>
                  <a:close/>
                </a:path>
              </a:pathLst>
            </a:custGeom>
            <a:solidFill>
              <a:srgbClr val="FF3300"/>
            </a:solidFill>
            <a:ln w="9525">
              <a:noFill/>
              <a:round/>
              <a:headEnd/>
              <a:tailEnd/>
            </a:ln>
          </p:spPr>
          <p:txBody>
            <a:bodyPr/>
            <a:lstStyle/>
            <a:p>
              <a:endParaRPr lang="de-DE"/>
            </a:p>
          </p:txBody>
        </p:sp>
        <p:sp>
          <p:nvSpPr>
            <p:cNvPr id="10266" name="Freeform 24"/>
            <p:cNvSpPr>
              <a:spLocks/>
            </p:cNvSpPr>
            <p:nvPr/>
          </p:nvSpPr>
          <p:spPr bwMode="auto">
            <a:xfrm>
              <a:off x="2989" y="2208"/>
              <a:ext cx="45" cy="12"/>
            </a:xfrm>
            <a:custGeom>
              <a:avLst/>
              <a:gdLst>
                <a:gd name="T0" fmla="*/ 0 w 90"/>
                <a:gd name="T1" fmla="*/ 0 h 24"/>
                <a:gd name="T2" fmla="*/ 1 w 90"/>
                <a:gd name="T3" fmla="*/ 1 h 24"/>
                <a:gd name="T4" fmla="*/ 1 w 90"/>
                <a:gd name="T5" fmla="*/ 1 h 24"/>
                <a:gd name="T6" fmla="*/ 1 w 90"/>
                <a:gd name="T7" fmla="*/ 2 h 24"/>
                <a:gd name="T8" fmla="*/ 1 w 90"/>
                <a:gd name="T9" fmla="*/ 2 h 24"/>
                <a:gd name="T10" fmla="*/ 6 w 90"/>
                <a:gd name="T11" fmla="*/ 1 h 24"/>
                <a:gd name="T12" fmla="*/ 0 w 90"/>
                <a:gd name="T13" fmla="*/ 0 h 24"/>
                <a:gd name="T14" fmla="*/ 0 60000 65536"/>
                <a:gd name="T15" fmla="*/ 0 60000 65536"/>
                <a:gd name="T16" fmla="*/ 0 60000 65536"/>
                <a:gd name="T17" fmla="*/ 0 60000 65536"/>
                <a:gd name="T18" fmla="*/ 0 60000 65536"/>
                <a:gd name="T19" fmla="*/ 0 60000 65536"/>
                <a:gd name="T20" fmla="*/ 0 60000 65536"/>
                <a:gd name="T21" fmla="*/ 0 w 90"/>
                <a:gd name="T22" fmla="*/ 0 h 24"/>
                <a:gd name="T23" fmla="*/ 90 w 9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24">
                  <a:moveTo>
                    <a:pt x="0" y="0"/>
                  </a:moveTo>
                  <a:lnTo>
                    <a:pt x="1" y="6"/>
                  </a:lnTo>
                  <a:lnTo>
                    <a:pt x="2" y="11"/>
                  </a:lnTo>
                  <a:lnTo>
                    <a:pt x="2" y="18"/>
                  </a:lnTo>
                  <a:lnTo>
                    <a:pt x="3" y="24"/>
                  </a:lnTo>
                  <a:lnTo>
                    <a:pt x="90" y="15"/>
                  </a:lnTo>
                  <a:lnTo>
                    <a:pt x="0" y="0"/>
                  </a:lnTo>
                  <a:close/>
                </a:path>
              </a:pathLst>
            </a:custGeom>
            <a:solidFill>
              <a:srgbClr val="FF3300"/>
            </a:solidFill>
            <a:ln w="9525">
              <a:noFill/>
              <a:round/>
              <a:headEnd/>
              <a:tailEnd/>
            </a:ln>
          </p:spPr>
          <p:txBody>
            <a:bodyPr/>
            <a:lstStyle/>
            <a:p>
              <a:endParaRPr lang="de-DE"/>
            </a:p>
          </p:txBody>
        </p:sp>
        <p:sp>
          <p:nvSpPr>
            <p:cNvPr id="10267" name="Freeform 25"/>
            <p:cNvSpPr>
              <a:spLocks/>
            </p:cNvSpPr>
            <p:nvPr/>
          </p:nvSpPr>
          <p:spPr bwMode="auto">
            <a:xfrm>
              <a:off x="2977" y="2162"/>
              <a:ext cx="52" cy="14"/>
            </a:xfrm>
            <a:custGeom>
              <a:avLst/>
              <a:gdLst>
                <a:gd name="T0" fmla="*/ 0 w 104"/>
                <a:gd name="T1" fmla="*/ 0 h 28"/>
                <a:gd name="T2" fmla="*/ 1 w 104"/>
                <a:gd name="T3" fmla="*/ 1 h 28"/>
                <a:gd name="T4" fmla="*/ 1 w 104"/>
                <a:gd name="T5" fmla="*/ 1 h 28"/>
                <a:gd name="T6" fmla="*/ 1 w 104"/>
                <a:gd name="T7" fmla="*/ 2 h 28"/>
                <a:gd name="T8" fmla="*/ 1 w 104"/>
                <a:gd name="T9" fmla="*/ 2 h 28"/>
                <a:gd name="T10" fmla="*/ 7 w 104"/>
                <a:gd name="T11" fmla="*/ 1 h 28"/>
                <a:gd name="T12" fmla="*/ 0 w 104"/>
                <a:gd name="T13" fmla="*/ 0 h 28"/>
                <a:gd name="T14" fmla="*/ 0 60000 65536"/>
                <a:gd name="T15" fmla="*/ 0 60000 65536"/>
                <a:gd name="T16" fmla="*/ 0 60000 65536"/>
                <a:gd name="T17" fmla="*/ 0 60000 65536"/>
                <a:gd name="T18" fmla="*/ 0 60000 65536"/>
                <a:gd name="T19" fmla="*/ 0 60000 65536"/>
                <a:gd name="T20" fmla="*/ 0 60000 65536"/>
                <a:gd name="T21" fmla="*/ 0 w 104"/>
                <a:gd name="T22" fmla="*/ 0 h 28"/>
                <a:gd name="T23" fmla="*/ 104 w 104"/>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28">
                  <a:moveTo>
                    <a:pt x="0" y="0"/>
                  </a:moveTo>
                  <a:lnTo>
                    <a:pt x="2" y="7"/>
                  </a:lnTo>
                  <a:lnTo>
                    <a:pt x="3" y="14"/>
                  </a:lnTo>
                  <a:lnTo>
                    <a:pt x="6" y="21"/>
                  </a:lnTo>
                  <a:lnTo>
                    <a:pt x="8" y="28"/>
                  </a:lnTo>
                  <a:lnTo>
                    <a:pt x="104" y="9"/>
                  </a:lnTo>
                  <a:lnTo>
                    <a:pt x="0" y="0"/>
                  </a:lnTo>
                  <a:close/>
                </a:path>
              </a:pathLst>
            </a:custGeom>
            <a:solidFill>
              <a:srgbClr val="FF3300"/>
            </a:solidFill>
            <a:ln w="9525">
              <a:noFill/>
              <a:round/>
              <a:headEnd/>
              <a:tailEnd/>
            </a:ln>
          </p:spPr>
          <p:txBody>
            <a:bodyPr/>
            <a:lstStyle/>
            <a:p>
              <a:endParaRPr lang="de-DE"/>
            </a:p>
          </p:txBody>
        </p:sp>
        <p:sp>
          <p:nvSpPr>
            <p:cNvPr id="10268" name="Freeform 26"/>
            <p:cNvSpPr>
              <a:spLocks/>
            </p:cNvSpPr>
            <p:nvPr/>
          </p:nvSpPr>
          <p:spPr bwMode="auto">
            <a:xfrm>
              <a:off x="2960" y="2116"/>
              <a:ext cx="40" cy="11"/>
            </a:xfrm>
            <a:custGeom>
              <a:avLst/>
              <a:gdLst>
                <a:gd name="T0" fmla="*/ 0 w 81"/>
                <a:gd name="T1" fmla="*/ 1 h 22"/>
                <a:gd name="T2" fmla="*/ 0 w 81"/>
                <a:gd name="T3" fmla="*/ 1 h 22"/>
                <a:gd name="T4" fmla="*/ 0 w 81"/>
                <a:gd name="T5" fmla="*/ 1 h 22"/>
                <a:gd name="T6" fmla="*/ 0 w 81"/>
                <a:gd name="T7" fmla="*/ 1 h 22"/>
                <a:gd name="T8" fmla="*/ 0 w 81"/>
                <a:gd name="T9" fmla="*/ 2 h 22"/>
                <a:gd name="T10" fmla="*/ 5 w 81"/>
                <a:gd name="T11" fmla="*/ 0 h 22"/>
                <a:gd name="T12" fmla="*/ 0 w 81"/>
                <a:gd name="T13" fmla="*/ 1 h 22"/>
                <a:gd name="T14" fmla="*/ 0 60000 65536"/>
                <a:gd name="T15" fmla="*/ 0 60000 65536"/>
                <a:gd name="T16" fmla="*/ 0 60000 65536"/>
                <a:gd name="T17" fmla="*/ 0 60000 65536"/>
                <a:gd name="T18" fmla="*/ 0 60000 65536"/>
                <a:gd name="T19" fmla="*/ 0 60000 65536"/>
                <a:gd name="T20" fmla="*/ 0 60000 65536"/>
                <a:gd name="T21" fmla="*/ 0 w 81"/>
                <a:gd name="T22" fmla="*/ 0 h 22"/>
                <a:gd name="T23" fmla="*/ 81 w 8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22">
                  <a:moveTo>
                    <a:pt x="0" y="1"/>
                  </a:moveTo>
                  <a:lnTo>
                    <a:pt x="3" y="6"/>
                  </a:lnTo>
                  <a:lnTo>
                    <a:pt x="5" y="11"/>
                  </a:lnTo>
                  <a:lnTo>
                    <a:pt x="6" y="16"/>
                  </a:lnTo>
                  <a:lnTo>
                    <a:pt x="8" y="22"/>
                  </a:lnTo>
                  <a:lnTo>
                    <a:pt x="81" y="0"/>
                  </a:lnTo>
                  <a:lnTo>
                    <a:pt x="0" y="1"/>
                  </a:lnTo>
                  <a:close/>
                </a:path>
              </a:pathLst>
            </a:custGeom>
            <a:solidFill>
              <a:srgbClr val="FF3300"/>
            </a:solidFill>
            <a:ln w="9525">
              <a:noFill/>
              <a:round/>
              <a:headEnd/>
              <a:tailEnd/>
            </a:ln>
          </p:spPr>
          <p:txBody>
            <a:bodyPr/>
            <a:lstStyle/>
            <a:p>
              <a:endParaRPr lang="de-DE"/>
            </a:p>
          </p:txBody>
        </p:sp>
        <p:sp>
          <p:nvSpPr>
            <p:cNvPr id="10269" name="Freeform 27"/>
            <p:cNvSpPr>
              <a:spLocks/>
            </p:cNvSpPr>
            <p:nvPr/>
          </p:nvSpPr>
          <p:spPr bwMode="auto">
            <a:xfrm>
              <a:off x="339" y="384"/>
              <a:ext cx="910" cy="1140"/>
            </a:xfrm>
            <a:custGeom>
              <a:avLst/>
              <a:gdLst>
                <a:gd name="T0" fmla="*/ 48 w 1820"/>
                <a:gd name="T1" fmla="*/ 10 h 2279"/>
                <a:gd name="T2" fmla="*/ 52 w 1820"/>
                <a:gd name="T3" fmla="*/ 11 h 2279"/>
                <a:gd name="T4" fmla="*/ 45 w 1820"/>
                <a:gd name="T5" fmla="*/ 20 h 2279"/>
                <a:gd name="T6" fmla="*/ 41 w 1820"/>
                <a:gd name="T7" fmla="*/ 30 h 2279"/>
                <a:gd name="T8" fmla="*/ 48 w 1820"/>
                <a:gd name="T9" fmla="*/ 27 h 2279"/>
                <a:gd name="T10" fmla="*/ 42 w 1820"/>
                <a:gd name="T11" fmla="*/ 39 h 2279"/>
                <a:gd name="T12" fmla="*/ 54 w 1820"/>
                <a:gd name="T13" fmla="*/ 29 h 2279"/>
                <a:gd name="T14" fmla="*/ 80 w 1820"/>
                <a:gd name="T15" fmla="*/ 25 h 2279"/>
                <a:gd name="T16" fmla="*/ 92 w 1820"/>
                <a:gd name="T17" fmla="*/ 51 h 2279"/>
                <a:gd name="T18" fmla="*/ 83 w 1820"/>
                <a:gd name="T19" fmla="*/ 38 h 2279"/>
                <a:gd name="T20" fmla="*/ 76 w 1820"/>
                <a:gd name="T21" fmla="*/ 36 h 2279"/>
                <a:gd name="T22" fmla="*/ 70 w 1820"/>
                <a:gd name="T23" fmla="*/ 35 h 2279"/>
                <a:gd name="T24" fmla="*/ 67 w 1820"/>
                <a:gd name="T25" fmla="*/ 38 h 2279"/>
                <a:gd name="T26" fmla="*/ 58 w 1820"/>
                <a:gd name="T27" fmla="*/ 39 h 2279"/>
                <a:gd name="T28" fmla="*/ 60 w 1820"/>
                <a:gd name="T29" fmla="*/ 44 h 2279"/>
                <a:gd name="T30" fmla="*/ 48 w 1820"/>
                <a:gd name="T31" fmla="*/ 42 h 2279"/>
                <a:gd name="T32" fmla="*/ 50 w 1820"/>
                <a:gd name="T33" fmla="*/ 46 h 2279"/>
                <a:gd name="T34" fmla="*/ 62 w 1820"/>
                <a:gd name="T35" fmla="*/ 52 h 2279"/>
                <a:gd name="T36" fmla="*/ 76 w 1820"/>
                <a:gd name="T37" fmla="*/ 67 h 2279"/>
                <a:gd name="T38" fmla="*/ 80 w 1820"/>
                <a:gd name="T39" fmla="*/ 109 h 2279"/>
                <a:gd name="T40" fmla="*/ 95 w 1820"/>
                <a:gd name="T41" fmla="*/ 111 h 2279"/>
                <a:gd name="T42" fmla="*/ 107 w 1820"/>
                <a:gd name="T43" fmla="*/ 122 h 2279"/>
                <a:gd name="T44" fmla="*/ 113 w 1820"/>
                <a:gd name="T45" fmla="*/ 131 h 2279"/>
                <a:gd name="T46" fmla="*/ 100 w 1820"/>
                <a:gd name="T47" fmla="*/ 136 h 2279"/>
                <a:gd name="T48" fmla="*/ 85 w 1820"/>
                <a:gd name="T49" fmla="*/ 132 h 2279"/>
                <a:gd name="T50" fmla="*/ 74 w 1820"/>
                <a:gd name="T51" fmla="*/ 140 h 2279"/>
                <a:gd name="T52" fmla="*/ 62 w 1820"/>
                <a:gd name="T53" fmla="*/ 143 h 2279"/>
                <a:gd name="T54" fmla="*/ 48 w 1820"/>
                <a:gd name="T55" fmla="*/ 138 h 2279"/>
                <a:gd name="T56" fmla="*/ 35 w 1820"/>
                <a:gd name="T57" fmla="*/ 130 h 2279"/>
                <a:gd name="T58" fmla="*/ 24 w 1820"/>
                <a:gd name="T59" fmla="*/ 131 h 2279"/>
                <a:gd name="T60" fmla="*/ 16 w 1820"/>
                <a:gd name="T61" fmla="*/ 129 h 2279"/>
                <a:gd name="T62" fmla="*/ 24 w 1820"/>
                <a:gd name="T63" fmla="*/ 119 h 2279"/>
                <a:gd name="T64" fmla="*/ 33 w 1820"/>
                <a:gd name="T65" fmla="*/ 110 h 2279"/>
                <a:gd name="T66" fmla="*/ 48 w 1820"/>
                <a:gd name="T67" fmla="*/ 107 h 2279"/>
                <a:gd name="T68" fmla="*/ 61 w 1820"/>
                <a:gd name="T69" fmla="*/ 103 h 2279"/>
                <a:gd name="T70" fmla="*/ 63 w 1820"/>
                <a:gd name="T71" fmla="*/ 65 h 2279"/>
                <a:gd name="T72" fmla="*/ 50 w 1820"/>
                <a:gd name="T73" fmla="*/ 50 h 2279"/>
                <a:gd name="T74" fmla="*/ 38 w 1820"/>
                <a:gd name="T75" fmla="*/ 50 h 2279"/>
                <a:gd name="T76" fmla="*/ 37 w 1820"/>
                <a:gd name="T77" fmla="*/ 62 h 2279"/>
                <a:gd name="T78" fmla="*/ 35 w 1820"/>
                <a:gd name="T79" fmla="*/ 62 h 2279"/>
                <a:gd name="T80" fmla="*/ 34 w 1820"/>
                <a:gd name="T81" fmla="*/ 68 h 2279"/>
                <a:gd name="T82" fmla="*/ 28 w 1820"/>
                <a:gd name="T83" fmla="*/ 67 h 2279"/>
                <a:gd name="T84" fmla="*/ 34 w 1820"/>
                <a:gd name="T85" fmla="*/ 81 h 2279"/>
                <a:gd name="T86" fmla="*/ 28 w 1820"/>
                <a:gd name="T87" fmla="*/ 81 h 2279"/>
                <a:gd name="T88" fmla="*/ 31 w 1820"/>
                <a:gd name="T89" fmla="*/ 90 h 2279"/>
                <a:gd name="T90" fmla="*/ 20 w 1820"/>
                <a:gd name="T91" fmla="*/ 63 h 2279"/>
                <a:gd name="T92" fmla="*/ 33 w 1820"/>
                <a:gd name="T93" fmla="*/ 48 h 2279"/>
                <a:gd name="T94" fmla="*/ 33 w 1820"/>
                <a:gd name="T95" fmla="*/ 44 h 2279"/>
                <a:gd name="T96" fmla="*/ 28 w 1820"/>
                <a:gd name="T97" fmla="*/ 44 h 2279"/>
                <a:gd name="T98" fmla="*/ 22 w 1820"/>
                <a:gd name="T99" fmla="*/ 46 h 2279"/>
                <a:gd name="T100" fmla="*/ 19 w 1820"/>
                <a:gd name="T101" fmla="*/ 47 h 2279"/>
                <a:gd name="T102" fmla="*/ 12 w 1820"/>
                <a:gd name="T103" fmla="*/ 51 h 2279"/>
                <a:gd name="T104" fmla="*/ 10 w 1820"/>
                <a:gd name="T105" fmla="*/ 48 h 2279"/>
                <a:gd name="T106" fmla="*/ 1 w 1820"/>
                <a:gd name="T107" fmla="*/ 54 h 2279"/>
                <a:gd name="T108" fmla="*/ 10 w 1820"/>
                <a:gd name="T109" fmla="*/ 39 h 2279"/>
                <a:gd name="T110" fmla="*/ 26 w 1820"/>
                <a:gd name="T111" fmla="*/ 35 h 2279"/>
                <a:gd name="T112" fmla="*/ 36 w 1820"/>
                <a:gd name="T113" fmla="*/ 36 h 2279"/>
                <a:gd name="T114" fmla="*/ 34 w 1820"/>
                <a:gd name="T115" fmla="*/ 20 h 2279"/>
                <a:gd name="T116" fmla="*/ 47 w 1820"/>
                <a:gd name="T117" fmla="*/ 4 h 2279"/>
                <a:gd name="T118" fmla="*/ 50 w 1820"/>
                <a:gd name="T119" fmla="*/ 3 h 2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20"/>
                <a:gd name="T181" fmla="*/ 0 h 2279"/>
                <a:gd name="T182" fmla="*/ 1820 w 1820"/>
                <a:gd name="T183" fmla="*/ 2279 h 2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20" h="2279">
                  <a:moveTo>
                    <a:pt x="781" y="53"/>
                  </a:moveTo>
                  <a:lnTo>
                    <a:pt x="769" y="67"/>
                  </a:lnTo>
                  <a:lnTo>
                    <a:pt x="758" y="81"/>
                  </a:lnTo>
                  <a:lnTo>
                    <a:pt x="747" y="96"/>
                  </a:lnTo>
                  <a:lnTo>
                    <a:pt x="738" y="111"/>
                  </a:lnTo>
                  <a:lnTo>
                    <a:pt x="729" y="126"/>
                  </a:lnTo>
                  <a:lnTo>
                    <a:pt x="721" y="141"/>
                  </a:lnTo>
                  <a:lnTo>
                    <a:pt x="714" y="157"/>
                  </a:lnTo>
                  <a:lnTo>
                    <a:pt x="708" y="173"/>
                  </a:lnTo>
                  <a:lnTo>
                    <a:pt x="727" y="166"/>
                  </a:lnTo>
                  <a:lnTo>
                    <a:pt x="747" y="159"/>
                  </a:lnTo>
                  <a:lnTo>
                    <a:pt x="767" y="154"/>
                  </a:lnTo>
                  <a:lnTo>
                    <a:pt x="789" y="150"/>
                  </a:lnTo>
                  <a:lnTo>
                    <a:pt x="810" y="147"/>
                  </a:lnTo>
                  <a:lnTo>
                    <a:pt x="832" y="146"/>
                  </a:lnTo>
                  <a:lnTo>
                    <a:pt x="853" y="147"/>
                  </a:lnTo>
                  <a:lnTo>
                    <a:pt x="875" y="150"/>
                  </a:lnTo>
                  <a:lnTo>
                    <a:pt x="870" y="154"/>
                  </a:lnTo>
                  <a:lnTo>
                    <a:pt x="861" y="158"/>
                  </a:lnTo>
                  <a:lnTo>
                    <a:pt x="853" y="160"/>
                  </a:lnTo>
                  <a:lnTo>
                    <a:pt x="844" y="162"/>
                  </a:lnTo>
                  <a:lnTo>
                    <a:pt x="835" y="165"/>
                  </a:lnTo>
                  <a:lnTo>
                    <a:pt x="826" y="167"/>
                  </a:lnTo>
                  <a:lnTo>
                    <a:pt x="817" y="169"/>
                  </a:lnTo>
                  <a:lnTo>
                    <a:pt x="808" y="173"/>
                  </a:lnTo>
                  <a:lnTo>
                    <a:pt x="784" y="187"/>
                  </a:lnTo>
                  <a:lnTo>
                    <a:pt x="761" y="204"/>
                  </a:lnTo>
                  <a:lnTo>
                    <a:pt x="739" y="225"/>
                  </a:lnTo>
                  <a:lnTo>
                    <a:pt x="720" y="247"/>
                  </a:lnTo>
                  <a:lnTo>
                    <a:pt x="702" y="271"/>
                  </a:lnTo>
                  <a:lnTo>
                    <a:pt x="688" y="295"/>
                  </a:lnTo>
                  <a:lnTo>
                    <a:pt x="676" y="320"/>
                  </a:lnTo>
                  <a:lnTo>
                    <a:pt x="667" y="347"/>
                  </a:lnTo>
                  <a:lnTo>
                    <a:pt x="683" y="338"/>
                  </a:lnTo>
                  <a:lnTo>
                    <a:pt x="699" y="330"/>
                  </a:lnTo>
                  <a:lnTo>
                    <a:pt x="716" y="320"/>
                  </a:lnTo>
                  <a:lnTo>
                    <a:pt x="734" y="312"/>
                  </a:lnTo>
                  <a:lnTo>
                    <a:pt x="751" y="304"/>
                  </a:lnTo>
                  <a:lnTo>
                    <a:pt x="768" y="296"/>
                  </a:lnTo>
                  <a:lnTo>
                    <a:pt x="787" y="288"/>
                  </a:lnTo>
                  <a:lnTo>
                    <a:pt x="804" y="281"/>
                  </a:lnTo>
                  <a:lnTo>
                    <a:pt x="776" y="304"/>
                  </a:lnTo>
                  <a:lnTo>
                    <a:pt x="750" y="327"/>
                  </a:lnTo>
                  <a:lnTo>
                    <a:pt x="722" y="353"/>
                  </a:lnTo>
                  <a:lnTo>
                    <a:pt x="698" y="378"/>
                  </a:lnTo>
                  <a:lnTo>
                    <a:pt x="676" y="407"/>
                  </a:lnTo>
                  <a:lnTo>
                    <a:pt x="659" y="437"/>
                  </a:lnTo>
                  <a:lnTo>
                    <a:pt x="647" y="468"/>
                  </a:lnTo>
                  <a:lnTo>
                    <a:pt x="641" y="502"/>
                  </a:lnTo>
                  <a:lnTo>
                    <a:pt x="659" y="487"/>
                  </a:lnTo>
                  <a:lnTo>
                    <a:pt x="675" y="474"/>
                  </a:lnTo>
                  <a:lnTo>
                    <a:pt x="692" y="460"/>
                  </a:lnTo>
                  <a:lnTo>
                    <a:pt x="711" y="447"/>
                  </a:lnTo>
                  <a:lnTo>
                    <a:pt x="728" y="434"/>
                  </a:lnTo>
                  <a:lnTo>
                    <a:pt x="746" y="424"/>
                  </a:lnTo>
                  <a:lnTo>
                    <a:pt x="766" y="414"/>
                  </a:lnTo>
                  <a:lnTo>
                    <a:pt x="785" y="404"/>
                  </a:lnTo>
                  <a:lnTo>
                    <a:pt x="779" y="413"/>
                  </a:lnTo>
                  <a:lnTo>
                    <a:pt x="770" y="419"/>
                  </a:lnTo>
                  <a:lnTo>
                    <a:pt x="761" y="428"/>
                  </a:lnTo>
                  <a:lnTo>
                    <a:pt x="753" y="434"/>
                  </a:lnTo>
                  <a:lnTo>
                    <a:pt x="744" y="442"/>
                  </a:lnTo>
                  <a:lnTo>
                    <a:pt x="737" y="451"/>
                  </a:lnTo>
                  <a:lnTo>
                    <a:pt x="730" y="461"/>
                  </a:lnTo>
                  <a:lnTo>
                    <a:pt x="727" y="471"/>
                  </a:lnTo>
                  <a:lnTo>
                    <a:pt x="716" y="491"/>
                  </a:lnTo>
                  <a:lnTo>
                    <a:pt x="705" y="510"/>
                  </a:lnTo>
                  <a:lnTo>
                    <a:pt x="694" y="530"/>
                  </a:lnTo>
                  <a:lnTo>
                    <a:pt x="684" y="551"/>
                  </a:lnTo>
                  <a:lnTo>
                    <a:pt x="676" y="572"/>
                  </a:lnTo>
                  <a:lnTo>
                    <a:pt x="670" y="593"/>
                  </a:lnTo>
                  <a:lnTo>
                    <a:pt x="669" y="616"/>
                  </a:lnTo>
                  <a:lnTo>
                    <a:pt x="670" y="641"/>
                  </a:lnTo>
                  <a:lnTo>
                    <a:pt x="682" y="626"/>
                  </a:lnTo>
                  <a:lnTo>
                    <a:pt x="692" y="610"/>
                  </a:lnTo>
                  <a:lnTo>
                    <a:pt x="704" y="593"/>
                  </a:lnTo>
                  <a:lnTo>
                    <a:pt x="716" y="577"/>
                  </a:lnTo>
                  <a:lnTo>
                    <a:pt x="729" y="561"/>
                  </a:lnTo>
                  <a:lnTo>
                    <a:pt x="742" y="545"/>
                  </a:lnTo>
                  <a:lnTo>
                    <a:pt x="757" y="530"/>
                  </a:lnTo>
                  <a:lnTo>
                    <a:pt x="773" y="516"/>
                  </a:lnTo>
                  <a:lnTo>
                    <a:pt x="799" y="493"/>
                  </a:lnTo>
                  <a:lnTo>
                    <a:pt x="828" y="472"/>
                  </a:lnTo>
                  <a:lnTo>
                    <a:pt x="858" y="453"/>
                  </a:lnTo>
                  <a:lnTo>
                    <a:pt x="889" y="436"/>
                  </a:lnTo>
                  <a:lnTo>
                    <a:pt x="921" y="421"/>
                  </a:lnTo>
                  <a:lnTo>
                    <a:pt x="954" y="408"/>
                  </a:lnTo>
                  <a:lnTo>
                    <a:pt x="988" y="396"/>
                  </a:lnTo>
                  <a:lnTo>
                    <a:pt x="1022" y="387"/>
                  </a:lnTo>
                  <a:lnTo>
                    <a:pt x="1057" y="381"/>
                  </a:lnTo>
                  <a:lnTo>
                    <a:pt x="1092" y="377"/>
                  </a:lnTo>
                  <a:lnTo>
                    <a:pt x="1128" y="376"/>
                  </a:lnTo>
                  <a:lnTo>
                    <a:pt x="1162" y="377"/>
                  </a:lnTo>
                  <a:lnTo>
                    <a:pt x="1198" y="380"/>
                  </a:lnTo>
                  <a:lnTo>
                    <a:pt x="1232" y="386"/>
                  </a:lnTo>
                  <a:lnTo>
                    <a:pt x="1267" y="395"/>
                  </a:lnTo>
                  <a:lnTo>
                    <a:pt x="1302" y="408"/>
                  </a:lnTo>
                  <a:lnTo>
                    <a:pt x="1338" y="428"/>
                  </a:lnTo>
                  <a:lnTo>
                    <a:pt x="1372" y="452"/>
                  </a:lnTo>
                  <a:lnTo>
                    <a:pt x="1401" y="481"/>
                  </a:lnTo>
                  <a:lnTo>
                    <a:pt x="1425" y="513"/>
                  </a:lnTo>
                  <a:lnTo>
                    <a:pt x="1444" y="548"/>
                  </a:lnTo>
                  <a:lnTo>
                    <a:pt x="1459" y="587"/>
                  </a:lnTo>
                  <a:lnTo>
                    <a:pt x="1470" y="627"/>
                  </a:lnTo>
                  <a:lnTo>
                    <a:pt x="1473" y="667"/>
                  </a:lnTo>
                  <a:lnTo>
                    <a:pt x="1471" y="716"/>
                  </a:lnTo>
                  <a:lnTo>
                    <a:pt x="1466" y="764"/>
                  </a:lnTo>
                  <a:lnTo>
                    <a:pt x="1458" y="810"/>
                  </a:lnTo>
                  <a:lnTo>
                    <a:pt x="1444" y="854"/>
                  </a:lnTo>
                  <a:lnTo>
                    <a:pt x="1440" y="857"/>
                  </a:lnTo>
                  <a:lnTo>
                    <a:pt x="1444" y="812"/>
                  </a:lnTo>
                  <a:lnTo>
                    <a:pt x="1443" y="769"/>
                  </a:lnTo>
                  <a:lnTo>
                    <a:pt x="1435" y="727"/>
                  </a:lnTo>
                  <a:lnTo>
                    <a:pt x="1421" y="688"/>
                  </a:lnTo>
                  <a:lnTo>
                    <a:pt x="1401" y="650"/>
                  </a:lnTo>
                  <a:lnTo>
                    <a:pt x="1375" y="616"/>
                  </a:lnTo>
                  <a:lnTo>
                    <a:pt x="1345" y="584"/>
                  </a:lnTo>
                  <a:lnTo>
                    <a:pt x="1310" y="557"/>
                  </a:lnTo>
                  <a:lnTo>
                    <a:pt x="1314" y="582"/>
                  </a:lnTo>
                  <a:lnTo>
                    <a:pt x="1317" y="606"/>
                  </a:lnTo>
                  <a:lnTo>
                    <a:pt x="1317" y="631"/>
                  </a:lnTo>
                  <a:lnTo>
                    <a:pt x="1313" y="657"/>
                  </a:lnTo>
                  <a:lnTo>
                    <a:pt x="1308" y="682"/>
                  </a:lnTo>
                  <a:lnTo>
                    <a:pt x="1303" y="706"/>
                  </a:lnTo>
                  <a:lnTo>
                    <a:pt x="1295" y="729"/>
                  </a:lnTo>
                  <a:lnTo>
                    <a:pt x="1285" y="751"/>
                  </a:lnTo>
                  <a:lnTo>
                    <a:pt x="1284" y="719"/>
                  </a:lnTo>
                  <a:lnTo>
                    <a:pt x="1280" y="687"/>
                  </a:lnTo>
                  <a:lnTo>
                    <a:pt x="1269" y="657"/>
                  </a:lnTo>
                  <a:lnTo>
                    <a:pt x="1255" y="628"/>
                  </a:lnTo>
                  <a:lnTo>
                    <a:pt x="1237" y="602"/>
                  </a:lnTo>
                  <a:lnTo>
                    <a:pt x="1215" y="576"/>
                  </a:lnTo>
                  <a:lnTo>
                    <a:pt x="1190" y="555"/>
                  </a:lnTo>
                  <a:lnTo>
                    <a:pt x="1162" y="537"/>
                  </a:lnTo>
                  <a:lnTo>
                    <a:pt x="1149" y="530"/>
                  </a:lnTo>
                  <a:lnTo>
                    <a:pt x="1137" y="524"/>
                  </a:lnTo>
                  <a:lnTo>
                    <a:pt x="1124" y="519"/>
                  </a:lnTo>
                  <a:lnTo>
                    <a:pt x="1111" y="514"/>
                  </a:lnTo>
                  <a:lnTo>
                    <a:pt x="1099" y="508"/>
                  </a:lnTo>
                  <a:lnTo>
                    <a:pt x="1085" y="505"/>
                  </a:lnTo>
                  <a:lnTo>
                    <a:pt x="1072" y="501"/>
                  </a:lnTo>
                  <a:lnTo>
                    <a:pt x="1058" y="498"/>
                  </a:lnTo>
                  <a:lnTo>
                    <a:pt x="1084" y="522"/>
                  </a:lnTo>
                  <a:lnTo>
                    <a:pt x="1107" y="550"/>
                  </a:lnTo>
                  <a:lnTo>
                    <a:pt x="1128" y="577"/>
                  </a:lnTo>
                  <a:lnTo>
                    <a:pt x="1144" y="608"/>
                  </a:lnTo>
                  <a:lnTo>
                    <a:pt x="1156" y="640"/>
                  </a:lnTo>
                  <a:lnTo>
                    <a:pt x="1166" y="673"/>
                  </a:lnTo>
                  <a:lnTo>
                    <a:pt x="1171" y="709"/>
                  </a:lnTo>
                  <a:lnTo>
                    <a:pt x="1173" y="744"/>
                  </a:lnTo>
                  <a:lnTo>
                    <a:pt x="1166" y="718"/>
                  </a:lnTo>
                  <a:lnTo>
                    <a:pt x="1153" y="693"/>
                  </a:lnTo>
                  <a:lnTo>
                    <a:pt x="1136" y="668"/>
                  </a:lnTo>
                  <a:lnTo>
                    <a:pt x="1116" y="645"/>
                  </a:lnTo>
                  <a:lnTo>
                    <a:pt x="1093" y="626"/>
                  </a:lnTo>
                  <a:lnTo>
                    <a:pt x="1068" y="608"/>
                  </a:lnTo>
                  <a:lnTo>
                    <a:pt x="1042" y="595"/>
                  </a:lnTo>
                  <a:lnTo>
                    <a:pt x="1016" y="585"/>
                  </a:lnTo>
                  <a:lnTo>
                    <a:pt x="1002" y="582"/>
                  </a:lnTo>
                  <a:lnTo>
                    <a:pt x="986" y="580"/>
                  </a:lnTo>
                  <a:lnTo>
                    <a:pt x="971" y="578"/>
                  </a:lnTo>
                  <a:lnTo>
                    <a:pt x="955" y="578"/>
                  </a:lnTo>
                  <a:lnTo>
                    <a:pt x="939" y="581"/>
                  </a:lnTo>
                  <a:lnTo>
                    <a:pt x="924" y="583"/>
                  </a:lnTo>
                  <a:lnTo>
                    <a:pt x="909" y="588"/>
                  </a:lnTo>
                  <a:lnTo>
                    <a:pt x="895" y="593"/>
                  </a:lnTo>
                  <a:lnTo>
                    <a:pt x="911" y="606"/>
                  </a:lnTo>
                  <a:lnTo>
                    <a:pt x="925" y="620"/>
                  </a:lnTo>
                  <a:lnTo>
                    <a:pt x="936" y="636"/>
                  </a:lnTo>
                  <a:lnTo>
                    <a:pt x="947" y="652"/>
                  </a:lnTo>
                  <a:lnTo>
                    <a:pt x="956" y="669"/>
                  </a:lnTo>
                  <a:lnTo>
                    <a:pt x="963" y="687"/>
                  </a:lnTo>
                  <a:lnTo>
                    <a:pt x="969" y="705"/>
                  </a:lnTo>
                  <a:lnTo>
                    <a:pt x="973" y="724"/>
                  </a:lnTo>
                  <a:lnTo>
                    <a:pt x="967" y="720"/>
                  </a:lnTo>
                  <a:lnTo>
                    <a:pt x="962" y="716"/>
                  </a:lnTo>
                  <a:lnTo>
                    <a:pt x="958" y="711"/>
                  </a:lnTo>
                  <a:lnTo>
                    <a:pt x="955" y="705"/>
                  </a:lnTo>
                  <a:lnTo>
                    <a:pt x="951" y="699"/>
                  </a:lnTo>
                  <a:lnTo>
                    <a:pt x="948" y="694"/>
                  </a:lnTo>
                  <a:lnTo>
                    <a:pt x="943" y="688"/>
                  </a:lnTo>
                  <a:lnTo>
                    <a:pt x="939" y="683"/>
                  </a:lnTo>
                  <a:lnTo>
                    <a:pt x="921" y="672"/>
                  </a:lnTo>
                  <a:lnTo>
                    <a:pt x="902" y="663"/>
                  </a:lnTo>
                  <a:lnTo>
                    <a:pt x="882" y="656"/>
                  </a:lnTo>
                  <a:lnTo>
                    <a:pt x="861" y="650"/>
                  </a:lnTo>
                  <a:lnTo>
                    <a:pt x="841" y="648"/>
                  </a:lnTo>
                  <a:lnTo>
                    <a:pt x="819" y="646"/>
                  </a:lnTo>
                  <a:lnTo>
                    <a:pt x="797" y="649"/>
                  </a:lnTo>
                  <a:lnTo>
                    <a:pt x="775" y="653"/>
                  </a:lnTo>
                  <a:lnTo>
                    <a:pt x="766" y="656"/>
                  </a:lnTo>
                  <a:lnTo>
                    <a:pt x="757" y="659"/>
                  </a:lnTo>
                  <a:lnTo>
                    <a:pt x="747" y="664"/>
                  </a:lnTo>
                  <a:lnTo>
                    <a:pt x="739" y="668"/>
                  </a:lnTo>
                  <a:lnTo>
                    <a:pt x="730" y="673"/>
                  </a:lnTo>
                  <a:lnTo>
                    <a:pt x="722" y="679"/>
                  </a:lnTo>
                  <a:lnTo>
                    <a:pt x="714" y="684"/>
                  </a:lnTo>
                  <a:lnTo>
                    <a:pt x="706" y="690"/>
                  </a:lnTo>
                  <a:lnTo>
                    <a:pt x="720" y="699"/>
                  </a:lnTo>
                  <a:lnTo>
                    <a:pt x="734" y="706"/>
                  </a:lnTo>
                  <a:lnTo>
                    <a:pt x="749" y="714"/>
                  </a:lnTo>
                  <a:lnTo>
                    <a:pt x="762" y="720"/>
                  </a:lnTo>
                  <a:lnTo>
                    <a:pt x="777" y="726"/>
                  </a:lnTo>
                  <a:lnTo>
                    <a:pt x="792" y="732"/>
                  </a:lnTo>
                  <a:lnTo>
                    <a:pt x="808" y="737"/>
                  </a:lnTo>
                  <a:lnTo>
                    <a:pt x="823" y="742"/>
                  </a:lnTo>
                  <a:lnTo>
                    <a:pt x="838" y="748"/>
                  </a:lnTo>
                  <a:lnTo>
                    <a:pt x="853" y="754"/>
                  </a:lnTo>
                  <a:lnTo>
                    <a:pt x="868" y="759"/>
                  </a:lnTo>
                  <a:lnTo>
                    <a:pt x="883" y="766"/>
                  </a:lnTo>
                  <a:lnTo>
                    <a:pt x="898" y="773"/>
                  </a:lnTo>
                  <a:lnTo>
                    <a:pt x="912" y="780"/>
                  </a:lnTo>
                  <a:lnTo>
                    <a:pt x="926" y="789"/>
                  </a:lnTo>
                  <a:lnTo>
                    <a:pt x="940" y="799"/>
                  </a:lnTo>
                  <a:lnTo>
                    <a:pt x="961" y="816"/>
                  </a:lnTo>
                  <a:lnTo>
                    <a:pt x="981" y="832"/>
                  </a:lnTo>
                  <a:lnTo>
                    <a:pt x="1002" y="850"/>
                  </a:lnTo>
                  <a:lnTo>
                    <a:pt x="1022" y="868"/>
                  </a:lnTo>
                  <a:lnTo>
                    <a:pt x="1042" y="886"/>
                  </a:lnTo>
                  <a:lnTo>
                    <a:pt x="1063" y="905"/>
                  </a:lnTo>
                  <a:lnTo>
                    <a:pt x="1083" y="923"/>
                  </a:lnTo>
                  <a:lnTo>
                    <a:pt x="1102" y="943"/>
                  </a:lnTo>
                  <a:lnTo>
                    <a:pt x="1121" y="962"/>
                  </a:lnTo>
                  <a:lnTo>
                    <a:pt x="1139" y="983"/>
                  </a:lnTo>
                  <a:lnTo>
                    <a:pt x="1156" y="1003"/>
                  </a:lnTo>
                  <a:lnTo>
                    <a:pt x="1173" y="1024"/>
                  </a:lnTo>
                  <a:lnTo>
                    <a:pt x="1189" y="1045"/>
                  </a:lnTo>
                  <a:lnTo>
                    <a:pt x="1202" y="1067"/>
                  </a:lnTo>
                  <a:lnTo>
                    <a:pt x="1216" y="1089"/>
                  </a:lnTo>
                  <a:lnTo>
                    <a:pt x="1228" y="1112"/>
                  </a:lnTo>
                  <a:lnTo>
                    <a:pt x="1255" y="1171"/>
                  </a:lnTo>
                  <a:lnTo>
                    <a:pt x="1278" y="1233"/>
                  </a:lnTo>
                  <a:lnTo>
                    <a:pt x="1295" y="1297"/>
                  </a:lnTo>
                  <a:lnTo>
                    <a:pt x="1305" y="1364"/>
                  </a:lnTo>
                  <a:lnTo>
                    <a:pt x="1310" y="1433"/>
                  </a:lnTo>
                  <a:lnTo>
                    <a:pt x="1308" y="1501"/>
                  </a:lnTo>
                  <a:lnTo>
                    <a:pt x="1302" y="1569"/>
                  </a:lnTo>
                  <a:lnTo>
                    <a:pt x="1288" y="1635"/>
                  </a:lnTo>
                  <a:lnTo>
                    <a:pt x="1257" y="1733"/>
                  </a:lnTo>
                  <a:lnTo>
                    <a:pt x="1274" y="1735"/>
                  </a:lnTo>
                  <a:lnTo>
                    <a:pt x="1292" y="1735"/>
                  </a:lnTo>
                  <a:lnTo>
                    <a:pt x="1310" y="1734"/>
                  </a:lnTo>
                  <a:lnTo>
                    <a:pt x="1327" y="1732"/>
                  </a:lnTo>
                  <a:lnTo>
                    <a:pt x="1344" y="1730"/>
                  </a:lnTo>
                  <a:lnTo>
                    <a:pt x="1363" y="1727"/>
                  </a:lnTo>
                  <a:lnTo>
                    <a:pt x="1381" y="1727"/>
                  </a:lnTo>
                  <a:lnTo>
                    <a:pt x="1401" y="1730"/>
                  </a:lnTo>
                  <a:lnTo>
                    <a:pt x="1425" y="1734"/>
                  </a:lnTo>
                  <a:lnTo>
                    <a:pt x="1448" y="1740"/>
                  </a:lnTo>
                  <a:lnTo>
                    <a:pt x="1470" y="1748"/>
                  </a:lnTo>
                  <a:lnTo>
                    <a:pt x="1492" y="1757"/>
                  </a:lnTo>
                  <a:lnTo>
                    <a:pt x="1512" y="1769"/>
                  </a:lnTo>
                  <a:lnTo>
                    <a:pt x="1532" y="1784"/>
                  </a:lnTo>
                  <a:lnTo>
                    <a:pt x="1549" y="1801"/>
                  </a:lnTo>
                  <a:lnTo>
                    <a:pt x="1565" y="1822"/>
                  </a:lnTo>
                  <a:lnTo>
                    <a:pt x="1577" y="1838"/>
                  </a:lnTo>
                  <a:lnTo>
                    <a:pt x="1588" y="1854"/>
                  </a:lnTo>
                  <a:lnTo>
                    <a:pt x="1601" y="1871"/>
                  </a:lnTo>
                  <a:lnTo>
                    <a:pt x="1615" y="1887"/>
                  </a:lnTo>
                  <a:lnTo>
                    <a:pt x="1629" y="1902"/>
                  </a:lnTo>
                  <a:lnTo>
                    <a:pt x="1645" y="1916"/>
                  </a:lnTo>
                  <a:lnTo>
                    <a:pt x="1662" y="1927"/>
                  </a:lnTo>
                  <a:lnTo>
                    <a:pt x="1681" y="1935"/>
                  </a:lnTo>
                  <a:lnTo>
                    <a:pt x="1701" y="1939"/>
                  </a:lnTo>
                  <a:lnTo>
                    <a:pt x="1722" y="1945"/>
                  </a:lnTo>
                  <a:lnTo>
                    <a:pt x="1743" y="1953"/>
                  </a:lnTo>
                  <a:lnTo>
                    <a:pt x="1762" y="1964"/>
                  </a:lnTo>
                  <a:lnTo>
                    <a:pt x="1780" y="1976"/>
                  </a:lnTo>
                  <a:lnTo>
                    <a:pt x="1796" y="1992"/>
                  </a:lnTo>
                  <a:lnTo>
                    <a:pt x="1808" y="2010"/>
                  </a:lnTo>
                  <a:lnTo>
                    <a:pt x="1819" y="2030"/>
                  </a:lnTo>
                  <a:lnTo>
                    <a:pt x="1820" y="2043"/>
                  </a:lnTo>
                  <a:lnTo>
                    <a:pt x="1819" y="2056"/>
                  </a:lnTo>
                  <a:lnTo>
                    <a:pt x="1815" y="2067"/>
                  </a:lnTo>
                  <a:lnTo>
                    <a:pt x="1810" y="2078"/>
                  </a:lnTo>
                  <a:lnTo>
                    <a:pt x="1803" y="2088"/>
                  </a:lnTo>
                  <a:lnTo>
                    <a:pt x="1796" y="2097"/>
                  </a:lnTo>
                  <a:lnTo>
                    <a:pt x="1788" y="2108"/>
                  </a:lnTo>
                  <a:lnTo>
                    <a:pt x="1781" y="2118"/>
                  </a:lnTo>
                  <a:lnTo>
                    <a:pt x="1762" y="2129"/>
                  </a:lnTo>
                  <a:lnTo>
                    <a:pt x="1744" y="2140"/>
                  </a:lnTo>
                  <a:lnTo>
                    <a:pt x="1724" y="2148"/>
                  </a:lnTo>
                  <a:lnTo>
                    <a:pt x="1704" y="2155"/>
                  </a:lnTo>
                  <a:lnTo>
                    <a:pt x="1683" y="2159"/>
                  </a:lnTo>
                  <a:lnTo>
                    <a:pt x="1661" y="2164"/>
                  </a:lnTo>
                  <a:lnTo>
                    <a:pt x="1639" y="2166"/>
                  </a:lnTo>
                  <a:lnTo>
                    <a:pt x="1617" y="2169"/>
                  </a:lnTo>
                  <a:lnTo>
                    <a:pt x="1595" y="2169"/>
                  </a:lnTo>
                  <a:lnTo>
                    <a:pt x="1573" y="2166"/>
                  </a:lnTo>
                  <a:lnTo>
                    <a:pt x="1552" y="2162"/>
                  </a:lnTo>
                  <a:lnTo>
                    <a:pt x="1531" y="2155"/>
                  </a:lnTo>
                  <a:lnTo>
                    <a:pt x="1510" y="2148"/>
                  </a:lnTo>
                  <a:lnTo>
                    <a:pt x="1489" y="2140"/>
                  </a:lnTo>
                  <a:lnTo>
                    <a:pt x="1469" y="2133"/>
                  </a:lnTo>
                  <a:lnTo>
                    <a:pt x="1448" y="2125"/>
                  </a:lnTo>
                  <a:lnTo>
                    <a:pt x="1427" y="2119"/>
                  </a:lnTo>
                  <a:lnTo>
                    <a:pt x="1406" y="2113"/>
                  </a:lnTo>
                  <a:lnTo>
                    <a:pt x="1387" y="2110"/>
                  </a:lnTo>
                  <a:lnTo>
                    <a:pt x="1366" y="2110"/>
                  </a:lnTo>
                  <a:lnTo>
                    <a:pt x="1345" y="2111"/>
                  </a:lnTo>
                  <a:lnTo>
                    <a:pt x="1325" y="2117"/>
                  </a:lnTo>
                  <a:lnTo>
                    <a:pt x="1303" y="2125"/>
                  </a:lnTo>
                  <a:lnTo>
                    <a:pt x="1282" y="2139"/>
                  </a:lnTo>
                  <a:lnTo>
                    <a:pt x="1270" y="2150"/>
                  </a:lnTo>
                  <a:lnTo>
                    <a:pt x="1259" y="2162"/>
                  </a:lnTo>
                  <a:lnTo>
                    <a:pt x="1247" y="2172"/>
                  </a:lnTo>
                  <a:lnTo>
                    <a:pt x="1236" y="2182"/>
                  </a:lnTo>
                  <a:lnTo>
                    <a:pt x="1224" y="2193"/>
                  </a:lnTo>
                  <a:lnTo>
                    <a:pt x="1212" y="2203"/>
                  </a:lnTo>
                  <a:lnTo>
                    <a:pt x="1200" y="2212"/>
                  </a:lnTo>
                  <a:lnTo>
                    <a:pt x="1187" y="2220"/>
                  </a:lnTo>
                  <a:lnTo>
                    <a:pt x="1175" y="2229"/>
                  </a:lnTo>
                  <a:lnTo>
                    <a:pt x="1162" y="2237"/>
                  </a:lnTo>
                  <a:lnTo>
                    <a:pt x="1148" y="2244"/>
                  </a:lnTo>
                  <a:lnTo>
                    <a:pt x="1134" y="2250"/>
                  </a:lnTo>
                  <a:lnTo>
                    <a:pt x="1122" y="2255"/>
                  </a:lnTo>
                  <a:lnTo>
                    <a:pt x="1107" y="2261"/>
                  </a:lnTo>
                  <a:lnTo>
                    <a:pt x="1093" y="2264"/>
                  </a:lnTo>
                  <a:lnTo>
                    <a:pt x="1078" y="2268"/>
                  </a:lnTo>
                  <a:lnTo>
                    <a:pt x="1058" y="2272"/>
                  </a:lnTo>
                  <a:lnTo>
                    <a:pt x="1039" y="2277"/>
                  </a:lnTo>
                  <a:lnTo>
                    <a:pt x="1019" y="2278"/>
                  </a:lnTo>
                  <a:lnTo>
                    <a:pt x="1000" y="2279"/>
                  </a:lnTo>
                  <a:lnTo>
                    <a:pt x="980" y="2278"/>
                  </a:lnTo>
                  <a:lnTo>
                    <a:pt x="961" y="2276"/>
                  </a:lnTo>
                  <a:lnTo>
                    <a:pt x="942" y="2272"/>
                  </a:lnTo>
                  <a:lnTo>
                    <a:pt x="923" y="2269"/>
                  </a:lnTo>
                  <a:lnTo>
                    <a:pt x="904" y="2263"/>
                  </a:lnTo>
                  <a:lnTo>
                    <a:pt x="886" y="2257"/>
                  </a:lnTo>
                  <a:lnTo>
                    <a:pt x="867" y="2252"/>
                  </a:lnTo>
                  <a:lnTo>
                    <a:pt x="850" y="2244"/>
                  </a:lnTo>
                  <a:lnTo>
                    <a:pt x="833" y="2237"/>
                  </a:lnTo>
                  <a:lnTo>
                    <a:pt x="814" y="2229"/>
                  </a:lnTo>
                  <a:lnTo>
                    <a:pt x="798" y="2220"/>
                  </a:lnTo>
                  <a:lnTo>
                    <a:pt x="781" y="2212"/>
                  </a:lnTo>
                  <a:lnTo>
                    <a:pt x="762" y="2203"/>
                  </a:lnTo>
                  <a:lnTo>
                    <a:pt x="745" y="2194"/>
                  </a:lnTo>
                  <a:lnTo>
                    <a:pt x="727" y="2184"/>
                  </a:lnTo>
                  <a:lnTo>
                    <a:pt x="709" y="2173"/>
                  </a:lnTo>
                  <a:lnTo>
                    <a:pt x="692" y="2162"/>
                  </a:lnTo>
                  <a:lnTo>
                    <a:pt x="675" y="2150"/>
                  </a:lnTo>
                  <a:lnTo>
                    <a:pt x="659" y="2139"/>
                  </a:lnTo>
                  <a:lnTo>
                    <a:pt x="641" y="2127"/>
                  </a:lnTo>
                  <a:lnTo>
                    <a:pt x="624" y="2117"/>
                  </a:lnTo>
                  <a:lnTo>
                    <a:pt x="607" y="2106"/>
                  </a:lnTo>
                  <a:lnTo>
                    <a:pt x="588" y="2096"/>
                  </a:lnTo>
                  <a:lnTo>
                    <a:pt x="570" y="2088"/>
                  </a:lnTo>
                  <a:lnTo>
                    <a:pt x="552" y="2080"/>
                  </a:lnTo>
                  <a:lnTo>
                    <a:pt x="533" y="2074"/>
                  </a:lnTo>
                  <a:lnTo>
                    <a:pt x="514" y="2070"/>
                  </a:lnTo>
                  <a:lnTo>
                    <a:pt x="493" y="2066"/>
                  </a:lnTo>
                  <a:lnTo>
                    <a:pt x="481" y="2070"/>
                  </a:lnTo>
                  <a:lnTo>
                    <a:pt x="470" y="2072"/>
                  </a:lnTo>
                  <a:lnTo>
                    <a:pt x="457" y="2075"/>
                  </a:lnTo>
                  <a:lnTo>
                    <a:pt x="446" y="2078"/>
                  </a:lnTo>
                  <a:lnTo>
                    <a:pt x="433" y="2081"/>
                  </a:lnTo>
                  <a:lnTo>
                    <a:pt x="420" y="2083"/>
                  </a:lnTo>
                  <a:lnTo>
                    <a:pt x="408" y="2085"/>
                  </a:lnTo>
                  <a:lnTo>
                    <a:pt x="395" y="2087"/>
                  </a:lnTo>
                  <a:lnTo>
                    <a:pt x="382" y="2088"/>
                  </a:lnTo>
                  <a:lnTo>
                    <a:pt x="370" y="2089"/>
                  </a:lnTo>
                  <a:lnTo>
                    <a:pt x="357" y="2089"/>
                  </a:lnTo>
                  <a:lnTo>
                    <a:pt x="344" y="2088"/>
                  </a:lnTo>
                  <a:lnTo>
                    <a:pt x="333" y="2087"/>
                  </a:lnTo>
                  <a:lnTo>
                    <a:pt x="320" y="2086"/>
                  </a:lnTo>
                  <a:lnTo>
                    <a:pt x="307" y="2082"/>
                  </a:lnTo>
                  <a:lnTo>
                    <a:pt x="296" y="2079"/>
                  </a:lnTo>
                  <a:lnTo>
                    <a:pt x="285" y="2074"/>
                  </a:lnTo>
                  <a:lnTo>
                    <a:pt x="275" y="2070"/>
                  </a:lnTo>
                  <a:lnTo>
                    <a:pt x="264" y="2064"/>
                  </a:lnTo>
                  <a:lnTo>
                    <a:pt x="254" y="2057"/>
                  </a:lnTo>
                  <a:lnTo>
                    <a:pt x="245" y="2050"/>
                  </a:lnTo>
                  <a:lnTo>
                    <a:pt x="238" y="2041"/>
                  </a:lnTo>
                  <a:lnTo>
                    <a:pt x="234" y="2030"/>
                  </a:lnTo>
                  <a:lnTo>
                    <a:pt x="232" y="2018"/>
                  </a:lnTo>
                  <a:lnTo>
                    <a:pt x="239" y="1992"/>
                  </a:lnTo>
                  <a:lnTo>
                    <a:pt x="251" y="1974"/>
                  </a:lnTo>
                  <a:lnTo>
                    <a:pt x="268" y="1960"/>
                  </a:lnTo>
                  <a:lnTo>
                    <a:pt x="289" y="1949"/>
                  </a:lnTo>
                  <a:lnTo>
                    <a:pt x="310" y="1939"/>
                  </a:lnTo>
                  <a:lnTo>
                    <a:pt x="333" y="1930"/>
                  </a:lnTo>
                  <a:lnTo>
                    <a:pt x="353" y="1919"/>
                  </a:lnTo>
                  <a:lnTo>
                    <a:pt x="372" y="1905"/>
                  </a:lnTo>
                  <a:lnTo>
                    <a:pt x="378" y="1891"/>
                  </a:lnTo>
                  <a:lnTo>
                    <a:pt x="385" y="1876"/>
                  </a:lnTo>
                  <a:lnTo>
                    <a:pt x="393" y="1861"/>
                  </a:lnTo>
                  <a:lnTo>
                    <a:pt x="402" y="1847"/>
                  </a:lnTo>
                  <a:lnTo>
                    <a:pt x="411" y="1832"/>
                  </a:lnTo>
                  <a:lnTo>
                    <a:pt x="423" y="1818"/>
                  </a:lnTo>
                  <a:lnTo>
                    <a:pt x="434" y="1806"/>
                  </a:lnTo>
                  <a:lnTo>
                    <a:pt x="446" y="1793"/>
                  </a:lnTo>
                  <a:lnTo>
                    <a:pt x="459" y="1781"/>
                  </a:lnTo>
                  <a:lnTo>
                    <a:pt x="472" y="1771"/>
                  </a:lnTo>
                  <a:lnTo>
                    <a:pt x="487" y="1762"/>
                  </a:lnTo>
                  <a:lnTo>
                    <a:pt x="502" y="1754"/>
                  </a:lnTo>
                  <a:lnTo>
                    <a:pt x="517" y="1748"/>
                  </a:lnTo>
                  <a:lnTo>
                    <a:pt x="533" y="1742"/>
                  </a:lnTo>
                  <a:lnTo>
                    <a:pt x="549" y="1740"/>
                  </a:lnTo>
                  <a:lnTo>
                    <a:pt x="567" y="1739"/>
                  </a:lnTo>
                  <a:lnTo>
                    <a:pt x="590" y="1739"/>
                  </a:lnTo>
                  <a:lnTo>
                    <a:pt x="613" y="1742"/>
                  </a:lnTo>
                  <a:lnTo>
                    <a:pt x="636" y="1746"/>
                  </a:lnTo>
                  <a:lnTo>
                    <a:pt x="659" y="1749"/>
                  </a:lnTo>
                  <a:lnTo>
                    <a:pt x="682" y="1752"/>
                  </a:lnTo>
                  <a:lnTo>
                    <a:pt x="704" y="1749"/>
                  </a:lnTo>
                  <a:lnTo>
                    <a:pt x="724" y="1742"/>
                  </a:lnTo>
                  <a:lnTo>
                    <a:pt x="744" y="1728"/>
                  </a:lnTo>
                  <a:lnTo>
                    <a:pt x="762" y="1709"/>
                  </a:lnTo>
                  <a:lnTo>
                    <a:pt x="782" y="1690"/>
                  </a:lnTo>
                  <a:lnTo>
                    <a:pt x="802" y="1673"/>
                  </a:lnTo>
                  <a:lnTo>
                    <a:pt x="823" y="1658"/>
                  </a:lnTo>
                  <a:lnTo>
                    <a:pt x="846" y="1647"/>
                  </a:lnTo>
                  <a:lnTo>
                    <a:pt x="871" y="1637"/>
                  </a:lnTo>
                  <a:lnTo>
                    <a:pt x="896" y="1632"/>
                  </a:lnTo>
                  <a:lnTo>
                    <a:pt x="923" y="1631"/>
                  </a:lnTo>
                  <a:lnTo>
                    <a:pt x="932" y="1632"/>
                  </a:lnTo>
                  <a:lnTo>
                    <a:pt x="940" y="1633"/>
                  </a:lnTo>
                  <a:lnTo>
                    <a:pt x="949" y="1635"/>
                  </a:lnTo>
                  <a:lnTo>
                    <a:pt x="957" y="1636"/>
                  </a:lnTo>
                  <a:lnTo>
                    <a:pt x="966" y="1639"/>
                  </a:lnTo>
                  <a:lnTo>
                    <a:pt x="974" y="1642"/>
                  </a:lnTo>
                  <a:lnTo>
                    <a:pt x="982" y="1644"/>
                  </a:lnTo>
                  <a:lnTo>
                    <a:pt x="990" y="1648"/>
                  </a:lnTo>
                  <a:lnTo>
                    <a:pt x="1030" y="1584"/>
                  </a:lnTo>
                  <a:lnTo>
                    <a:pt x="1057" y="1513"/>
                  </a:lnTo>
                  <a:lnTo>
                    <a:pt x="1073" y="1438"/>
                  </a:lnTo>
                  <a:lnTo>
                    <a:pt x="1079" y="1359"/>
                  </a:lnTo>
                  <a:lnTo>
                    <a:pt x="1076" y="1280"/>
                  </a:lnTo>
                  <a:lnTo>
                    <a:pt x="1063" y="1203"/>
                  </a:lnTo>
                  <a:lnTo>
                    <a:pt x="1042" y="1129"/>
                  </a:lnTo>
                  <a:lnTo>
                    <a:pt x="1012" y="1062"/>
                  </a:lnTo>
                  <a:lnTo>
                    <a:pt x="1001" y="1039"/>
                  </a:lnTo>
                  <a:lnTo>
                    <a:pt x="989" y="1016"/>
                  </a:lnTo>
                  <a:lnTo>
                    <a:pt x="976" y="993"/>
                  </a:lnTo>
                  <a:lnTo>
                    <a:pt x="961" y="970"/>
                  </a:lnTo>
                  <a:lnTo>
                    <a:pt x="944" y="947"/>
                  </a:lnTo>
                  <a:lnTo>
                    <a:pt x="928" y="925"/>
                  </a:lnTo>
                  <a:lnTo>
                    <a:pt x="910" y="905"/>
                  </a:lnTo>
                  <a:lnTo>
                    <a:pt x="891" y="884"/>
                  </a:lnTo>
                  <a:lnTo>
                    <a:pt x="872" y="864"/>
                  </a:lnTo>
                  <a:lnTo>
                    <a:pt x="851" y="845"/>
                  </a:lnTo>
                  <a:lnTo>
                    <a:pt x="830" y="826"/>
                  </a:lnTo>
                  <a:lnTo>
                    <a:pt x="810" y="810"/>
                  </a:lnTo>
                  <a:lnTo>
                    <a:pt x="788" y="794"/>
                  </a:lnTo>
                  <a:lnTo>
                    <a:pt x="765" y="779"/>
                  </a:lnTo>
                  <a:lnTo>
                    <a:pt x="742" y="765"/>
                  </a:lnTo>
                  <a:lnTo>
                    <a:pt x="719" y="754"/>
                  </a:lnTo>
                  <a:lnTo>
                    <a:pt x="705" y="749"/>
                  </a:lnTo>
                  <a:lnTo>
                    <a:pt x="692" y="747"/>
                  </a:lnTo>
                  <a:lnTo>
                    <a:pt x="678" y="748"/>
                  </a:lnTo>
                  <a:lnTo>
                    <a:pt x="664" y="751"/>
                  </a:lnTo>
                  <a:lnTo>
                    <a:pt x="652" y="757"/>
                  </a:lnTo>
                  <a:lnTo>
                    <a:pt x="639" y="763"/>
                  </a:lnTo>
                  <a:lnTo>
                    <a:pt x="626" y="770"/>
                  </a:lnTo>
                  <a:lnTo>
                    <a:pt x="615" y="777"/>
                  </a:lnTo>
                  <a:lnTo>
                    <a:pt x="599" y="793"/>
                  </a:lnTo>
                  <a:lnTo>
                    <a:pt x="586" y="810"/>
                  </a:lnTo>
                  <a:lnTo>
                    <a:pt x="576" y="830"/>
                  </a:lnTo>
                  <a:lnTo>
                    <a:pt x="568" y="849"/>
                  </a:lnTo>
                  <a:lnTo>
                    <a:pt x="563" y="870"/>
                  </a:lnTo>
                  <a:lnTo>
                    <a:pt x="560" y="892"/>
                  </a:lnTo>
                  <a:lnTo>
                    <a:pt x="560" y="914"/>
                  </a:lnTo>
                  <a:lnTo>
                    <a:pt x="563" y="937"/>
                  </a:lnTo>
                  <a:lnTo>
                    <a:pt x="565" y="948"/>
                  </a:lnTo>
                  <a:lnTo>
                    <a:pt x="569" y="959"/>
                  </a:lnTo>
                  <a:lnTo>
                    <a:pt x="573" y="969"/>
                  </a:lnTo>
                  <a:lnTo>
                    <a:pt x="578" y="978"/>
                  </a:lnTo>
                  <a:lnTo>
                    <a:pt x="584" y="989"/>
                  </a:lnTo>
                  <a:lnTo>
                    <a:pt x="590" y="998"/>
                  </a:lnTo>
                  <a:lnTo>
                    <a:pt x="597" y="1007"/>
                  </a:lnTo>
                  <a:lnTo>
                    <a:pt x="603" y="1016"/>
                  </a:lnTo>
                  <a:lnTo>
                    <a:pt x="597" y="1015"/>
                  </a:lnTo>
                  <a:lnTo>
                    <a:pt x="591" y="1013"/>
                  </a:lnTo>
                  <a:lnTo>
                    <a:pt x="585" y="1009"/>
                  </a:lnTo>
                  <a:lnTo>
                    <a:pt x="579" y="1005"/>
                  </a:lnTo>
                  <a:lnTo>
                    <a:pt x="573" y="1001"/>
                  </a:lnTo>
                  <a:lnTo>
                    <a:pt x="568" y="996"/>
                  </a:lnTo>
                  <a:lnTo>
                    <a:pt x="563" y="991"/>
                  </a:lnTo>
                  <a:lnTo>
                    <a:pt x="557" y="986"/>
                  </a:lnTo>
                  <a:lnTo>
                    <a:pt x="550" y="978"/>
                  </a:lnTo>
                  <a:lnTo>
                    <a:pt x="544" y="970"/>
                  </a:lnTo>
                  <a:lnTo>
                    <a:pt x="537" y="962"/>
                  </a:lnTo>
                  <a:lnTo>
                    <a:pt x="530" y="954"/>
                  </a:lnTo>
                  <a:lnTo>
                    <a:pt x="524" y="946"/>
                  </a:lnTo>
                  <a:lnTo>
                    <a:pt x="517" y="938"/>
                  </a:lnTo>
                  <a:lnTo>
                    <a:pt x="511" y="930"/>
                  </a:lnTo>
                  <a:lnTo>
                    <a:pt x="505" y="922"/>
                  </a:lnTo>
                  <a:lnTo>
                    <a:pt x="502" y="956"/>
                  </a:lnTo>
                  <a:lnTo>
                    <a:pt x="504" y="991"/>
                  </a:lnTo>
                  <a:lnTo>
                    <a:pt x="510" y="1023"/>
                  </a:lnTo>
                  <a:lnTo>
                    <a:pt x="522" y="1054"/>
                  </a:lnTo>
                  <a:lnTo>
                    <a:pt x="535" y="1084"/>
                  </a:lnTo>
                  <a:lnTo>
                    <a:pt x="554" y="1113"/>
                  </a:lnTo>
                  <a:lnTo>
                    <a:pt x="577" y="1140"/>
                  </a:lnTo>
                  <a:lnTo>
                    <a:pt x="602" y="1165"/>
                  </a:lnTo>
                  <a:lnTo>
                    <a:pt x="585" y="1160"/>
                  </a:lnTo>
                  <a:lnTo>
                    <a:pt x="568" y="1153"/>
                  </a:lnTo>
                  <a:lnTo>
                    <a:pt x="550" y="1148"/>
                  </a:lnTo>
                  <a:lnTo>
                    <a:pt x="534" y="1140"/>
                  </a:lnTo>
                  <a:lnTo>
                    <a:pt x="517" y="1130"/>
                  </a:lnTo>
                  <a:lnTo>
                    <a:pt x="502" y="1121"/>
                  </a:lnTo>
                  <a:lnTo>
                    <a:pt x="486" y="1110"/>
                  </a:lnTo>
                  <a:lnTo>
                    <a:pt x="471" y="1097"/>
                  </a:lnTo>
                  <a:lnTo>
                    <a:pt x="448" y="1069"/>
                  </a:lnTo>
                  <a:lnTo>
                    <a:pt x="449" y="1091"/>
                  </a:lnTo>
                  <a:lnTo>
                    <a:pt x="453" y="1112"/>
                  </a:lnTo>
                  <a:lnTo>
                    <a:pt x="457" y="1133"/>
                  </a:lnTo>
                  <a:lnTo>
                    <a:pt x="463" y="1153"/>
                  </a:lnTo>
                  <a:lnTo>
                    <a:pt x="470" y="1173"/>
                  </a:lnTo>
                  <a:lnTo>
                    <a:pt x="478" y="1194"/>
                  </a:lnTo>
                  <a:lnTo>
                    <a:pt x="486" y="1212"/>
                  </a:lnTo>
                  <a:lnTo>
                    <a:pt x="495" y="1232"/>
                  </a:lnTo>
                  <a:lnTo>
                    <a:pt x="504" y="1247"/>
                  </a:lnTo>
                  <a:lnTo>
                    <a:pt x="515" y="1262"/>
                  </a:lnTo>
                  <a:lnTo>
                    <a:pt x="526" y="1276"/>
                  </a:lnTo>
                  <a:lnTo>
                    <a:pt x="540" y="1289"/>
                  </a:lnTo>
                  <a:lnTo>
                    <a:pt x="554" y="1302"/>
                  </a:lnTo>
                  <a:lnTo>
                    <a:pt x="568" y="1312"/>
                  </a:lnTo>
                  <a:lnTo>
                    <a:pt x="584" y="1322"/>
                  </a:lnTo>
                  <a:lnTo>
                    <a:pt x="599" y="1330"/>
                  </a:lnTo>
                  <a:lnTo>
                    <a:pt x="579" y="1333"/>
                  </a:lnTo>
                  <a:lnTo>
                    <a:pt x="560" y="1333"/>
                  </a:lnTo>
                  <a:lnTo>
                    <a:pt x="539" y="1331"/>
                  </a:lnTo>
                  <a:lnTo>
                    <a:pt x="519" y="1325"/>
                  </a:lnTo>
                  <a:lnTo>
                    <a:pt x="500" y="1318"/>
                  </a:lnTo>
                  <a:lnTo>
                    <a:pt x="481" y="1310"/>
                  </a:lnTo>
                  <a:lnTo>
                    <a:pt x="463" y="1301"/>
                  </a:lnTo>
                  <a:lnTo>
                    <a:pt x="446" y="1291"/>
                  </a:lnTo>
                  <a:lnTo>
                    <a:pt x="451" y="1314"/>
                  </a:lnTo>
                  <a:lnTo>
                    <a:pt x="462" y="1337"/>
                  </a:lnTo>
                  <a:lnTo>
                    <a:pt x="474" y="1359"/>
                  </a:lnTo>
                  <a:lnTo>
                    <a:pt x="489" y="1378"/>
                  </a:lnTo>
                  <a:lnTo>
                    <a:pt x="507" y="1398"/>
                  </a:lnTo>
                  <a:lnTo>
                    <a:pt x="526" y="1415"/>
                  </a:lnTo>
                  <a:lnTo>
                    <a:pt x="547" y="1430"/>
                  </a:lnTo>
                  <a:lnTo>
                    <a:pt x="568" y="1443"/>
                  </a:lnTo>
                  <a:lnTo>
                    <a:pt x="547" y="1442"/>
                  </a:lnTo>
                  <a:lnTo>
                    <a:pt x="526" y="1438"/>
                  </a:lnTo>
                  <a:lnTo>
                    <a:pt x="507" y="1432"/>
                  </a:lnTo>
                  <a:lnTo>
                    <a:pt x="487" y="1425"/>
                  </a:lnTo>
                  <a:lnTo>
                    <a:pt x="469" y="1417"/>
                  </a:lnTo>
                  <a:lnTo>
                    <a:pt x="451" y="1407"/>
                  </a:lnTo>
                  <a:lnTo>
                    <a:pt x="434" y="1395"/>
                  </a:lnTo>
                  <a:lnTo>
                    <a:pt x="417" y="1384"/>
                  </a:lnTo>
                  <a:lnTo>
                    <a:pt x="380" y="1346"/>
                  </a:lnTo>
                  <a:lnTo>
                    <a:pt x="349" y="1303"/>
                  </a:lnTo>
                  <a:lnTo>
                    <a:pt x="326" y="1258"/>
                  </a:lnTo>
                  <a:lnTo>
                    <a:pt x="308" y="1210"/>
                  </a:lnTo>
                  <a:lnTo>
                    <a:pt x="298" y="1160"/>
                  </a:lnTo>
                  <a:lnTo>
                    <a:pt x="295" y="1110"/>
                  </a:lnTo>
                  <a:lnTo>
                    <a:pt x="298" y="1058"/>
                  </a:lnTo>
                  <a:lnTo>
                    <a:pt x="310" y="1006"/>
                  </a:lnTo>
                  <a:lnTo>
                    <a:pt x="318" y="981"/>
                  </a:lnTo>
                  <a:lnTo>
                    <a:pt x="328" y="955"/>
                  </a:lnTo>
                  <a:lnTo>
                    <a:pt x="341" y="932"/>
                  </a:lnTo>
                  <a:lnTo>
                    <a:pt x="356" y="909"/>
                  </a:lnTo>
                  <a:lnTo>
                    <a:pt x="372" y="887"/>
                  </a:lnTo>
                  <a:lnTo>
                    <a:pt x="389" y="865"/>
                  </a:lnTo>
                  <a:lnTo>
                    <a:pt x="409" y="846"/>
                  </a:lnTo>
                  <a:lnTo>
                    <a:pt x="429" y="826"/>
                  </a:lnTo>
                  <a:lnTo>
                    <a:pt x="450" y="809"/>
                  </a:lnTo>
                  <a:lnTo>
                    <a:pt x="473" y="792"/>
                  </a:lnTo>
                  <a:lnTo>
                    <a:pt x="496" y="776"/>
                  </a:lnTo>
                  <a:lnTo>
                    <a:pt x="519" y="761"/>
                  </a:lnTo>
                  <a:lnTo>
                    <a:pt x="544" y="748"/>
                  </a:lnTo>
                  <a:lnTo>
                    <a:pt x="568" y="735"/>
                  </a:lnTo>
                  <a:lnTo>
                    <a:pt x="591" y="724"/>
                  </a:lnTo>
                  <a:lnTo>
                    <a:pt x="615" y="714"/>
                  </a:lnTo>
                  <a:lnTo>
                    <a:pt x="605" y="708"/>
                  </a:lnTo>
                  <a:lnTo>
                    <a:pt x="593" y="703"/>
                  </a:lnTo>
                  <a:lnTo>
                    <a:pt x="582" y="699"/>
                  </a:lnTo>
                  <a:lnTo>
                    <a:pt x="570" y="697"/>
                  </a:lnTo>
                  <a:lnTo>
                    <a:pt x="558" y="696"/>
                  </a:lnTo>
                  <a:lnTo>
                    <a:pt x="546" y="696"/>
                  </a:lnTo>
                  <a:lnTo>
                    <a:pt x="533" y="697"/>
                  </a:lnTo>
                  <a:lnTo>
                    <a:pt x="520" y="698"/>
                  </a:lnTo>
                  <a:lnTo>
                    <a:pt x="509" y="701"/>
                  </a:lnTo>
                  <a:lnTo>
                    <a:pt x="496" y="704"/>
                  </a:lnTo>
                  <a:lnTo>
                    <a:pt x="484" y="708"/>
                  </a:lnTo>
                  <a:lnTo>
                    <a:pt x="472" y="712"/>
                  </a:lnTo>
                  <a:lnTo>
                    <a:pt x="461" y="717"/>
                  </a:lnTo>
                  <a:lnTo>
                    <a:pt x="450" y="721"/>
                  </a:lnTo>
                  <a:lnTo>
                    <a:pt x="440" y="727"/>
                  </a:lnTo>
                  <a:lnTo>
                    <a:pt x="429" y="732"/>
                  </a:lnTo>
                  <a:lnTo>
                    <a:pt x="433" y="724"/>
                  </a:lnTo>
                  <a:lnTo>
                    <a:pt x="436" y="717"/>
                  </a:lnTo>
                  <a:lnTo>
                    <a:pt x="442" y="710"/>
                  </a:lnTo>
                  <a:lnTo>
                    <a:pt x="448" y="703"/>
                  </a:lnTo>
                  <a:lnTo>
                    <a:pt x="454" y="697"/>
                  </a:lnTo>
                  <a:lnTo>
                    <a:pt x="461" y="690"/>
                  </a:lnTo>
                  <a:lnTo>
                    <a:pt x="466" y="684"/>
                  </a:lnTo>
                  <a:lnTo>
                    <a:pt x="472" y="678"/>
                  </a:lnTo>
                  <a:lnTo>
                    <a:pt x="456" y="680"/>
                  </a:lnTo>
                  <a:lnTo>
                    <a:pt x="441" y="684"/>
                  </a:lnTo>
                  <a:lnTo>
                    <a:pt x="425" y="689"/>
                  </a:lnTo>
                  <a:lnTo>
                    <a:pt x="410" y="695"/>
                  </a:lnTo>
                  <a:lnTo>
                    <a:pt x="395" y="702"/>
                  </a:lnTo>
                  <a:lnTo>
                    <a:pt x="380" y="710"/>
                  </a:lnTo>
                  <a:lnTo>
                    <a:pt x="365" y="718"/>
                  </a:lnTo>
                  <a:lnTo>
                    <a:pt x="351" y="726"/>
                  </a:lnTo>
                  <a:lnTo>
                    <a:pt x="341" y="734"/>
                  </a:lnTo>
                  <a:lnTo>
                    <a:pt x="332" y="742"/>
                  </a:lnTo>
                  <a:lnTo>
                    <a:pt x="323" y="750"/>
                  </a:lnTo>
                  <a:lnTo>
                    <a:pt x="314" y="759"/>
                  </a:lnTo>
                  <a:lnTo>
                    <a:pt x="306" y="769"/>
                  </a:lnTo>
                  <a:lnTo>
                    <a:pt x="298" y="778"/>
                  </a:lnTo>
                  <a:lnTo>
                    <a:pt x="289" y="787"/>
                  </a:lnTo>
                  <a:lnTo>
                    <a:pt x="280" y="795"/>
                  </a:lnTo>
                  <a:lnTo>
                    <a:pt x="284" y="781"/>
                  </a:lnTo>
                  <a:lnTo>
                    <a:pt x="289" y="767"/>
                  </a:lnTo>
                  <a:lnTo>
                    <a:pt x="295" y="755"/>
                  </a:lnTo>
                  <a:lnTo>
                    <a:pt x="300" y="741"/>
                  </a:lnTo>
                  <a:lnTo>
                    <a:pt x="307" y="728"/>
                  </a:lnTo>
                  <a:lnTo>
                    <a:pt x="314" y="716"/>
                  </a:lnTo>
                  <a:lnTo>
                    <a:pt x="321" y="704"/>
                  </a:lnTo>
                  <a:lnTo>
                    <a:pt x="329" y="693"/>
                  </a:lnTo>
                  <a:lnTo>
                    <a:pt x="306" y="699"/>
                  </a:lnTo>
                  <a:lnTo>
                    <a:pt x="285" y="710"/>
                  </a:lnTo>
                  <a:lnTo>
                    <a:pt x="266" y="724"/>
                  </a:lnTo>
                  <a:lnTo>
                    <a:pt x="247" y="740"/>
                  </a:lnTo>
                  <a:lnTo>
                    <a:pt x="230" y="758"/>
                  </a:lnTo>
                  <a:lnTo>
                    <a:pt x="214" y="778"/>
                  </a:lnTo>
                  <a:lnTo>
                    <a:pt x="199" y="796"/>
                  </a:lnTo>
                  <a:lnTo>
                    <a:pt x="185" y="816"/>
                  </a:lnTo>
                  <a:lnTo>
                    <a:pt x="178" y="829"/>
                  </a:lnTo>
                  <a:lnTo>
                    <a:pt x="170" y="841"/>
                  </a:lnTo>
                  <a:lnTo>
                    <a:pt x="163" y="854"/>
                  </a:lnTo>
                  <a:lnTo>
                    <a:pt x="156" y="868"/>
                  </a:lnTo>
                  <a:lnTo>
                    <a:pt x="150" y="880"/>
                  </a:lnTo>
                  <a:lnTo>
                    <a:pt x="145" y="894"/>
                  </a:lnTo>
                  <a:lnTo>
                    <a:pt x="140" y="908"/>
                  </a:lnTo>
                  <a:lnTo>
                    <a:pt x="138" y="923"/>
                  </a:lnTo>
                  <a:lnTo>
                    <a:pt x="131" y="883"/>
                  </a:lnTo>
                  <a:lnTo>
                    <a:pt x="131" y="841"/>
                  </a:lnTo>
                  <a:lnTo>
                    <a:pt x="137" y="801"/>
                  </a:lnTo>
                  <a:lnTo>
                    <a:pt x="146" y="763"/>
                  </a:lnTo>
                  <a:lnTo>
                    <a:pt x="125" y="776"/>
                  </a:lnTo>
                  <a:lnTo>
                    <a:pt x="106" y="792"/>
                  </a:lnTo>
                  <a:lnTo>
                    <a:pt x="88" y="809"/>
                  </a:lnTo>
                  <a:lnTo>
                    <a:pt x="72" y="829"/>
                  </a:lnTo>
                  <a:lnTo>
                    <a:pt x="59" y="848"/>
                  </a:lnTo>
                  <a:lnTo>
                    <a:pt x="45" y="870"/>
                  </a:lnTo>
                  <a:lnTo>
                    <a:pt x="33" y="891"/>
                  </a:lnTo>
                  <a:lnTo>
                    <a:pt x="23" y="913"/>
                  </a:lnTo>
                  <a:lnTo>
                    <a:pt x="12" y="976"/>
                  </a:lnTo>
                  <a:lnTo>
                    <a:pt x="3" y="938"/>
                  </a:lnTo>
                  <a:lnTo>
                    <a:pt x="0" y="898"/>
                  </a:lnTo>
                  <a:lnTo>
                    <a:pt x="1" y="856"/>
                  </a:lnTo>
                  <a:lnTo>
                    <a:pt x="3" y="815"/>
                  </a:lnTo>
                  <a:lnTo>
                    <a:pt x="8" y="793"/>
                  </a:lnTo>
                  <a:lnTo>
                    <a:pt x="16" y="771"/>
                  </a:lnTo>
                  <a:lnTo>
                    <a:pt x="24" y="749"/>
                  </a:lnTo>
                  <a:lnTo>
                    <a:pt x="35" y="728"/>
                  </a:lnTo>
                  <a:lnTo>
                    <a:pt x="48" y="709"/>
                  </a:lnTo>
                  <a:lnTo>
                    <a:pt x="62" y="690"/>
                  </a:lnTo>
                  <a:lnTo>
                    <a:pt x="78" y="673"/>
                  </a:lnTo>
                  <a:lnTo>
                    <a:pt x="94" y="656"/>
                  </a:lnTo>
                  <a:lnTo>
                    <a:pt x="113" y="640"/>
                  </a:lnTo>
                  <a:lnTo>
                    <a:pt x="131" y="626"/>
                  </a:lnTo>
                  <a:lnTo>
                    <a:pt x="152" y="613"/>
                  </a:lnTo>
                  <a:lnTo>
                    <a:pt x="171" y="600"/>
                  </a:lnTo>
                  <a:lnTo>
                    <a:pt x="193" y="590"/>
                  </a:lnTo>
                  <a:lnTo>
                    <a:pt x="214" y="582"/>
                  </a:lnTo>
                  <a:lnTo>
                    <a:pt x="236" y="575"/>
                  </a:lnTo>
                  <a:lnTo>
                    <a:pt x="258" y="569"/>
                  </a:lnTo>
                  <a:lnTo>
                    <a:pt x="279" y="566"/>
                  </a:lnTo>
                  <a:lnTo>
                    <a:pt x="299" y="562"/>
                  </a:lnTo>
                  <a:lnTo>
                    <a:pt x="320" y="560"/>
                  </a:lnTo>
                  <a:lnTo>
                    <a:pt x="341" y="559"/>
                  </a:lnTo>
                  <a:lnTo>
                    <a:pt x="363" y="559"/>
                  </a:lnTo>
                  <a:lnTo>
                    <a:pt x="383" y="559"/>
                  </a:lnTo>
                  <a:lnTo>
                    <a:pt x="404" y="559"/>
                  </a:lnTo>
                  <a:lnTo>
                    <a:pt x="425" y="561"/>
                  </a:lnTo>
                  <a:lnTo>
                    <a:pt x="446" y="563"/>
                  </a:lnTo>
                  <a:lnTo>
                    <a:pt x="466" y="567"/>
                  </a:lnTo>
                  <a:lnTo>
                    <a:pt x="487" y="572"/>
                  </a:lnTo>
                  <a:lnTo>
                    <a:pt x="507" y="576"/>
                  </a:lnTo>
                  <a:lnTo>
                    <a:pt x="526" y="582"/>
                  </a:lnTo>
                  <a:lnTo>
                    <a:pt x="546" y="589"/>
                  </a:lnTo>
                  <a:lnTo>
                    <a:pt x="564" y="597"/>
                  </a:lnTo>
                  <a:lnTo>
                    <a:pt x="582" y="605"/>
                  </a:lnTo>
                  <a:lnTo>
                    <a:pt x="578" y="595"/>
                  </a:lnTo>
                  <a:lnTo>
                    <a:pt x="573" y="584"/>
                  </a:lnTo>
                  <a:lnTo>
                    <a:pt x="569" y="574"/>
                  </a:lnTo>
                  <a:lnTo>
                    <a:pt x="563" y="563"/>
                  </a:lnTo>
                  <a:lnTo>
                    <a:pt x="557" y="553"/>
                  </a:lnTo>
                  <a:lnTo>
                    <a:pt x="553" y="543"/>
                  </a:lnTo>
                  <a:lnTo>
                    <a:pt x="547" y="532"/>
                  </a:lnTo>
                  <a:lnTo>
                    <a:pt x="544" y="522"/>
                  </a:lnTo>
                  <a:lnTo>
                    <a:pt x="534" y="492"/>
                  </a:lnTo>
                  <a:lnTo>
                    <a:pt x="529" y="462"/>
                  </a:lnTo>
                  <a:lnTo>
                    <a:pt x="525" y="433"/>
                  </a:lnTo>
                  <a:lnTo>
                    <a:pt x="525" y="403"/>
                  </a:lnTo>
                  <a:lnTo>
                    <a:pt x="526" y="374"/>
                  </a:lnTo>
                  <a:lnTo>
                    <a:pt x="531" y="346"/>
                  </a:lnTo>
                  <a:lnTo>
                    <a:pt x="537" y="318"/>
                  </a:lnTo>
                  <a:lnTo>
                    <a:pt x="546" y="290"/>
                  </a:lnTo>
                  <a:lnTo>
                    <a:pt x="556" y="264"/>
                  </a:lnTo>
                  <a:lnTo>
                    <a:pt x="569" y="237"/>
                  </a:lnTo>
                  <a:lnTo>
                    <a:pt x="584" y="212"/>
                  </a:lnTo>
                  <a:lnTo>
                    <a:pt x="601" y="188"/>
                  </a:lnTo>
                  <a:lnTo>
                    <a:pt x="620" y="165"/>
                  </a:lnTo>
                  <a:lnTo>
                    <a:pt x="640" y="143"/>
                  </a:lnTo>
                  <a:lnTo>
                    <a:pt x="662" y="121"/>
                  </a:lnTo>
                  <a:lnTo>
                    <a:pt x="685" y="101"/>
                  </a:lnTo>
                  <a:lnTo>
                    <a:pt x="702" y="86"/>
                  </a:lnTo>
                  <a:lnTo>
                    <a:pt x="721" y="73"/>
                  </a:lnTo>
                  <a:lnTo>
                    <a:pt x="741" y="60"/>
                  </a:lnTo>
                  <a:lnTo>
                    <a:pt x="760" y="48"/>
                  </a:lnTo>
                  <a:lnTo>
                    <a:pt x="780" y="37"/>
                  </a:lnTo>
                  <a:lnTo>
                    <a:pt x="799" y="25"/>
                  </a:lnTo>
                  <a:lnTo>
                    <a:pt x="819" y="13"/>
                  </a:lnTo>
                  <a:lnTo>
                    <a:pt x="837" y="0"/>
                  </a:lnTo>
                  <a:lnTo>
                    <a:pt x="833" y="7"/>
                  </a:lnTo>
                  <a:lnTo>
                    <a:pt x="826" y="14"/>
                  </a:lnTo>
                  <a:lnTo>
                    <a:pt x="819" y="21"/>
                  </a:lnTo>
                  <a:lnTo>
                    <a:pt x="811" y="27"/>
                  </a:lnTo>
                  <a:lnTo>
                    <a:pt x="803" y="32"/>
                  </a:lnTo>
                  <a:lnTo>
                    <a:pt x="796" y="39"/>
                  </a:lnTo>
                  <a:lnTo>
                    <a:pt x="788" y="46"/>
                  </a:lnTo>
                  <a:lnTo>
                    <a:pt x="781" y="53"/>
                  </a:lnTo>
                  <a:close/>
                </a:path>
              </a:pathLst>
            </a:custGeom>
            <a:solidFill>
              <a:schemeClr val="accent1"/>
            </a:solidFill>
            <a:ln w="9525">
              <a:noFill/>
              <a:round/>
              <a:headEnd/>
              <a:tailEnd/>
            </a:ln>
          </p:spPr>
          <p:txBody>
            <a:bodyPr/>
            <a:lstStyle/>
            <a:p>
              <a:endParaRPr lang="de-DE"/>
            </a:p>
          </p:txBody>
        </p:sp>
        <p:sp>
          <p:nvSpPr>
            <p:cNvPr id="10270" name="Freeform 28"/>
            <p:cNvSpPr>
              <a:spLocks/>
            </p:cNvSpPr>
            <p:nvPr/>
          </p:nvSpPr>
          <p:spPr bwMode="auto">
            <a:xfrm>
              <a:off x="623" y="1312"/>
              <a:ext cx="31" cy="30"/>
            </a:xfrm>
            <a:custGeom>
              <a:avLst/>
              <a:gdLst>
                <a:gd name="T0" fmla="*/ 1 w 61"/>
                <a:gd name="T1" fmla="*/ 2 h 59"/>
                <a:gd name="T2" fmla="*/ 1 w 61"/>
                <a:gd name="T3" fmla="*/ 3 h 59"/>
                <a:gd name="T4" fmla="*/ 2 w 61"/>
                <a:gd name="T5" fmla="*/ 3 h 59"/>
                <a:gd name="T6" fmla="*/ 2 w 61"/>
                <a:gd name="T7" fmla="*/ 4 h 59"/>
                <a:gd name="T8" fmla="*/ 3 w 61"/>
                <a:gd name="T9" fmla="*/ 4 h 59"/>
                <a:gd name="T10" fmla="*/ 3 w 61"/>
                <a:gd name="T11" fmla="*/ 4 h 59"/>
                <a:gd name="T12" fmla="*/ 3 w 61"/>
                <a:gd name="T13" fmla="*/ 4 h 59"/>
                <a:gd name="T14" fmla="*/ 4 w 61"/>
                <a:gd name="T15" fmla="*/ 4 h 59"/>
                <a:gd name="T16" fmla="*/ 4 w 61"/>
                <a:gd name="T17" fmla="*/ 4 h 59"/>
                <a:gd name="T18" fmla="*/ 4 w 61"/>
                <a:gd name="T19" fmla="*/ 3 h 59"/>
                <a:gd name="T20" fmla="*/ 4 w 61"/>
                <a:gd name="T21" fmla="*/ 3 h 59"/>
                <a:gd name="T22" fmla="*/ 4 w 61"/>
                <a:gd name="T23" fmla="*/ 3 h 59"/>
                <a:gd name="T24" fmla="*/ 4 w 61"/>
                <a:gd name="T25" fmla="*/ 2 h 59"/>
                <a:gd name="T26" fmla="*/ 3 w 61"/>
                <a:gd name="T27" fmla="*/ 2 h 59"/>
                <a:gd name="T28" fmla="*/ 3 w 61"/>
                <a:gd name="T29" fmla="*/ 2 h 59"/>
                <a:gd name="T30" fmla="*/ 3 w 61"/>
                <a:gd name="T31" fmla="*/ 1 h 59"/>
                <a:gd name="T32" fmla="*/ 2 w 61"/>
                <a:gd name="T33" fmla="*/ 1 h 59"/>
                <a:gd name="T34" fmla="*/ 2 w 61"/>
                <a:gd name="T35" fmla="*/ 1 h 59"/>
                <a:gd name="T36" fmla="*/ 1 w 61"/>
                <a:gd name="T37" fmla="*/ 0 h 59"/>
                <a:gd name="T38" fmla="*/ 1 w 61"/>
                <a:gd name="T39" fmla="*/ 1 h 59"/>
                <a:gd name="T40" fmla="*/ 1 w 61"/>
                <a:gd name="T41" fmla="*/ 1 h 59"/>
                <a:gd name="T42" fmla="*/ 1 w 61"/>
                <a:gd name="T43" fmla="*/ 1 h 59"/>
                <a:gd name="T44" fmla="*/ 0 w 61"/>
                <a:gd name="T45" fmla="*/ 1 h 59"/>
                <a:gd name="T46" fmla="*/ 1 w 61"/>
                <a:gd name="T47" fmla="*/ 2 h 59"/>
                <a:gd name="T48" fmla="*/ 1 w 61"/>
                <a:gd name="T49" fmla="*/ 2 h 59"/>
                <a:gd name="T50" fmla="*/ 1 w 61"/>
                <a:gd name="T51" fmla="*/ 2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59"/>
                <a:gd name="T80" fmla="*/ 61 w 61"/>
                <a:gd name="T81" fmla="*/ 59 h 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59">
                  <a:moveTo>
                    <a:pt x="4" y="28"/>
                  </a:moveTo>
                  <a:lnTo>
                    <a:pt x="11" y="35"/>
                  </a:lnTo>
                  <a:lnTo>
                    <a:pt x="19" y="43"/>
                  </a:lnTo>
                  <a:lnTo>
                    <a:pt x="26" y="50"/>
                  </a:lnTo>
                  <a:lnTo>
                    <a:pt x="36" y="56"/>
                  </a:lnTo>
                  <a:lnTo>
                    <a:pt x="41" y="59"/>
                  </a:lnTo>
                  <a:lnTo>
                    <a:pt x="48" y="59"/>
                  </a:lnTo>
                  <a:lnTo>
                    <a:pt x="54" y="57"/>
                  </a:lnTo>
                  <a:lnTo>
                    <a:pt x="59" y="52"/>
                  </a:lnTo>
                  <a:lnTo>
                    <a:pt x="61" y="46"/>
                  </a:lnTo>
                  <a:lnTo>
                    <a:pt x="61" y="41"/>
                  </a:lnTo>
                  <a:lnTo>
                    <a:pt x="60" y="35"/>
                  </a:lnTo>
                  <a:lnTo>
                    <a:pt x="55" y="30"/>
                  </a:lnTo>
                  <a:lnTo>
                    <a:pt x="47" y="25"/>
                  </a:lnTo>
                  <a:lnTo>
                    <a:pt x="40" y="19"/>
                  </a:lnTo>
                  <a:lnTo>
                    <a:pt x="33" y="12"/>
                  </a:lnTo>
                  <a:lnTo>
                    <a:pt x="26" y="5"/>
                  </a:lnTo>
                  <a:lnTo>
                    <a:pt x="22" y="2"/>
                  </a:lnTo>
                  <a:lnTo>
                    <a:pt x="16" y="0"/>
                  </a:lnTo>
                  <a:lnTo>
                    <a:pt x="9" y="2"/>
                  </a:lnTo>
                  <a:lnTo>
                    <a:pt x="4" y="5"/>
                  </a:lnTo>
                  <a:lnTo>
                    <a:pt x="1" y="11"/>
                  </a:lnTo>
                  <a:lnTo>
                    <a:pt x="0" y="16"/>
                  </a:lnTo>
                  <a:lnTo>
                    <a:pt x="1" y="23"/>
                  </a:lnTo>
                  <a:lnTo>
                    <a:pt x="4" y="28"/>
                  </a:lnTo>
                  <a:close/>
                </a:path>
              </a:pathLst>
            </a:custGeom>
            <a:solidFill>
              <a:schemeClr val="accent1"/>
            </a:solidFill>
            <a:ln w="9525">
              <a:noFill/>
              <a:round/>
              <a:headEnd/>
              <a:tailEnd/>
            </a:ln>
          </p:spPr>
          <p:txBody>
            <a:bodyPr/>
            <a:lstStyle/>
            <a:p>
              <a:endParaRPr lang="de-DE"/>
            </a:p>
          </p:txBody>
        </p:sp>
        <p:sp>
          <p:nvSpPr>
            <p:cNvPr id="10271" name="Freeform 29"/>
            <p:cNvSpPr>
              <a:spLocks/>
            </p:cNvSpPr>
            <p:nvPr/>
          </p:nvSpPr>
          <p:spPr bwMode="auto">
            <a:xfrm>
              <a:off x="686" y="1370"/>
              <a:ext cx="22" cy="27"/>
            </a:xfrm>
            <a:custGeom>
              <a:avLst/>
              <a:gdLst>
                <a:gd name="T0" fmla="*/ 1 w 45"/>
                <a:gd name="T1" fmla="*/ 3 h 55"/>
                <a:gd name="T2" fmla="*/ 2 w 45"/>
                <a:gd name="T3" fmla="*/ 2 h 55"/>
                <a:gd name="T4" fmla="*/ 2 w 45"/>
                <a:gd name="T5" fmla="*/ 2 h 55"/>
                <a:gd name="T6" fmla="*/ 2 w 45"/>
                <a:gd name="T7" fmla="*/ 1 h 55"/>
                <a:gd name="T8" fmla="*/ 2 w 45"/>
                <a:gd name="T9" fmla="*/ 1 h 55"/>
                <a:gd name="T10" fmla="*/ 2 w 45"/>
                <a:gd name="T11" fmla="*/ 1 h 55"/>
                <a:gd name="T12" fmla="*/ 2 w 45"/>
                <a:gd name="T13" fmla="*/ 0 h 55"/>
                <a:gd name="T14" fmla="*/ 2 w 45"/>
                <a:gd name="T15" fmla="*/ 0 h 55"/>
                <a:gd name="T16" fmla="*/ 2 w 45"/>
                <a:gd name="T17" fmla="*/ 0 h 55"/>
                <a:gd name="T18" fmla="*/ 1 w 45"/>
                <a:gd name="T19" fmla="*/ 0 h 55"/>
                <a:gd name="T20" fmla="*/ 1 w 45"/>
                <a:gd name="T21" fmla="*/ 0 h 55"/>
                <a:gd name="T22" fmla="*/ 1 w 45"/>
                <a:gd name="T23" fmla="*/ 0 h 55"/>
                <a:gd name="T24" fmla="*/ 0 w 45"/>
                <a:gd name="T25" fmla="*/ 0 h 55"/>
                <a:gd name="T26" fmla="*/ 0 w 45"/>
                <a:gd name="T27" fmla="*/ 0 h 55"/>
                <a:gd name="T28" fmla="*/ 0 w 45"/>
                <a:gd name="T29" fmla="*/ 1 h 55"/>
                <a:gd name="T30" fmla="*/ 0 w 45"/>
                <a:gd name="T31" fmla="*/ 1 h 55"/>
                <a:gd name="T32" fmla="*/ 0 w 45"/>
                <a:gd name="T33" fmla="*/ 1 h 55"/>
                <a:gd name="T34" fmla="*/ 0 w 45"/>
                <a:gd name="T35" fmla="*/ 2 h 55"/>
                <a:gd name="T36" fmla="*/ 0 w 45"/>
                <a:gd name="T37" fmla="*/ 2 h 55"/>
                <a:gd name="T38" fmla="*/ 0 w 45"/>
                <a:gd name="T39" fmla="*/ 2 h 55"/>
                <a:gd name="T40" fmla="*/ 0 w 45"/>
                <a:gd name="T41" fmla="*/ 3 h 55"/>
                <a:gd name="T42" fmla="*/ 0 w 45"/>
                <a:gd name="T43" fmla="*/ 3 h 55"/>
                <a:gd name="T44" fmla="*/ 1 w 45"/>
                <a:gd name="T45" fmla="*/ 3 h 55"/>
                <a:gd name="T46" fmla="*/ 1 w 45"/>
                <a:gd name="T47" fmla="*/ 3 h 55"/>
                <a:gd name="T48" fmla="*/ 1 w 45"/>
                <a:gd name="T49" fmla="*/ 3 h 55"/>
                <a:gd name="T50" fmla="*/ 1 w 45"/>
                <a:gd name="T51" fmla="*/ 3 h 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5"/>
                <a:gd name="T80" fmla="*/ 45 w 45"/>
                <a:gd name="T81" fmla="*/ 55 h 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5">
                  <a:moveTo>
                    <a:pt x="29" y="49"/>
                  </a:moveTo>
                  <a:lnTo>
                    <a:pt x="35" y="43"/>
                  </a:lnTo>
                  <a:lnTo>
                    <a:pt x="38" y="38"/>
                  </a:lnTo>
                  <a:lnTo>
                    <a:pt x="42" y="31"/>
                  </a:lnTo>
                  <a:lnTo>
                    <a:pt x="44" y="23"/>
                  </a:lnTo>
                  <a:lnTo>
                    <a:pt x="45" y="17"/>
                  </a:lnTo>
                  <a:lnTo>
                    <a:pt x="44" y="10"/>
                  </a:lnTo>
                  <a:lnTo>
                    <a:pt x="41" y="5"/>
                  </a:lnTo>
                  <a:lnTo>
                    <a:pt x="36" y="2"/>
                  </a:lnTo>
                  <a:lnTo>
                    <a:pt x="30" y="0"/>
                  </a:lnTo>
                  <a:lnTo>
                    <a:pt x="24" y="1"/>
                  </a:lnTo>
                  <a:lnTo>
                    <a:pt x="19" y="4"/>
                  </a:lnTo>
                  <a:lnTo>
                    <a:pt x="15" y="10"/>
                  </a:lnTo>
                  <a:lnTo>
                    <a:pt x="13" y="15"/>
                  </a:lnTo>
                  <a:lnTo>
                    <a:pt x="11" y="20"/>
                  </a:lnTo>
                  <a:lnTo>
                    <a:pt x="7" y="25"/>
                  </a:lnTo>
                  <a:lnTo>
                    <a:pt x="4" y="30"/>
                  </a:lnTo>
                  <a:lnTo>
                    <a:pt x="0" y="35"/>
                  </a:lnTo>
                  <a:lnTo>
                    <a:pt x="0" y="41"/>
                  </a:lnTo>
                  <a:lnTo>
                    <a:pt x="3" y="47"/>
                  </a:lnTo>
                  <a:lnTo>
                    <a:pt x="7" y="51"/>
                  </a:lnTo>
                  <a:lnTo>
                    <a:pt x="13" y="55"/>
                  </a:lnTo>
                  <a:lnTo>
                    <a:pt x="19" y="55"/>
                  </a:lnTo>
                  <a:lnTo>
                    <a:pt x="24" y="54"/>
                  </a:lnTo>
                  <a:lnTo>
                    <a:pt x="29" y="49"/>
                  </a:lnTo>
                  <a:close/>
                </a:path>
              </a:pathLst>
            </a:custGeom>
            <a:solidFill>
              <a:schemeClr val="accent1"/>
            </a:solidFill>
            <a:ln w="9525">
              <a:noFill/>
              <a:round/>
              <a:headEnd/>
              <a:tailEnd/>
            </a:ln>
          </p:spPr>
          <p:txBody>
            <a:bodyPr/>
            <a:lstStyle/>
            <a:p>
              <a:endParaRPr lang="de-DE"/>
            </a:p>
          </p:txBody>
        </p:sp>
        <p:sp>
          <p:nvSpPr>
            <p:cNvPr id="10272" name="Freeform 30"/>
            <p:cNvSpPr>
              <a:spLocks/>
            </p:cNvSpPr>
            <p:nvPr/>
          </p:nvSpPr>
          <p:spPr bwMode="auto">
            <a:xfrm>
              <a:off x="586" y="1360"/>
              <a:ext cx="20" cy="31"/>
            </a:xfrm>
            <a:custGeom>
              <a:avLst/>
              <a:gdLst>
                <a:gd name="T0" fmla="*/ 1 w 39"/>
                <a:gd name="T1" fmla="*/ 2 h 61"/>
                <a:gd name="T2" fmla="*/ 1 w 39"/>
                <a:gd name="T3" fmla="*/ 2 h 61"/>
                <a:gd name="T4" fmla="*/ 1 w 39"/>
                <a:gd name="T5" fmla="*/ 3 h 61"/>
                <a:gd name="T6" fmla="*/ 1 w 39"/>
                <a:gd name="T7" fmla="*/ 3 h 61"/>
                <a:gd name="T8" fmla="*/ 1 w 39"/>
                <a:gd name="T9" fmla="*/ 3 h 61"/>
                <a:gd name="T10" fmla="*/ 1 w 39"/>
                <a:gd name="T11" fmla="*/ 4 h 61"/>
                <a:gd name="T12" fmla="*/ 1 w 39"/>
                <a:gd name="T13" fmla="*/ 4 h 61"/>
                <a:gd name="T14" fmla="*/ 2 w 39"/>
                <a:gd name="T15" fmla="*/ 4 h 61"/>
                <a:gd name="T16" fmla="*/ 2 w 39"/>
                <a:gd name="T17" fmla="*/ 4 h 61"/>
                <a:gd name="T18" fmla="*/ 2 w 39"/>
                <a:gd name="T19" fmla="*/ 4 h 61"/>
                <a:gd name="T20" fmla="*/ 3 w 39"/>
                <a:gd name="T21" fmla="*/ 4 h 61"/>
                <a:gd name="T22" fmla="*/ 3 w 39"/>
                <a:gd name="T23" fmla="*/ 3 h 61"/>
                <a:gd name="T24" fmla="*/ 3 w 39"/>
                <a:gd name="T25" fmla="*/ 3 h 61"/>
                <a:gd name="T26" fmla="*/ 3 w 39"/>
                <a:gd name="T27" fmla="*/ 3 h 61"/>
                <a:gd name="T28" fmla="*/ 3 w 39"/>
                <a:gd name="T29" fmla="*/ 2 h 61"/>
                <a:gd name="T30" fmla="*/ 2 w 39"/>
                <a:gd name="T31" fmla="*/ 2 h 61"/>
                <a:gd name="T32" fmla="*/ 2 w 39"/>
                <a:gd name="T33" fmla="*/ 1 h 61"/>
                <a:gd name="T34" fmla="*/ 2 w 39"/>
                <a:gd name="T35" fmla="*/ 1 h 61"/>
                <a:gd name="T36" fmla="*/ 2 w 39"/>
                <a:gd name="T37" fmla="*/ 1 h 61"/>
                <a:gd name="T38" fmla="*/ 1 w 39"/>
                <a:gd name="T39" fmla="*/ 0 h 61"/>
                <a:gd name="T40" fmla="*/ 1 w 39"/>
                <a:gd name="T41" fmla="*/ 1 h 61"/>
                <a:gd name="T42" fmla="*/ 1 w 39"/>
                <a:gd name="T43" fmla="*/ 1 h 61"/>
                <a:gd name="T44" fmla="*/ 1 w 39"/>
                <a:gd name="T45" fmla="*/ 1 h 61"/>
                <a:gd name="T46" fmla="*/ 0 w 39"/>
                <a:gd name="T47" fmla="*/ 2 h 61"/>
                <a:gd name="T48" fmla="*/ 1 w 39"/>
                <a:gd name="T49" fmla="*/ 2 h 61"/>
                <a:gd name="T50" fmla="*/ 1 w 39"/>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
                <a:gd name="T79" fmla="*/ 0 h 61"/>
                <a:gd name="T80" fmla="*/ 39 w 39"/>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 h="61">
                  <a:moveTo>
                    <a:pt x="1" y="23"/>
                  </a:moveTo>
                  <a:lnTo>
                    <a:pt x="3" y="29"/>
                  </a:lnTo>
                  <a:lnTo>
                    <a:pt x="5" y="36"/>
                  </a:lnTo>
                  <a:lnTo>
                    <a:pt x="7" y="43"/>
                  </a:lnTo>
                  <a:lnTo>
                    <a:pt x="7" y="48"/>
                  </a:lnTo>
                  <a:lnTo>
                    <a:pt x="9" y="54"/>
                  </a:lnTo>
                  <a:lnTo>
                    <a:pt x="14" y="59"/>
                  </a:lnTo>
                  <a:lnTo>
                    <a:pt x="20" y="61"/>
                  </a:lnTo>
                  <a:lnTo>
                    <a:pt x="26" y="61"/>
                  </a:lnTo>
                  <a:lnTo>
                    <a:pt x="32" y="59"/>
                  </a:lnTo>
                  <a:lnTo>
                    <a:pt x="37" y="54"/>
                  </a:lnTo>
                  <a:lnTo>
                    <a:pt x="39" y="48"/>
                  </a:lnTo>
                  <a:lnTo>
                    <a:pt x="39" y="43"/>
                  </a:lnTo>
                  <a:lnTo>
                    <a:pt x="37" y="35"/>
                  </a:lnTo>
                  <a:lnTo>
                    <a:pt x="35" y="27"/>
                  </a:lnTo>
                  <a:lnTo>
                    <a:pt x="32" y="18"/>
                  </a:lnTo>
                  <a:lnTo>
                    <a:pt x="30" y="10"/>
                  </a:lnTo>
                  <a:lnTo>
                    <a:pt x="26" y="5"/>
                  </a:lnTo>
                  <a:lnTo>
                    <a:pt x="22" y="1"/>
                  </a:lnTo>
                  <a:lnTo>
                    <a:pt x="15" y="0"/>
                  </a:lnTo>
                  <a:lnTo>
                    <a:pt x="9" y="2"/>
                  </a:lnTo>
                  <a:lnTo>
                    <a:pt x="5" y="6"/>
                  </a:lnTo>
                  <a:lnTo>
                    <a:pt x="1" y="10"/>
                  </a:lnTo>
                  <a:lnTo>
                    <a:pt x="0" y="17"/>
                  </a:lnTo>
                  <a:lnTo>
                    <a:pt x="1" y="23"/>
                  </a:lnTo>
                  <a:close/>
                </a:path>
              </a:pathLst>
            </a:custGeom>
            <a:solidFill>
              <a:schemeClr val="accent1"/>
            </a:solidFill>
            <a:ln w="9525">
              <a:noFill/>
              <a:round/>
              <a:headEnd/>
              <a:tailEnd/>
            </a:ln>
          </p:spPr>
          <p:txBody>
            <a:bodyPr/>
            <a:lstStyle/>
            <a:p>
              <a:endParaRPr lang="de-DE"/>
            </a:p>
          </p:txBody>
        </p:sp>
        <p:sp>
          <p:nvSpPr>
            <p:cNvPr id="10273" name="Freeform 31"/>
            <p:cNvSpPr>
              <a:spLocks/>
            </p:cNvSpPr>
            <p:nvPr/>
          </p:nvSpPr>
          <p:spPr bwMode="auto">
            <a:xfrm>
              <a:off x="703" y="1300"/>
              <a:ext cx="23" cy="25"/>
            </a:xfrm>
            <a:custGeom>
              <a:avLst/>
              <a:gdLst>
                <a:gd name="T0" fmla="*/ 2 w 45"/>
                <a:gd name="T1" fmla="*/ 2 h 51"/>
                <a:gd name="T2" fmla="*/ 2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5"/>
                  </a:moveTo>
                  <a:lnTo>
                    <a:pt x="32" y="40"/>
                  </a:lnTo>
                  <a:lnTo>
                    <a:pt x="36" y="35"/>
                  </a:lnTo>
                  <a:lnTo>
                    <a:pt x="39" y="30"/>
                  </a:lnTo>
                  <a:lnTo>
                    <a:pt x="41" y="26"/>
                  </a:lnTo>
                  <a:lnTo>
                    <a:pt x="45" y="20"/>
                  </a:lnTo>
                  <a:lnTo>
                    <a:pt x="45" y="14"/>
                  </a:lnTo>
                  <a:lnTo>
                    <a:pt x="44" y="8"/>
                  </a:lnTo>
                  <a:lnTo>
                    <a:pt x="39" y="4"/>
                  </a:lnTo>
                  <a:lnTo>
                    <a:pt x="33" y="0"/>
                  </a:lnTo>
                  <a:lnTo>
                    <a:pt x="28" y="0"/>
                  </a:lnTo>
                  <a:lnTo>
                    <a:pt x="22" y="1"/>
                  </a:lnTo>
                  <a:lnTo>
                    <a:pt x="17" y="6"/>
                  </a:lnTo>
                  <a:lnTo>
                    <a:pt x="13" y="11"/>
                  </a:lnTo>
                  <a:lnTo>
                    <a:pt x="9" y="15"/>
                  </a:lnTo>
                  <a:lnTo>
                    <a:pt x="6" y="21"/>
                  </a:lnTo>
                  <a:lnTo>
                    <a:pt x="2" y="26"/>
                  </a:lnTo>
                  <a:lnTo>
                    <a:pt x="0" y="31"/>
                  </a:lnTo>
                  <a:lnTo>
                    <a:pt x="0" y="37"/>
                  </a:lnTo>
                  <a:lnTo>
                    <a:pt x="1" y="43"/>
                  </a:lnTo>
                  <a:lnTo>
                    <a:pt x="6" y="47"/>
                  </a:lnTo>
                  <a:lnTo>
                    <a:pt x="12" y="51"/>
                  </a:lnTo>
                  <a:lnTo>
                    <a:pt x="17" y="51"/>
                  </a:lnTo>
                  <a:lnTo>
                    <a:pt x="23" y="50"/>
                  </a:lnTo>
                  <a:lnTo>
                    <a:pt x="28" y="45"/>
                  </a:lnTo>
                  <a:close/>
                </a:path>
              </a:pathLst>
            </a:custGeom>
            <a:solidFill>
              <a:schemeClr val="accent1"/>
            </a:solidFill>
            <a:ln w="9525">
              <a:noFill/>
              <a:round/>
              <a:headEnd/>
              <a:tailEnd/>
            </a:ln>
          </p:spPr>
          <p:txBody>
            <a:bodyPr/>
            <a:lstStyle/>
            <a:p>
              <a:endParaRPr lang="de-DE"/>
            </a:p>
          </p:txBody>
        </p:sp>
        <p:sp>
          <p:nvSpPr>
            <p:cNvPr id="10274" name="Freeform 32"/>
            <p:cNvSpPr>
              <a:spLocks/>
            </p:cNvSpPr>
            <p:nvPr/>
          </p:nvSpPr>
          <p:spPr bwMode="auto">
            <a:xfrm>
              <a:off x="784" y="1374"/>
              <a:ext cx="31" cy="29"/>
            </a:xfrm>
            <a:custGeom>
              <a:avLst/>
              <a:gdLst>
                <a:gd name="T0" fmla="*/ 1 w 62"/>
                <a:gd name="T1" fmla="*/ 2 h 58"/>
                <a:gd name="T2" fmla="*/ 1 w 62"/>
                <a:gd name="T3" fmla="*/ 3 h 58"/>
                <a:gd name="T4" fmla="*/ 2 w 62"/>
                <a:gd name="T5" fmla="*/ 3 h 58"/>
                <a:gd name="T6" fmla="*/ 2 w 62"/>
                <a:gd name="T7" fmla="*/ 4 h 58"/>
                <a:gd name="T8" fmla="*/ 3 w 62"/>
                <a:gd name="T9" fmla="*/ 4 h 58"/>
                <a:gd name="T10" fmla="*/ 3 w 62"/>
                <a:gd name="T11" fmla="*/ 4 h 58"/>
                <a:gd name="T12" fmla="*/ 4 w 62"/>
                <a:gd name="T13" fmla="*/ 4 h 58"/>
                <a:gd name="T14" fmla="*/ 4 w 62"/>
                <a:gd name="T15" fmla="*/ 4 h 58"/>
                <a:gd name="T16" fmla="*/ 4 w 62"/>
                <a:gd name="T17" fmla="*/ 4 h 58"/>
                <a:gd name="T18" fmla="*/ 4 w 62"/>
                <a:gd name="T19" fmla="*/ 3 h 58"/>
                <a:gd name="T20" fmla="*/ 4 w 62"/>
                <a:gd name="T21" fmla="*/ 3 h 58"/>
                <a:gd name="T22" fmla="*/ 4 w 62"/>
                <a:gd name="T23" fmla="*/ 3 h 58"/>
                <a:gd name="T24" fmla="*/ 4 w 62"/>
                <a:gd name="T25" fmla="*/ 2 h 58"/>
                <a:gd name="T26" fmla="*/ 3 w 62"/>
                <a:gd name="T27" fmla="*/ 2 h 58"/>
                <a:gd name="T28" fmla="*/ 3 w 62"/>
                <a:gd name="T29" fmla="*/ 2 h 58"/>
                <a:gd name="T30" fmla="*/ 3 w 62"/>
                <a:gd name="T31" fmla="*/ 1 h 58"/>
                <a:gd name="T32" fmla="*/ 2 w 62"/>
                <a:gd name="T33" fmla="*/ 1 h 58"/>
                <a:gd name="T34" fmla="*/ 2 w 62"/>
                <a:gd name="T35" fmla="*/ 1 h 58"/>
                <a:gd name="T36" fmla="*/ 1 w 62"/>
                <a:gd name="T37" fmla="*/ 0 h 58"/>
                <a:gd name="T38" fmla="*/ 1 w 62"/>
                <a:gd name="T39" fmla="*/ 1 h 58"/>
                <a:gd name="T40" fmla="*/ 1 w 62"/>
                <a:gd name="T41" fmla="*/ 1 h 58"/>
                <a:gd name="T42" fmla="*/ 1 w 62"/>
                <a:gd name="T43" fmla="*/ 1 h 58"/>
                <a:gd name="T44" fmla="*/ 0 w 62"/>
                <a:gd name="T45" fmla="*/ 1 h 58"/>
                <a:gd name="T46" fmla="*/ 1 w 62"/>
                <a:gd name="T47" fmla="*/ 2 h 58"/>
                <a:gd name="T48" fmla="*/ 1 w 62"/>
                <a:gd name="T49" fmla="*/ 2 h 58"/>
                <a:gd name="T50" fmla="*/ 1 w 62"/>
                <a:gd name="T51" fmla="*/ 2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58"/>
                <a:gd name="T80" fmla="*/ 62 w 62"/>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58">
                  <a:moveTo>
                    <a:pt x="5" y="27"/>
                  </a:moveTo>
                  <a:lnTo>
                    <a:pt x="13" y="34"/>
                  </a:lnTo>
                  <a:lnTo>
                    <a:pt x="20" y="42"/>
                  </a:lnTo>
                  <a:lnTo>
                    <a:pt x="28" y="49"/>
                  </a:lnTo>
                  <a:lnTo>
                    <a:pt x="37" y="55"/>
                  </a:lnTo>
                  <a:lnTo>
                    <a:pt x="43" y="58"/>
                  </a:lnTo>
                  <a:lnTo>
                    <a:pt x="49" y="58"/>
                  </a:lnTo>
                  <a:lnTo>
                    <a:pt x="54" y="56"/>
                  </a:lnTo>
                  <a:lnTo>
                    <a:pt x="59" y="52"/>
                  </a:lnTo>
                  <a:lnTo>
                    <a:pt x="61" y="46"/>
                  </a:lnTo>
                  <a:lnTo>
                    <a:pt x="62" y="40"/>
                  </a:lnTo>
                  <a:lnTo>
                    <a:pt x="60" y="34"/>
                  </a:lnTo>
                  <a:lnTo>
                    <a:pt x="56" y="30"/>
                  </a:lnTo>
                  <a:lnTo>
                    <a:pt x="47" y="24"/>
                  </a:lnTo>
                  <a:lnTo>
                    <a:pt x="41" y="18"/>
                  </a:lnTo>
                  <a:lnTo>
                    <a:pt x="35" y="11"/>
                  </a:lnTo>
                  <a:lnTo>
                    <a:pt x="28" y="4"/>
                  </a:lnTo>
                  <a:lnTo>
                    <a:pt x="22" y="1"/>
                  </a:lnTo>
                  <a:lnTo>
                    <a:pt x="16" y="0"/>
                  </a:lnTo>
                  <a:lnTo>
                    <a:pt x="9" y="1"/>
                  </a:lnTo>
                  <a:lnTo>
                    <a:pt x="5" y="4"/>
                  </a:lnTo>
                  <a:lnTo>
                    <a:pt x="1" y="10"/>
                  </a:lnTo>
                  <a:lnTo>
                    <a:pt x="0" y="16"/>
                  </a:lnTo>
                  <a:lnTo>
                    <a:pt x="1" y="23"/>
                  </a:lnTo>
                  <a:lnTo>
                    <a:pt x="5" y="27"/>
                  </a:lnTo>
                  <a:close/>
                </a:path>
              </a:pathLst>
            </a:custGeom>
            <a:solidFill>
              <a:schemeClr val="accent1"/>
            </a:solidFill>
            <a:ln w="9525">
              <a:noFill/>
              <a:round/>
              <a:headEnd/>
              <a:tailEnd/>
            </a:ln>
          </p:spPr>
          <p:txBody>
            <a:bodyPr/>
            <a:lstStyle/>
            <a:p>
              <a:endParaRPr lang="de-DE"/>
            </a:p>
          </p:txBody>
        </p:sp>
        <p:sp>
          <p:nvSpPr>
            <p:cNvPr id="10275" name="Freeform 33"/>
            <p:cNvSpPr>
              <a:spLocks/>
            </p:cNvSpPr>
            <p:nvPr/>
          </p:nvSpPr>
          <p:spPr bwMode="auto">
            <a:xfrm>
              <a:off x="846" y="1432"/>
              <a:ext cx="23" cy="27"/>
            </a:xfrm>
            <a:custGeom>
              <a:avLst/>
              <a:gdLst>
                <a:gd name="T0" fmla="*/ 2 w 45"/>
                <a:gd name="T1" fmla="*/ 3 h 54"/>
                <a:gd name="T2" fmla="*/ 3 w 45"/>
                <a:gd name="T3" fmla="*/ 3 h 54"/>
                <a:gd name="T4" fmla="*/ 3 w 45"/>
                <a:gd name="T5" fmla="*/ 3 h 54"/>
                <a:gd name="T6" fmla="*/ 3 w 45"/>
                <a:gd name="T7" fmla="*/ 2 h 54"/>
                <a:gd name="T8" fmla="*/ 3 w 45"/>
                <a:gd name="T9" fmla="*/ 2 h 54"/>
                <a:gd name="T10" fmla="*/ 3 w 45"/>
                <a:gd name="T11" fmla="*/ 1 h 54"/>
                <a:gd name="T12" fmla="*/ 3 w 45"/>
                <a:gd name="T13" fmla="*/ 1 h 54"/>
                <a:gd name="T14" fmla="*/ 3 w 45"/>
                <a:gd name="T15" fmla="*/ 1 h 54"/>
                <a:gd name="T16" fmla="*/ 3 w 45"/>
                <a:gd name="T17" fmla="*/ 1 h 54"/>
                <a:gd name="T18" fmla="*/ 2 w 45"/>
                <a:gd name="T19" fmla="*/ 0 h 54"/>
                <a:gd name="T20" fmla="*/ 2 w 45"/>
                <a:gd name="T21" fmla="*/ 1 h 54"/>
                <a:gd name="T22" fmla="*/ 2 w 45"/>
                <a:gd name="T23" fmla="*/ 1 h 54"/>
                <a:gd name="T24" fmla="*/ 1 w 45"/>
                <a:gd name="T25" fmla="*/ 1 h 54"/>
                <a:gd name="T26" fmla="*/ 1 w 45"/>
                <a:gd name="T27" fmla="*/ 1 h 54"/>
                <a:gd name="T28" fmla="*/ 1 w 45"/>
                <a:gd name="T29" fmla="*/ 2 h 54"/>
                <a:gd name="T30" fmla="*/ 1 w 45"/>
                <a:gd name="T31" fmla="*/ 2 h 54"/>
                <a:gd name="T32" fmla="*/ 1 w 45"/>
                <a:gd name="T33" fmla="*/ 2 h 54"/>
                <a:gd name="T34" fmla="*/ 0 w 45"/>
                <a:gd name="T35" fmla="*/ 3 h 54"/>
                <a:gd name="T36" fmla="*/ 0 w 45"/>
                <a:gd name="T37" fmla="*/ 3 h 54"/>
                <a:gd name="T38" fmla="*/ 1 w 45"/>
                <a:gd name="T39" fmla="*/ 3 h 54"/>
                <a:gd name="T40" fmla="*/ 1 w 45"/>
                <a:gd name="T41" fmla="*/ 4 h 54"/>
                <a:gd name="T42" fmla="*/ 1 w 45"/>
                <a:gd name="T43" fmla="*/ 4 h 54"/>
                <a:gd name="T44" fmla="*/ 2 w 45"/>
                <a:gd name="T45" fmla="*/ 4 h 54"/>
                <a:gd name="T46" fmla="*/ 2 w 45"/>
                <a:gd name="T47" fmla="*/ 4 h 54"/>
                <a:gd name="T48" fmla="*/ 2 w 45"/>
                <a:gd name="T49" fmla="*/ 3 h 54"/>
                <a:gd name="T50" fmla="*/ 2 w 45"/>
                <a:gd name="T51" fmla="*/ 3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4"/>
                <a:gd name="T80" fmla="*/ 45 w 45"/>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4">
                  <a:moveTo>
                    <a:pt x="28" y="48"/>
                  </a:moveTo>
                  <a:lnTo>
                    <a:pt x="34" y="43"/>
                  </a:lnTo>
                  <a:lnTo>
                    <a:pt x="39" y="37"/>
                  </a:lnTo>
                  <a:lnTo>
                    <a:pt x="41" y="30"/>
                  </a:lnTo>
                  <a:lnTo>
                    <a:pt x="43" y="22"/>
                  </a:lnTo>
                  <a:lnTo>
                    <a:pt x="45" y="16"/>
                  </a:lnTo>
                  <a:lnTo>
                    <a:pt x="43" y="9"/>
                  </a:lnTo>
                  <a:lnTo>
                    <a:pt x="41" y="5"/>
                  </a:lnTo>
                  <a:lnTo>
                    <a:pt x="37" y="1"/>
                  </a:lnTo>
                  <a:lnTo>
                    <a:pt x="31" y="0"/>
                  </a:lnTo>
                  <a:lnTo>
                    <a:pt x="24" y="1"/>
                  </a:lnTo>
                  <a:lnTo>
                    <a:pt x="18" y="5"/>
                  </a:lnTo>
                  <a:lnTo>
                    <a:pt x="15" y="9"/>
                  </a:lnTo>
                  <a:lnTo>
                    <a:pt x="12" y="14"/>
                  </a:lnTo>
                  <a:lnTo>
                    <a:pt x="10" y="20"/>
                  </a:lnTo>
                  <a:lnTo>
                    <a:pt x="7" y="24"/>
                  </a:lnTo>
                  <a:lnTo>
                    <a:pt x="3" y="29"/>
                  </a:lnTo>
                  <a:lnTo>
                    <a:pt x="0" y="35"/>
                  </a:lnTo>
                  <a:lnTo>
                    <a:pt x="0" y="40"/>
                  </a:lnTo>
                  <a:lnTo>
                    <a:pt x="2" y="46"/>
                  </a:lnTo>
                  <a:lnTo>
                    <a:pt x="7" y="51"/>
                  </a:lnTo>
                  <a:lnTo>
                    <a:pt x="12" y="54"/>
                  </a:lnTo>
                  <a:lnTo>
                    <a:pt x="18" y="54"/>
                  </a:lnTo>
                  <a:lnTo>
                    <a:pt x="24" y="53"/>
                  </a:lnTo>
                  <a:lnTo>
                    <a:pt x="28" y="48"/>
                  </a:lnTo>
                  <a:close/>
                </a:path>
              </a:pathLst>
            </a:custGeom>
            <a:solidFill>
              <a:schemeClr val="accent1"/>
            </a:solidFill>
            <a:ln w="9525">
              <a:noFill/>
              <a:round/>
              <a:headEnd/>
              <a:tailEnd/>
            </a:ln>
          </p:spPr>
          <p:txBody>
            <a:bodyPr/>
            <a:lstStyle/>
            <a:p>
              <a:endParaRPr lang="de-DE"/>
            </a:p>
          </p:txBody>
        </p:sp>
        <p:sp>
          <p:nvSpPr>
            <p:cNvPr id="10276" name="Freeform 34"/>
            <p:cNvSpPr>
              <a:spLocks/>
            </p:cNvSpPr>
            <p:nvPr/>
          </p:nvSpPr>
          <p:spPr bwMode="auto">
            <a:xfrm>
              <a:off x="747" y="1422"/>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1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4" y="29"/>
                  </a:lnTo>
                  <a:lnTo>
                    <a:pt x="5" y="36"/>
                  </a:lnTo>
                  <a:lnTo>
                    <a:pt x="7" y="43"/>
                  </a:lnTo>
                  <a:lnTo>
                    <a:pt x="8" y="49"/>
                  </a:lnTo>
                  <a:lnTo>
                    <a:pt x="11" y="54"/>
                  </a:lnTo>
                  <a:lnTo>
                    <a:pt x="15" y="59"/>
                  </a:lnTo>
                  <a:lnTo>
                    <a:pt x="21" y="61"/>
                  </a:lnTo>
                  <a:lnTo>
                    <a:pt x="27" y="61"/>
                  </a:lnTo>
                  <a:lnTo>
                    <a:pt x="33" y="59"/>
                  </a:lnTo>
                  <a:lnTo>
                    <a:pt x="37" y="54"/>
                  </a:lnTo>
                  <a:lnTo>
                    <a:pt x="40" y="49"/>
                  </a:lnTo>
                  <a:lnTo>
                    <a:pt x="40" y="43"/>
                  </a:lnTo>
                  <a:lnTo>
                    <a:pt x="37" y="35"/>
                  </a:lnTo>
                  <a:lnTo>
                    <a:pt x="36" y="27"/>
                  </a:lnTo>
                  <a:lnTo>
                    <a:pt x="34" y="19"/>
                  </a:lnTo>
                  <a:lnTo>
                    <a:pt x="31" y="11"/>
                  </a:lnTo>
                  <a:lnTo>
                    <a:pt x="28" y="5"/>
                  </a:lnTo>
                  <a:lnTo>
                    <a:pt x="22" y="1"/>
                  </a:lnTo>
                  <a:lnTo>
                    <a:pt x="17" y="0"/>
                  </a:lnTo>
                  <a:lnTo>
                    <a:pt x="10" y="3"/>
                  </a:lnTo>
                  <a:lnTo>
                    <a:pt x="5" y="6"/>
                  </a:lnTo>
                  <a:lnTo>
                    <a:pt x="2" y="11"/>
                  </a:lnTo>
                  <a:lnTo>
                    <a:pt x="0" y="18"/>
                  </a:lnTo>
                  <a:lnTo>
                    <a:pt x="2" y="23"/>
                  </a:lnTo>
                  <a:close/>
                </a:path>
              </a:pathLst>
            </a:custGeom>
            <a:solidFill>
              <a:schemeClr val="accent1"/>
            </a:solidFill>
            <a:ln w="9525">
              <a:noFill/>
              <a:round/>
              <a:headEnd/>
              <a:tailEnd/>
            </a:ln>
          </p:spPr>
          <p:txBody>
            <a:bodyPr/>
            <a:lstStyle/>
            <a:p>
              <a:endParaRPr lang="de-DE"/>
            </a:p>
          </p:txBody>
        </p:sp>
        <p:sp>
          <p:nvSpPr>
            <p:cNvPr id="10277" name="Freeform 35"/>
            <p:cNvSpPr>
              <a:spLocks/>
            </p:cNvSpPr>
            <p:nvPr/>
          </p:nvSpPr>
          <p:spPr bwMode="auto">
            <a:xfrm>
              <a:off x="864" y="1362"/>
              <a:ext cx="22" cy="25"/>
            </a:xfrm>
            <a:custGeom>
              <a:avLst/>
              <a:gdLst>
                <a:gd name="T0" fmla="*/ 2 w 44"/>
                <a:gd name="T1" fmla="*/ 2 h 51"/>
                <a:gd name="T2" fmla="*/ 2 w 44"/>
                <a:gd name="T3" fmla="*/ 2 h 51"/>
                <a:gd name="T4" fmla="*/ 3 w 44"/>
                <a:gd name="T5" fmla="*/ 2 h 51"/>
                <a:gd name="T6" fmla="*/ 3 w 44"/>
                <a:gd name="T7" fmla="*/ 1 h 51"/>
                <a:gd name="T8" fmla="*/ 3 w 44"/>
                <a:gd name="T9" fmla="*/ 1 h 51"/>
                <a:gd name="T10" fmla="*/ 3 w 44"/>
                <a:gd name="T11" fmla="*/ 1 h 51"/>
                <a:gd name="T12" fmla="*/ 3 w 44"/>
                <a:gd name="T13" fmla="*/ 0 h 51"/>
                <a:gd name="T14" fmla="*/ 3 w 44"/>
                <a:gd name="T15" fmla="*/ 0 h 51"/>
                <a:gd name="T16" fmla="*/ 3 w 44"/>
                <a:gd name="T17" fmla="*/ 0 h 51"/>
                <a:gd name="T18" fmla="*/ 3 w 44"/>
                <a:gd name="T19" fmla="*/ 0 h 51"/>
                <a:gd name="T20" fmla="*/ 2 w 44"/>
                <a:gd name="T21" fmla="*/ 0 h 51"/>
                <a:gd name="T22" fmla="*/ 2 w 44"/>
                <a:gd name="T23" fmla="*/ 0 h 51"/>
                <a:gd name="T24" fmla="*/ 2 w 44"/>
                <a:gd name="T25" fmla="*/ 0 h 51"/>
                <a:gd name="T26" fmla="*/ 1 w 44"/>
                <a:gd name="T27" fmla="*/ 0 h 51"/>
                <a:gd name="T28" fmla="*/ 1 w 44"/>
                <a:gd name="T29" fmla="*/ 0 h 51"/>
                <a:gd name="T30" fmla="*/ 1 w 44"/>
                <a:gd name="T31" fmla="*/ 1 h 51"/>
                <a:gd name="T32" fmla="*/ 1 w 44"/>
                <a:gd name="T33" fmla="*/ 1 h 51"/>
                <a:gd name="T34" fmla="*/ 0 w 44"/>
                <a:gd name="T35" fmla="*/ 2 h 51"/>
                <a:gd name="T36" fmla="*/ 0 w 44"/>
                <a:gd name="T37" fmla="*/ 2 h 51"/>
                <a:gd name="T38" fmla="*/ 1 w 44"/>
                <a:gd name="T39" fmla="*/ 2 h 51"/>
                <a:gd name="T40" fmla="*/ 1 w 44"/>
                <a:gd name="T41" fmla="*/ 3 h 51"/>
                <a:gd name="T42" fmla="*/ 1 w 44"/>
                <a:gd name="T43" fmla="*/ 3 h 51"/>
                <a:gd name="T44" fmla="*/ 2 w 44"/>
                <a:gd name="T45" fmla="*/ 3 h 51"/>
                <a:gd name="T46" fmla="*/ 2 w 44"/>
                <a:gd name="T47" fmla="*/ 3 h 51"/>
                <a:gd name="T48" fmla="*/ 2 w 44"/>
                <a:gd name="T49" fmla="*/ 2 h 51"/>
                <a:gd name="T50" fmla="*/ 2 w 44"/>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51"/>
                <a:gd name="T80" fmla="*/ 44 w 44"/>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51">
                  <a:moveTo>
                    <a:pt x="28" y="45"/>
                  </a:moveTo>
                  <a:lnTo>
                    <a:pt x="31" y="41"/>
                  </a:lnTo>
                  <a:lnTo>
                    <a:pt x="35" y="35"/>
                  </a:lnTo>
                  <a:lnTo>
                    <a:pt x="38" y="30"/>
                  </a:lnTo>
                  <a:lnTo>
                    <a:pt x="42" y="26"/>
                  </a:lnTo>
                  <a:lnTo>
                    <a:pt x="44" y="21"/>
                  </a:lnTo>
                  <a:lnTo>
                    <a:pt x="44" y="14"/>
                  </a:lnTo>
                  <a:lnTo>
                    <a:pt x="43" y="9"/>
                  </a:lnTo>
                  <a:lnTo>
                    <a:pt x="38" y="4"/>
                  </a:lnTo>
                  <a:lnTo>
                    <a:pt x="33" y="0"/>
                  </a:lnTo>
                  <a:lnTo>
                    <a:pt x="27" y="0"/>
                  </a:lnTo>
                  <a:lnTo>
                    <a:pt x="21" y="2"/>
                  </a:lnTo>
                  <a:lnTo>
                    <a:pt x="17" y="6"/>
                  </a:lnTo>
                  <a:lnTo>
                    <a:pt x="13" y="11"/>
                  </a:lnTo>
                  <a:lnTo>
                    <a:pt x="10" y="15"/>
                  </a:lnTo>
                  <a:lnTo>
                    <a:pt x="6" y="21"/>
                  </a:lnTo>
                  <a:lnTo>
                    <a:pt x="4" y="26"/>
                  </a:lnTo>
                  <a:lnTo>
                    <a:pt x="0" y="32"/>
                  </a:lnTo>
                  <a:lnTo>
                    <a:pt x="0" y="37"/>
                  </a:lnTo>
                  <a:lnTo>
                    <a:pt x="2" y="43"/>
                  </a:lnTo>
                  <a:lnTo>
                    <a:pt x="6" y="48"/>
                  </a:lnTo>
                  <a:lnTo>
                    <a:pt x="11" y="51"/>
                  </a:lnTo>
                  <a:lnTo>
                    <a:pt x="18" y="51"/>
                  </a:lnTo>
                  <a:lnTo>
                    <a:pt x="23" y="50"/>
                  </a:lnTo>
                  <a:lnTo>
                    <a:pt x="28" y="45"/>
                  </a:lnTo>
                  <a:close/>
                </a:path>
              </a:pathLst>
            </a:custGeom>
            <a:solidFill>
              <a:schemeClr val="accent1"/>
            </a:solidFill>
            <a:ln w="9525">
              <a:noFill/>
              <a:round/>
              <a:headEnd/>
              <a:tailEnd/>
            </a:ln>
          </p:spPr>
          <p:txBody>
            <a:bodyPr/>
            <a:lstStyle/>
            <a:p>
              <a:endParaRPr lang="de-DE"/>
            </a:p>
          </p:txBody>
        </p:sp>
        <p:sp>
          <p:nvSpPr>
            <p:cNvPr id="10278" name="Freeform 36"/>
            <p:cNvSpPr>
              <a:spLocks/>
            </p:cNvSpPr>
            <p:nvPr/>
          </p:nvSpPr>
          <p:spPr bwMode="auto">
            <a:xfrm>
              <a:off x="981" y="1325"/>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4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1" y="44"/>
                  </a:lnTo>
                  <a:lnTo>
                    <a:pt x="28" y="51"/>
                  </a:lnTo>
                  <a:lnTo>
                    <a:pt x="37" y="56"/>
                  </a:lnTo>
                  <a:lnTo>
                    <a:pt x="43" y="59"/>
                  </a:lnTo>
                  <a:lnTo>
                    <a:pt x="50" y="60"/>
                  </a:lnTo>
                  <a:lnTo>
                    <a:pt x="55" y="57"/>
                  </a:lnTo>
                  <a:lnTo>
                    <a:pt x="60" y="53"/>
                  </a:lnTo>
                  <a:lnTo>
                    <a:pt x="62" y="47"/>
                  </a:lnTo>
                  <a:lnTo>
                    <a:pt x="62" y="41"/>
                  </a:lnTo>
                  <a:lnTo>
                    <a:pt x="60" y="36"/>
                  </a:lnTo>
                  <a:lnTo>
                    <a:pt x="55" y="31"/>
                  </a:lnTo>
                  <a:lnTo>
                    <a:pt x="48" y="25"/>
                  </a:lnTo>
                  <a:lnTo>
                    <a:pt x="42" y="18"/>
                  </a:lnTo>
                  <a:lnTo>
                    <a:pt x="35" y="13"/>
                  </a:lnTo>
                  <a:lnTo>
                    <a:pt x="28" y="6"/>
                  </a:lnTo>
                  <a:lnTo>
                    <a:pt x="23" y="2"/>
                  </a:lnTo>
                  <a:lnTo>
                    <a:pt x="16" y="0"/>
                  </a:lnTo>
                  <a:lnTo>
                    <a:pt x="10" y="2"/>
                  </a:lnTo>
                  <a:lnTo>
                    <a:pt x="5" y="6"/>
                  </a:lnTo>
                  <a:lnTo>
                    <a:pt x="1" y="10"/>
                  </a:lnTo>
                  <a:lnTo>
                    <a:pt x="0" y="17"/>
                  </a:lnTo>
                  <a:lnTo>
                    <a:pt x="1" y="23"/>
                  </a:lnTo>
                  <a:lnTo>
                    <a:pt x="5" y="29"/>
                  </a:lnTo>
                  <a:close/>
                </a:path>
              </a:pathLst>
            </a:custGeom>
            <a:solidFill>
              <a:schemeClr val="accent1"/>
            </a:solidFill>
            <a:ln w="9525">
              <a:noFill/>
              <a:round/>
              <a:headEnd/>
              <a:tailEnd/>
            </a:ln>
          </p:spPr>
          <p:txBody>
            <a:bodyPr/>
            <a:lstStyle/>
            <a:p>
              <a:endParaRPr lang="de-DE"/>
            </a:p>
          </p:txBody>
        </p:sp>
        <p:sp>
          <p:nvSpPr>
            <p:cNvPr id="10279" name="Freeform 37"/>
            <p:cNvSpPr>
              <a:spLocks/>
            </p:cNvSpPr>
            <p:nvPr/>
          </p:nvSpPr>
          <p:spPr bwMode="auto">
            <a:xfrm>
              <a:off x="1140" y="1386"/>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3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0" y="44"/>
                  </a:lnTo>
                  <a:lnTo>
                    <a:pt x="28" y="51"/>
                  </a:lnTo>
                  <a:lnTo>
                    <a:pt x="37" y="56"/>
                  </a:lnTo>
                  <a:lnTo>
                    <a:pt x="43" y="59"/>
                  </a:lnTo>
                  <a:lnTo>
                    <a:pt x="48" y="60"/>
                  </a:lnTo>
                  <a:lnTo>
                    <a:pt x="54" y="57"/>
                  </a:lnTo>
                  <a:lnTo>
                    <a:pt x="59" y="53"/>
                  </a:lnTo>
                  <a:lnTo>
                    <a:pt x="61" y="47"/>
                  </a:lnTo>
                  <a:lnTo>
                    <a:pt x="62" y="41"/>
                  </a:lnTo>
                  <a:lnTo>
                    <a:pt x="60" y="36"/>
                  </a:lnTo>
                  <a:lnTo>
                    <a:pt x="55" y="31"/>
                  </a:lnTo>
                  <a:lnTo>
                    <a:pt x="47" y="25"/>
                  </a:lnTo>
                  <a:lnTo>
                    <a:pt x="40" y="18"/>
                  </a:lnTo>
                  <a:lnTo>
                    <a:pt x="35" y="13"/>
                  </a:lnTo>
                  <a:lnTo>
                    <a:pt x="28" y="6"/>
                  </a:lnTo>
                  <a:lnTo>
                    <a:pt x="22" y="2"/>
                  </a:lnTo>
                  <a:lnTo>
                    <a:pt x="16" y="0"/>
                  </a:lnTo>
                  <a:lnTo>
                    <a:pt x="9" y="2"/>
                  </a:lnTo>
                  <a:lnTo>
                    <a:pt x="5" y="6"/>
                  </a:lnTo>
                  <a:lnTo>
                    <a:pt x="1" y="10"/>
                  </a:lnTo>
                  <a:lnTo>
                    <a:pt x="0" y="17"/>
                  </a:lnTo>
                  <a:lnTo>
                    <a:pt x="1" y="23"/>
                  </a:lnTo>
                  <a:lnTo>
                    <a:pt x="5" y="29"/>
                  </a:lnTo>
                  <a:close/>
                </a:path>
              </a:pathLst>
            </a:custGeom>
            <a:solidFill>
              <a:schemeClr val="accent1"/>
            </a:solidFill>
            <a:ln w="9525">
              <a:noFill/>
              <a:round/>
              <a:headEnd/>
              <a:tailEnd/>
            </a:ln>
          </p:spPr>
          <p:txBody>
            <a:bodyPr/>
            <a:lstStyle/>
            <a:p>
              <a:endParaRPr lang="de-DE"/>
            </a:p>
          </p:txBody>
        </p:sp>
        <p:sp>
          <p:nvSpPr>
            <p:cNvPr id="10280" name="Freeform 38"/>
            <p:cNvSpPr>
              <a:spLocks/>
            </p:cNvSpPr>
            <p:nvPr/>
          </p:nvSpPr>
          <p:spPr bwMode="auto">
            <a:xfrm>
              <a:off x="1043" y="1384"/>
              <a:ext cx="23" cy="27"/>
            </a:xfrm>
            <a:custGeom>
              <a:avLst/>
              <a:gdLst>
                <a:gd name="T0" fmla="*/ 2 w 45"/>
                <a:gd name="T1" fmla="*/ 3 h 56"/>
                <a:gd name="T2" fmla="*/ 3 w 45"/>
                <a:gd name="T3" fmla="*/ 2 h 56"/>
                <a:gd name="T4" fmla="*/ 3 w 45"/>
                <a:gd name="T5" fmla="*/ 2 h 56"/>
                <a:gd name="T6" fmla="*/ 3 w 45"/>
                <a:gd name="T7" fmla="*/ 1 h 56"/>
                <a:gd name="T8" fmla="*/ 3 w 45"/>
                <a:gd name="T9" fmla="*/ 1 h 56"/>
                <a:gd name="T10" fmla="*/ 3 w 45"/>
                <a:gd name="T11" fmla="*/ 1 h 56"/>
                <a:gd name="T12" fmla="*/ 3 w 45"/>
                <a:gd name="T13" fmla="*/ 0 h 56"/>
                <a:gd name="T14" fmla="*/ 3 w 45"/>
                <a:gd name="T15" fmla="*/ 0 h 56"/>
                <a:gd name="T16" fmla="*/ 3 w 45"/>
                <a:gd name="T17" fmla="*/ 0 h 56"/>
                <a:gd name="T18" fmla="*/ 2 w 45"/>
                <a:gd name="T19" fmla="*/ 0 h 56"/>
                <a:gd name="T20" fmla="*/ 2 w 45"/>
                <a:gd name="T21" fmla="*/ 0 h 56"/>
                <a:gd name="T22" fmla="*/ 2 w 45"/>
                <a:gd name="T23" fmla="*/ 0 h 56"/>
                <a:gd name="T24" fmla="*/ 1 w 45"/>
                <a:gd name="T25" fmla="*/ 0 h 56"/>
                <a:gd name="T26" fmla="*/ 1 w 45"/>
                <a:gd name="T27" fmla="*/ 0 h 56"/>
                <a:gd name="T28" fmla="*/ 1 w 45"/>
                <a:gd name="T29" fmla="*/ 1 h 56"/>
                <a:gd name="T30" fmla="*/ 1 w 45"/>
                <a:gd name="T31" fmla="*/ 1 h 56"/>
                <a:gd name="T32" fmla="*/ 1 w 45"/>
                <a:gd name="T33" fmla="*/ 1 h 56"/>
                <a:gd name="T34" fmla="*/ 0 w 45"/>
                <a:gd name="T35" fmla="*/ 2 h 56"/>
                <a:gd name="T36" fmla="*/ 0 w 45"/>
                <a:gd name="T37" fmla="*/ 2 h 56"/>
                <a:gd name="T38" fmla="*/ 1 w 45"/>
                <a:gd name="T39" fmla="*/ 2 h 56"/>
                <a:gd name="T40" fmla="*/ 1 w 45"/>
                <a:gd name="T41" fmla="*/ 3 h 56"/>
                <a:gd name="T42" fmla="*/ 1 w 45"/>
                <a:gd name="T43" fmla="*/ 3 h 56"/>
                <a:gd name="T44" fmla="*/ 2 w 45"/>
                <a:gd name="T45" fmla="*/ 3 h 56"/>
                <a:gd name="T46" fmla="*/ 2 w 45"/>
                <a:gd name="T47" fmla="*/ 3 h 56"/>
                <a:gd name="T48" fmla="*/ 2 w 45"/>
                <a:gd name="T49" fmla="*/ 3 h 56"/>
                <a:gd name="T50" fmla="*/ 2 w 45"/>
                <a:gd name="T51" fmla="*/ 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6"/>
                <a:gd name="T80" fmla="*/ 45 w 45"/>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6">
                  <a:moveTo>
                    <a:pt x="28" y="49"/>
                  </a:moveTo>
                  <a:lnTo>
                    <a:pt x="34" y="44"/>
                  </a:lnTo>
                  <a:lnTo>
                    <a:pt x="38" y="37"/>
                  </a:lnTo>
                  <a:lnTo>
                    <a:pt x="41" y="31"/>
                  </a:lnTo>
                  <a:lnTo>
                    <a:pt x="43" y="23"/>
                  </a:lnTo>
                  <a:lnTo>
                    <a:pt x="45" y="16"/>
                  </a:lnTo>
                  <a:lnTo>
                    <a:pt x="43" y="11"/>
                  </a:lnTo>
                  <a:lnTo>
                    <a:pt x="40" y="5"/>
                  </a:lnTo>
                  <a:lnTo>
                    <a:pt x="35" y="1"/>
                  </a:lnTo>
                  <a:lnTo>
                    <a:pt x="30" y="0"/>
                  </a:lnTo>
                  <a:lnTo>
                    <a:pt x="24" y="1"/>
                  </a:lnTo>
                  <a:lnTo>
                    <a:pt x="18" y="5"/>
                  </a:lnTo>
                  <a:lnTo>
                    <a:pt x="15" y="9"/>
                  </a:lnTo>
                  <a:lnTo>
                    <a:pt x="12" y="15"/>
                  </a:lnTo>
                  <a:lnTo>
                    <a:pt x="10" y="21"/>
                  </a:lnTo>
                  <a:lnTo>
                    <a:pt x="7" y="26"/>
                  </a:lnTo>
                  <a:lnTo>
                    <a:pt x="3" y="30"/>
                  </a:lnTo>
                  <a:lnTo>
                    <a:pt x="0" y="36"/>
                  </a:lnTo>
                  <a:lnTo>
                    <a:pt x="0" y="42"/>
                  </a:lnTo>
                  <a:lnTo>
                    <a:pt x="1" y="47"/>
                  </a:lnTo>
                  <a:lnTo>
                    <a:pt x="5" y="52"/>
                  </a:lnTo>
                  <a:lnTo>
                    <a:pt x="11" y="56"/>
                  </a:lnTo>
                  <a:lnTo>
                    <a:pt x="17" y="56"/>
                  </a:lnTo>
                  <a:lnTo>
                    <a:pt x="24" y="53"/>
                  </a:lnTo>
                  <a:lnTo>
                    <a:pt x="28" y="49"/>
                  </a:lnTo>
                  <a:close/>
                </a:path>
              </a:pathLst>
            </a:custGeom>
            <a:solidFill>
              <a:schemeClr val="accent1"/>
            </a:solidFill>
            <a:ln w="9525">
              <a:noFill/>
              <a:round/>
              <a:headEnd/>
              <a:tailEnd/>
            </a:ln>
          </p:spPr>
          <p:txBody>
            <a:bodyPr/>
            <a:lstStyle/>
            <a:p>
              <a:endParaRPr lang="de-DE"/>
            </a:p>
          </p:txBody>
        </p:sp>
        <p:sp>
          <p:nvSpPr>
            <p:cNvPr id="10281" name="Freeform 39"/>
            <p:cNvSpPr>
              <a:spLocks/>
            </p:cNvSpPr>
            <p:nvPr/>
          </p:nvSpPr>
          <p:spPr bwMode="auto">
            <a:xfrm>
              <a:off x="944" y="1374"/>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0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8"/>
                  </a:lnTo>
                  <a:lnTo>
                    <a:pt x="5" y="35"/>
                  </a:lnTo>
                  <a:lnTo>
                    <a:pt x="6" y="41"/>
                  </a:lnTo>
                  <a:lnTo>
                    <a:pt x="7" y="48"/>
                  </a:lnTo>
                  <a:lnTo>
                    <a:pt x="10" y="54"/>
                  </a:lnTo>
                  <a:lnTo>
                    <a:pt x="14" y="57"/>
                  </a:lnTo>
                  <a:lnTo>
                    <a:pt x="20" y="61"/>
                  </a:lnTo>
                  <a:lnTo>
                    <a:pt x="27" y="61"/>
                  </a:lnTo>
                  <a:lnTo>
                    <a:pt x="33" y="58"/>
                  </a:lnTo>
                  <a:lnTo>
                    <a:pt x="37" y="54"/>
                  </a:lnTo>
                  <a:lnTo>
                    <a:pt x="40" y="48"/>
                  </a:lnTo>
                  <a:lnTo>
                    <a:pt x="40" y="41"/>
                  </a:lnTo>
                  <a:lnTo>
                    <a:pt x="37" y="33"/>
                  </a:lnTo>
                  <a:lnTo>
                    <a:pt x="35" y="25"/>
                  </a:lnTo>
                  <a:lnTo>
                    <a:pt x="33" y="18"/>
                  </a:lnTo>
                  <a:lnTo>
                    <a:pt x="30" y="10"/>
                  </a:lnTo>
                  <a:lnTo>
                    <a:pt x="27" y="4"/>
                  </a:lnTo>
                  <a:lnTo>
                    <a:pt x="22" y="1"/>
                  </a:lnTo>
                  <a:lnTo>
                    <a:pt x="15" y="0"/>
                  </a:lnTo>
                  <a:lnTo>
                    <a:pt x="10" y="1"/>
                  </a:lnTo>
                  <a:lnTo>
                    <a:pt x="5" y="4"/>
                  </a:lnTo>
                  <a:lnTo>
                    <a:pt x="2" y="10"/>
                  </a:lnTo>
                  <a:lnTo>
                    <a:pt x="0" y="16"/>
                  </a:lnTo>
                  <a:lnTo>
                    <a:pt x="2" y="23"/>
                  </a:lnTo>
                  <a:close/>
                </a:path>
              </a:pathLst>
            </a:custGeom>
            <a:solidFill>
              <a:schemeClr val="accent1"/>
            </a:solidFill>
            <a:ln w="9525">
              <a:noFill/>
              <a:round/>
              <a:headEnd/>
              <a:tailEnd/>
            </a:ln>
          </p:spPr>
          <p:txBody>
            <a:bodyPr/>
            <a:lstStyle/>
            <a:p>
              <a:endParaRPr lang="de-DE"/>
            </a:p>
          </p:txBody>
        </p:sp>
        <p:sp>
          <p:nvSpPr>
            <p:cNvPr id="10282" name="Freeform 40"/>
            <p:cNvSpPr>
              <a:spLocks/>
            </p:cNvSpPr>
            <p:nvPr/>
          </p:nvSpPr>
          <p:spPr bwMode="auto">
            <a:xfrm>
              <a:off x="809" y="1276"/>
              <a:ext cx="22" cy="25"/>
            </a:xfrm>
            <a:custGeom>
              <a:avLst/>
              <a:gdLst>
                <a:gd name="T0" fmla="*/ 1 w 45"/>
                <a:gd name="T1" fmla="*/ 3 h 50"/>
                <a:gd name="T2" fmla="*/ 2 w 45"/>
                <a:gd name="T3" fmla="*/ 3 h 50"/>
                <a:gd name="T4" fmla="*/ 2 w 45"/>
                <a:gd name="T5" fmla="*/ 3 h 50"/>
                <a:gd name="T6" fmla="*/ 2 w 45"/>
                <a:gd name="T7" fmla="*/ 2 h 50"/>
                <a:gd name="T8" fmla="*/ 2 w 45"/>
                <a:gd name="T9" fmla="*/ 2 h 50"/>
                <a:gd name="T10" fmla="*/ 2 w 45"/>
                <a:gd name="T11" fmla="*/ 2 h 50"/>
                <a:gd name="T12" fmla="*/ 2 w 45"/>
                <a:gd name="T13" fmla="*/ 1 h 50"/>
                <a:gd name="T14" fmla="*/ 2 w 45"/>
                <a:gd name="T15" fmla="*/ 1 h 50"/>
                <a:gd name="T16" fmla="*/ 2 w 45"/>
                <a:gd name="T17" fmla="*/ 1 h 50"/>
                <a:gd name="T18" fmla="*/ 2 w 45"/>
                <a:gd name="T19" fmla="*/ 0 h 50"/>
                <a:gd name="T20" fmla="*/ 1 w 45"/>
                <a:gd name="T21" fmla="*/ 0 h 50"/>
                <a:gd name="T22" fmla="*/ 1 w 45"/>
                <a:gd name="T23" fmla="*/ 1 h 50"/>
                <a:gd name="T24" fmla="*/ 1 w 45"/>
                <a:gd name="T25" fmla="*/ 1 h 50"/>
                <a:gd name="T26" fmla="*/ 0 w 45"/>
                <a:gd name="T27" fmla="*/ 1 h 50"/>
                <a:gd name="T28" fmla="*/ 0 w 45"/>
                <a:gd name="T29" fmla="*/ 1 h 50"/>
                <a:gd name="T30" fmla="*/ 0 w 45"/>
                <a:gd name="T31" fmla="*/ 2 h 50"/>
                <a:gd name="T32" fmla="*/ 0 w 45"/>
                <a:gd name="T33" fmla="*/ 2 h 50"/>
                <a:gd name="T34" fmla="*/ 0 w 45"/>
                <a:gd name="T35" fmla="*/ 2 h 50"/>
                <a:gd name="T36" fmla="*/ 0 w 45"/>
                <a:gd name="T37" fmla="*/ 3 h 50"/>
                <a:gd name="T38" fmla="*/ 0 w 45"/>
                <a:gd name="T39" fmla="*/ 3 h 50"/>
                <a:gd name="T40" fmla="*/ 0 w 45"/>
                <a:gd name="T41" fmla="*/ 3 h 50"/>
                <a:gd name="T42" fmla="*/ 0 w 45"/>
                <a:gd name="T43" fmla="*/ 4 h 50"/>
                <a:gd name="T44" fmla="*/ 1 w 45"/>
                <a:gd name="T45" fmla="*/ 4 h 50"/>
                <a:gd name="T46" fmla="*/ 1 w 45"/>
                <a:gd name="T47" fmla="*/ 4 h 50"/>
                <a:gd name="T48" fmla="*/ 1 w 45"/>
                <a:gd name="T49" fmla="*/ 3 h 50"/>
                <a:gd name="T50" fmla="*/ 1 w 45"/>
                <a:gd name="T51" fmla="*/ 3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0"/>
                <a:gd name="T80" fmla="*/ 45 w 45"/>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0">
                  <a:moveTo>
                    <a:pt x="29" y="45"/>
                  </a:moveTo>
                  <a:lnTo>
                    <a:pt x="32" y="40"/>
                  </a:lnTo>
                  <a:lnTo>
                    <a:pt x="36" y="35"/>
                  </a:lnTo>
                  <a:lnTo>
                    <a:pt x="39" y="31"/>
                  </a:lnTo>
                  <a:lnTo>
                    <a:pt x="42" y="26"/>
                  </a:lnTo>
                  <a:lnTo>
                    <a:pt x="45" y="21"/>
                  </a:lnTo>
                  <a:lnTo>
                    <a:pt x="45" y="15"/>
                  </a:lnTo>
                  <a:lnTo>
                    <a:pt x="44" y="8"/>
                  </a:lnTo>
                  <a:lnTo>
                    <a:pt x="39" y="3"/>
                  </a:lnTo>
                  <a:lnTo>
                    <a:pt x="33" y="0"/>
                  </a:lnTo>
                  <a:lnTo>
                    <a:pt x="27" y="0"/>
                  </a:lnTo>
                  <a:lnTo>
                    <a:pt x="22" y="2"/>
                  </a:lnTo>
                  <a:lnTo>
                    <a:pt x="17" y="7"/>
                  </a:lnTo>
                  <a:lnTo>
                    <a:pt x="12" y="11"/>
                  </a:lnTo>
                  <a:lnTo>
                    <a:pt x="9" y="16"/>
                  </a:lnTo>
                  <a:lnTo>
                    <a:pt x="6" y="21"/>
                  </a:lnTo>
                  <a:lnTo>
                    <a:pt x="3" y="25"/>
                  </a:lnTo>
                  <a:lnTo>
                    <a:pt x="0" y="31"/>
                  </a:lnTo>
                  <a:lnTo>
                    <a:pt x="0" y="37"/>
                  </a:lnTo>
                  <a:lnTo>
                    <a:pt x="1" y="44"/>
                  </a:lnTo>
                  <a:lnTo>
                    <a:pt x="6" y="48"/>
                  </a:lnTo>
                  <a:lnTo>
                    <a:pt x="11" y="50"/>
                  </a:lnTo>
                  <a:lnTo>
                    <a:pt x="17" y="50"/>
                  </a:lnTo>
                  <a:lnTo>
                    <a:pt x="24" y="49"/>
                  </a:lnTo>
                  <a:lnTo>
                    <a:pt x="29" y="45"/>
                  </a:lnTo>
                  <a:close/>
                </a:path>
              </a:pathLst>
            </a:custGeom>
            <a:solidFill>
              <a:schemeClr val="accent1"/>
            </a:solidFill>
            <a:ln w="9525">
              <a:noFill/>
              <a:round/>
              <a:headEnd/>
              <a:tailEnd/>
            </a:ln>
          </p:spPr>
          <p:txBody>
            <a:bodyPr/>
            <a:lstStyle/>
            <a:p>
              <a:endParaRPr lang="de-DE"/>
            </a:p>
          </p:txBody>
        </p:sp>
        <p:sp>
          <p:nvSpPr>
            <p:cNvPr id="10283" name="Freeform 41"/>
            <p:cNvSpPr>
              <a:spLocks/>
            </p:cNvSpPr>
            <p:nvPr/>
          </p:nvSpPr>
          <p:spPr bwMode="auto">
            <a:xfrm>
              <a:off x="888" y="1288"/>
              <a:ext cx="20" cy="31"/>
            </a:xfrm>
            <a:custGeom>
              <a:avLst/>
              <a:gdLst>
                <a:gd name="T0" fmla="*/ 1 w 40"/>
                <a:gd name="T1" fmla="*/ 2 h 61"/>
                <a:gd name="T2" fmla="*/ 1 w 40"/>
                <a:gd name="T3" fmla="*/ 2 h 61"/>
                <a:gd name="T4" fmla="*/ 1 w 40"/>
                <a:gd name="T5" fmla="*/ 3 h 61"/>
                <a:gd name="T6" fmla="*/ 1 w 40"/>
                <a:gd name="T7" fmla="*/ 3 h 61"/>
                <a:gd name="T8" fmla="*/ 1 w 40"/>
                <a:gd name="T9" fmla="*/ 3 h 61"/>
                <a:gd name="T10" fmla="*/ 1 w 40"/>
                <a:gd name="T11" fmla="*/ 4 h 61"/>
                <a:gd name="T12" fmla="*/ 1 w 40"/>
                <a:gd name="T13" fmla="*/ 4 h 61"/>
                <a:gd name="T14" fmla="*/ 2 w 40"/>
                <a:gd name="T15" fmla="*/ 4 h 61"/>
                <a:gd name="T16" fmla="*/ 2 w 40"/>
                <a:gd name="T17" fmla="*/ 4 h 61"/>
                <a:gd name="T18" fmla="*/ 3 w 40"/>
                <a:gd name="T19" fmla="*/ 4 h 61"/>
                <a:gd name="T20" fmla="*/ 3 w 40"/>
                <a:gd name="T21" fmla="*/ 4 h 61"/>
                <a:gd name="T22" fmla="*/ 3 w 40"/>
                <a:gd name="T23" fmla="*/ 3 h 61"/>
                <a:gd name="T24" fmla="*/ 3 w 40"/>
                <a:gd name="T25" fmla="*/ 3 h 61"/>
                <a:gd name="T26" fmla="*/ 3 w 40"/>
                <a:gd name="T27" fmla="*/ 3 h 61"/>
                <a:gd name="T28" fmla="*/ 3 w 40"/>
                <a:gd name="T29" fmla="*/ 2 h 61"/>
                <a:gd name="T30" fmla="*/ 3 w 40"/>
                <a:gd name="T31" fmla="*/ 2 h 61"/>
                <a:gd name="T32" fmla="*/ 2 w 40"/>
                <a:gd name="T33" fmla="*/ 1 h 61"/>
                <a:gd name="T34" fmla="*/ 2 w 40"/>
                <a:gd name="T35" fmla="*/ 1 h 61"/>
                <a:gd name="T36" fmla="*/ 2 w 40"/>
                <a:gd name="T37" fmla="*/ 1 h 61"/>
                <a:gd name="T38" fmla="*/ 1 w 40"/>
                <a:gd name="T39" fmla="*/ 0 h 61"/>
                <a:gd name="T40" fmla="*/ 1 w 40"/>
                <a:gd name="T41" fmla="*/ 1 h 61"/>
                <a:gd name="T42" fmla="*/ 1 w 40"/>
                <a:gd name="T43" fmla="*/ 1 h 61"/>
                <a:gd name="T44" fmla="*/ 1 w 40"/>
                <a:gd name="T45" fmla="*/ 1 h 61"/>
                <a:gd name="T46" fmla="*/ 0 w 40"/>
                <a:gd name="T47" fmla="*/ 2 h 61"/>
                <a:gd name="T48" fmla="*/ 1 w 40"/>
                <a:gd name="T49" fmla="*/ 2 h 61"/>
                <a:gd name="T50" fmla="*/ 1 w 40"/>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9"/>
                  </a:lnTo>
                  <a:lnTo>
                    <a:pt x="5" y="36"/>
                  </a:lnTo>
                  <a:lnTo>
                    <a:pt x="7" y="43"/>
                  </a:lnTo>
                  <a:lnTo>
                    <a:pt x="8" y="48"/>
                  </a:lnTo>
                  <a:lnTo>
                    <a:pt x="10" y="54"/>
                  </a:lnTo>
                  <a:lnTo>
                    <a:pt x="15" y="59"/>
                  </a:lnTo>
                  <a:lnTo>
                    <a:pt x="20" y="61"/>
                  </a:lnTo>
                  <a:lnTo>
                    <a:pt x="27" y="61"/>
                  </a:lnTo>
                  <a:lnTo>
                    <a:pt x="33" y="59"/>
                  </a:lnTo>
                  <a:lnTo>
                    <a:pt x="38" y="54"/>
                  </a:lnTo>
                  <a:lnTo>
                    <a:pt x="40" y="48"/>
                  </a:lnTo>
                  <a:lnTo>
                    <a:pt x="40" y="43"/>
                  </a:lnTo>
                  <a:lnTo>
                    <a:pt x="38" y="35"/>
                  </a:lnTo>
                  <a:lnTo>
                    <a:pt x="35" y="26"/>
                  </a:lnTo>
                  <a:lnTo>
                    <a:pt x="33" y="18"/>
                  </a:lnTo>
                  <a:lnTo>
                    <a:pt x="31" y="10"/>
                  </a:lnTo>
                  <a:lnTo>
                    <a:pt x="27" y="5"/>
                  </a:lnTo>
                  <a:lnTo>
                    <a:pt x="23" y="1"/>
                  </a:lnTo>
                  <a:lnTo>
                    <a:pt x="16" y="0"/>
                  </a:lnTo>
                  <a:lnTo>
                    <a:pt x="10" y="2"/>
                  </a:lnTo>
                  <a:lnTo>
                    <a:pt x="4" y="6"/>
                  </a:lnTo>
                  <a:lnTo>
                    <a:pt x="1" y="10"/>
                  </a:lnTo>
                  <a:lnTo>
                    <a:pt x="0" y="17"/>
                  </a:lnTo>
                  <a:lnTo>
                    <a:pt x="2" y="23"/>
                  </a:lnTo>
                  <a:close/>
                </a:path>
              </a:pathLst>
            </a:custGeom>
            <a:solidFill>
              <a:schemeClr val="accent1"/>
            </a:solidFill>
            <a:ln w="9525">
              <a:noFill/>
              <a:round/>
              <a:headEnd/>
              <a:tailEnd/>
            </a:ln>
          </p:spPr>
          <p:txBody>
            <a:bodyPr/>
            <a:lstStyle/>
            <a:p>
              <a:endParaRPr lang="de-DE"/>
            </a:p>
          </p:txBody>
        </p:sp>
        <p:sp>
          <p:nvSpPr>
            <p:cNvPr id="10284" name="Freeform 42"/>
            <p:cNvSpPr>
              <a:spLocks/>
            </p:cNvSpPr>
            <p:nvPr/>
          </p:nvSpPr>
          <p:spPr bwMode="auto">
            <a:xfrm>
              <a:off x="1061" y="1314"/>
              <a:ext cx="23" cy="25"/>
            </a:xfrm>
            <a:custGeom>
              <a:avLst/>
              <a:gdLst>
                <a:gd name="T0" fmla="*/ 2 w 45"/>
                <a:gd name="T1" fmla="*/ 2 h 51"/>
                <a:gd name="T2" fmla="*/ 3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4"/>
                  </a:moveTo>
                  <a:lnTo>
                    <a:pt x="33" y="39"/>
                  </a:lnTo>
                  <a:lnTo>
                    <a:pt x="36" y="34"/>
                  </a:lnTo>
                  <a:lnTo>
                    <a:pt x="40" y="30"/>
                  </a:lnTo>
                  <a:lnTo>
                    <a:pt x="42" y="25"/>
                  </a:lnTo>
                  <a:lnTo>
                    <a:pt x="45" y="19"/>
                  </a:lnTo>
                  <a:lnTo>
                    <a:pt x="45" y="14"/>
                  </a:lnTo>
                  <a:lnTo>
                    <a:pt x="44" y="8"/>
                  </a:lnTo>
                  <a:lnTo>
                    <a:pt x="40" y="3"/>
                  </a:lnTo>
                  <a:lnTo>
                    <a:pt x="34" y="0"/>
                  </a:lnTo>
                  <a:lnTo>
                    <a:pt x="28" y="0"/>
                  </a:lnTo>
                  <a:lnTo>
                    <a:pt x="21" y="1"/>
                  </a:lnTo>
                  <a:lnTo>
                    <a:pt x="17" y="6"/>
                  </a:lnTo>
                  <a:lnTo>
                    <a:pt x="13" y="10"/>
                  </a:lnTo>
                  <a:lnTo>
                    <a:pt x="10" y="15"/>
                  </a:lnTo>
                  <a:lnTo>
                    <a:pt x="6" y="21"/>
                  </a:lnTo>
                  <a:lnTo>
                    <a:pt x="3" y="25"/>
                  </a:lnTo>
                  <a:lnTo>
                    <a:pt x="0" y="31"/>
                  </a:lnTo>
                  <a:lnTo>
                    <a:pt x="0" y="37"/>
                  </a:lnTo>
                  <a:lnTo>
                    <a:pt x="2" y="42"/>
                  </a:lnTo>
                  <a:lnTo>
                    <a:pt x="6" y="47"/>
                  </a:lnTo>
                  <a:lnTo>
                    <a:pt x="12" y="51"/>
                  </a:lnTo>
                  <a:lnTo>
                    <a:pt x="18" y="51"/>
                  </a:lnTo>
                  <a:lnTo>
                    <a:pt x="23" y="48"/>
                  </a:lnTo>
                  <a:lnTo>
                    <a:pt x="28" y="44"/>
                  </a:lnTo>
                  <a:close/>
                </a:path>
              </a:pathLst>
            </a:custGeom>
            <a:solidFill>
              <a:schemeClr val="accent1"/>
            </a:solidFill>
            <a:ln w="9525">
              <a:noFill/>
              <a:round/>
              <a:headEnd/>
              <a:tailEnd/>
            </a:ln>
          </p:spPr>
          <p:txBody>
            <a:bodyPr/>
            <a:lstStyle/>
            <a:p>
              <a:endParaRPr lang="de-DE"/>
            </a:p>
          </p:txBody>
        </p:sp>
        <p:sp>
          <p:nvSpPr>
            <p:cNvPr id="10285" name="Freeform 43"/>
            <p:cNvSpPr>
              <a:spLocks/>
            </p:cNvSpPr>
            <p:nvPr/>
          </p:nvSpPr>
          <p:spPr bwMode="auto">
            <a:xfrm>
              <a:off x="668" y="779"/>
              <a:ext cx="60" cy="60"/>
            </a:xfrm>
            <a:custGeom>
              <a:avLst/>
              <a:gdLst>
                <a:gd name="T0" fmla="*/ 3 w 121"/>
                <a:gd name="T1" fmla="*/ 8 h 120"/>
                <a:gd name="T2" fmla="*/ 4 w 121"/>
                <a:gd name="T3" fmla="*/ 8 h 120"/>
                <a:gd name="T4" fmla="*/ 5 w 121"/>
                <a:gd name="T5" fmla="*/ 8 h 120"/>
                <a:gd name="T6" fmla="*/ 5 w 121"/>
                <a:gd name="T7" fmla="*/ 7 h 120"/>
                <a:gd name="T8" fmla="*/ 6 w 121"/>
                <a:gd name="T9" fmla="*/ 7 h 120"/>
                <a:gd name="T10" fmla="*/ 6 w 121"/>
                <a:gd name="T11" fmla="*/ 6 h 120"/>
                <a:gd name="T12" fmla="*/ 7 w 121"/>
                <a:gd name="T13" fmla="*/ 6 h 120"/>
                <a:gd name="T14" fmla="*/ 7 w 121"/>
                <a:gd name="T15" fmla="*/ 5 h 120"/>
                <a:gd name="T16" fmla="*/ 7 w 121"/>
                <a:gd name="T17" fmla="*/ 4 h 120"/>
                <a:gd name="T18" fmla="*/ 7 w 121"/>
                <a:gd name="T19" fmla="*/ 3 h 120"/>
                <a:gd name="T20" fmla="*/ 7 w 121"/>
                <a:gd name="T21" fmla="*/ 3 h 120"/>
                <a:gd name="T22" fmla="*/ 6 w 121"/>
                <a:gd name="T23" fmla="*/ 2 h 120"/>
                <a:gd name="T24" fmla="*/ 6 w 121"/>
                <a:gd name="T25" fmla="*/ 2 h 120"/>
                <a:gd name="T26" fmla="*/ 5 w 121"/>
                <a:gd name="T27" fmla="*/ 1 h 120"/>
                <a:gd name="T28" fmla="*/ 5 w 121"/>
                <a:gd name="T29" fmla="*/ 1 h 120"/>
                <a:gd name="T30" fmla="*/ 4 w 121"/>
                <a:gd name="T31" fmla="*/ 1 h 120"/>
                <a:gd name="T32" fmla="*/ 3 w 121"/>
                <a:gd name="T33" fmla="*/ 0 h 120"/>
                <a:gd name="T34" fmla="*/ 2 w 121"/>
                <a:gd name="T35" fmla="*/ 1 h 120"/>
                <a:gd name="T36" fmla="*/ 2 w 121"/>
                <a:gd name="T37" fmla="*/ 1 h 120"/>
                <a:gd name="T38" fmla="*/ 1 w 121"/>
                <a:gd name="T39" fmla="*/ 1 h 120"/>
                <a:gd name="T40" fmla="*/ 1 w 121"/>
                <a:gd name="T41" fmla="*/ 2 h 120"/>
                <a:gd name="T42" fmla="*/ 0 w 121"/>
                <a:gd name="T43" fmla="*/ 2 h 120"/>
                <a:gd name="T44" fmla="*/ 0 w 121"/>
                <a:gd name="T45" fmla="*/ 3 h 120"/>
                <a:gd name="T46" fmla="*/ 0 w 121"/>
                <a:gd name="T47" fmla="*/ 3 h 120"/>
                <a:gd name="T48" fmla="*/ 0 w 121"/>
                <a:gd name="T49" fmla="*/ 4 h 120"/>
                <a:gd name="T50" fmla="*/ 0 w 121"/>
                <a:gd name="T51" fmla="*/ 5 h 120"/>
                <a:gd name="T52" fmla="*/ 0 w 121"/>
                <a:gd name="T53" fmla="*/ 6 h 120"/>
                <a:gd name="T54" fmla="*/ 0 w 121"/>
                <a:gd name="T55" fmla="*/ 6 h 120"/>
                <a:gd name="T56" fmla="*/ 1 w 121"/>
                <a:gd name="T57" fmla="*/ 7 h 120"/>
                <a:gd name="T58" fmla="*/ 1 w 121"/>
                <a:gd name="T59" fmla="*/ 7 h 120"/>
                <a:gd name="T60" fmla="*/ 2 w 121"/>
                <a:gd name="T61" fmla="*/ 8 h 120"/>
                <a:gd name="T62" fmla="*/ 2 w 121"/>
                <a:gd name="T63" fmla="*/ 8 h 120"/>
                <a:gd name="T64" fmla="*/ 3 w 121"/>
                <a:gd name="T65" fmla="*/ 8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120"/>
                <a:gd name="T101" fmla="*/ 121 w 121"/>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120">
                  <a:moveTo>
                    <a:pt x="59" y="120"/>
                  </a:moveTo>
                  <a:lnTo>
                    <a:pt x="72" y="119"/>
                  </a:lnTo>
                  <a:lnTo>
                    <a:pt x="84" y="116"/>
                  </a:lnTo>
                  <a:lnTo>
                    <a:pt x="94" y="110"/>
                  </a:lnTo>
                  <a:lnTo>
                    <a:pt x="102" y="103"/>
                  </a:lnTo>
                  <a:lnTo>
                    <a:pt x="110" y="94"/>
                  </a:lnTo>
                  <a:lnTo>
                    <a:pt x="116" y="83"/>
                  </a:lnTo>
                  <a:lnTo>
                    <a:pt x="119" y="73"/>
                  </a:lnTo>
                  <a:lnTo>
                    <a:pt x="121" y="60"/>
                  </a:lnTo>
                  <a:lnTo>
                    <a:pt x="119" y="48"/>
                  </a:lnTo>
                  <a:lnTo>
                    <a:pt x="116" y="37"/>
                  </a:lnTo>
                  <a:lnTo>
                    <a:pt x="110" y="27"/>
                  </a:lnTo>
                  <a:lnTo>
                    <a:pt x="102" y="18"/>
                  </a:lnTo>
                  <a:lnTo>
                    <a:pt x="94" y="11"/>
                  </a:lnTo>
                  <a:lnTo>
                    <a:pt x="84" y="5"/>
                  </a:lnTo>
                  <a:lnTo>
                    <a:pt x="72" y="1"/>
                  </a:lnTo>
                  <a:lnTo>
                    <a:pt x="59" y="0"/>
                  </a:lnTo>
                  <a:lnTo>
                    <a:pt x="47" y="1"/>
                  </a:lnTo>
                  <a:lnTo>
                    <a:pt x="36" y="5"/>
                  </a:lnTo>
                  <a:lnTo>
                    <a:pt x="26" y="11"/>
                  </a:lnTo>
                  <a:lnTo>
                    <a:pt x="17" y="18"/>
                  </a:lnTo>
                  <a:lnTo>
                    <a:pt x="10" y="27"/>
                  </a:lnTo>
                  <a:lnTo>
                    <a:pt x="4" y="37"/>
                  </a:lnTo>
                  <a:lnTo>
                    <a:pt x="1" y="48"/>
                  </a:lnTo>
                  <a:lnTo>
                    <a:pt x="0" y="60"/>
                  </a:lnTo>
                  <a:lnTo>
                    <a:pt x="1" y="73"/>
                  </a:lnTo>
                  <a:lnTo>
                    <a:pt x="4" y="83"/>
                  </a:lnTo>
                  <a:lnTo>
                    <a:pt x="10" y="94"/>
                  </a:lnTo>
                  <a:lnTo>
                    <a:pt x="17" y="103"/>
                  </a:lnTo>
                  <a:lnTo>
                    <a:pt x="26" y="110"/>
                  </a:lnTo>
                  <a:lnTo>
                    <a:pt x="36" y="116"/>
                  </a:lnTo>
                  <a:lnTo>
                    <a:pt x="47" y="119"/>
                  </a:lnTo>
                  <a:lnTo>
                    <a:pt x="59" y="120"/>
                  </a:lnTo>
                  <a:close/>
                </a:path>
              </a:pathLst>
            </a:custGeom>
            <a:solidFill>
              <a:schemeClr val="accent1"/>
            </a:solidFill>
            <a:ln w="9525">
              <a:noFill/>
              <a:round/>
              <a:headEnd/>
              <a:tailEnd/>
            </a:ln>
          </p:spPr>
          <p:txBody>
            <a:bodyPr/>
            <a:lstStyle/>
            <a:p>
              <a:endParaRPr lang="de-DE"/>
            </a:p>
          </p:txBody>
        </p:sp>
        <p:sp>
          <p:nvSpPr>
            <p:cNvPr id="10286" name="Freeform 44"/>
            <p:cNvSpPr>
              <a:spLocks/>
            </p:cNvSpPr>
            <p:nvPr/>
          </p:nvSpPr>
          <p:spPr bwMode="auto">
            <a:xfrm>
              <a:off x="728" y="839"/>
              <a:ext cx="52" cy="52"/>
            </a:xfrm>
            <a:custGeom>
              <a:avLst/>
              <a:gdLst>
                <a:gd name="T0" fmla="*/ 3 w 105"/>
                <a:gd name="T1" fmla="*/ 6 h 105"/>
                <a:gd name="T2" fmla="*/ 3 w 105"/>
                <a:gd name="T3" fmla="*/ 6 h 105"/>
                <a:gd name="T4" fmla="*/ 4 w 105"/>
                <a:gd name="T5" fmla="*/ 6 h 105"/>
                <a:gd name="T6" fmla="*/ 5 w 105"/>
                <a:gd name="T7" fmla="*/ 6 h 105"/>
                <a:gd name="T8" fmla="*/ 5 w 105"/>
                <a:gd name="T9" fmla="*/ 5 h 105"/>
                <a:gd name="T10" fmla="*/ 6 w 105"/>
                <a:gd name="T11" fmla="*/ 5 h 105"/>
                <a:gd name="T12" fmla="*/ 6 w 105"/>
                <a:gd name="T13" fmla="*/ 4 h 105"/>
                <a:gd name="T14" fmla="*/ 6 w 105"/>
                <a:gd name="T15" fmla="*/ 3 h 105"/>
                <a:gd name="T16" fmla="*/ 6 w 105"/>
                <a:gd name="T17" fmla="*/ 3 h 105"/>
                <a:gd name="T18" fmla="*/ 6 w 105"/>
                <a:gd name="T19" fmla="*/ 2 h 105"/>
                <a:gd name="T20" fmla="*/ 6 w 105"/>
                <a:gd name="T21" fmla="*/ 1 h 105"/>
                <a:gd name="T22" fmla="*/ 6 w 105"/>
                <a:gd name="T23" fmla="*/ 1 h 105"/>
                <a:gd name="T24" fmla="*/ 5 w 105"/>
                <a:gd name="T25" fmla="*/ 0 h 105"/>
                <a:gd name="T26" fmla="*/ 5 w 105"/>
                <a:gd name="T27" fmla="*/ 0 h 105"/>
                <a:gd name="T28" fmla="*/ 4 w 105"/>
                <a:gd name="T29" fmla="*/ 0 h 105"/>
                <a:gd name="T30" fmla="*/ 3 w 105"/>
                <a:gd name="T31" fmla="*/ 0 h 105"/>
                <a:gd name="T32" fmla="*/ 3 w 105"/>
                <a:gd name="T33" fmla="*/ 0 h 105"/>
                <a:gd name="T34" fmla="*/ 2 w 105"/>
                <a:gd name="T35" fmla="*/ 0 h 105"/>
                <a:gd name="T36" fmla="*/ 1 w 105"/>
                <a:gd name="T37" fmla="*/ 0 h 105"/>
                <a:gd name="T38" fmla="*/ 1 w 105"/>
                <a:gd name="T39" fmla="*/ 0 h 105"/>
                <a:gd name="T40" fmla="*/ 0 w 105"/>
                <a:gd name="T41" fmla="*/ 0 h 105"/>
                <a:gd name="T42" fmla="*/ 0 w 105"/>
                <a:gd name="T43" fmla="*/ 1 h 105"/>
                <a:gd name="T44" fmla="*/ 0 w 105"/>
                <a:gd name="T45" fmla="*/ 1 h 105"/>
                <a:gd name="T46" fmla="*/ 0 w 105"/>
                <a:gd name="T47" fmla="*/ 2 h 105"/>
                <a:gd name="T48" fmla="*/ 0 w 105"/>
                <a:gd name="T49" fmla="*/ 3 h 105"/>
                <a:gd name="T50" fmla="*/ 0 w 105"/>
                <a:gd name="T51" fmla="*/ 3 h 105"/>
                <a:gd name="T52" fmla="*/ 0 w 105"/>
                <a:gd name="T53" fmla="*/ 4 h 105"/>
                <a:gd name="T54" fmla="*/ 0 w 105"/>
                <a:gd name="T55" fmla="*/ 5 h 105"/>
                <a:gd name="T56" fmla="*/ 0 w 105"/>
                <a:gd name="T57" fmla="*/ 5 h 105"/>
                <a:gd name="T58" fmla="*/ 1 w 105"/>
                <a:gd name="T59" fmla="*/ 6 h 105"/>
                <a:gd name="T60" fmla="*/ 1 w 105"/>
                <a:gd name="T61" fmla="*/ 6 h 105"/>
                <a:gd name="T62" fmla="*/ 2 w 105"/>
                <a:gd name="T63" fmla="*/ 6 h 105"/>
                <a:gd name="T64" fmla="*/ 3 w 105"/>
                <a:gd name="T65" fmla="*/ 6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105"/>
                <a:gd name="T101" fmla="*/ 105 w 105"/>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105">
                  <a:moveTo>
                    <a:pt x="52" y="105"/>
                  </a:moveTo>
                  <a:lnTo>
                    <a:pt x="63" y="104"/>
                  </a:lnTo>
                  <a:lnTo>
                    <a:pt x="73" y="100"/>
                  </a:lnTo>
                  <a:lnTo>
                    <a:pt x="82" y="96"/>
                  </a:lnTo>
                  <a:lnTo>
                    <a:pt x="90" y="90"/>
                  </a:lnTo>
                  <a:lnTo>
                    <a:pt x="96" y="82"/>
                  </a:lnTo>
                  <a:lnTo>
                    <a:pt x="101" y="73"/>
                  </a:lnTo>
                  <a:lnTo>
                    <a:pt x="104" y="62"/>
                  </a:lnTo>
                  <a:lnTo>
                    <a:pt x="105" y="52"/>
                  </a:lnTo>
                  <a:lnTo>
                    <a:pt x="104" y="42"/>
                  </a:lnTo>
                  <a:lnTo>
                    <a:pt x="101" y="31"/>
                  </a:lnTo>
                  <a:lnTo>
                    <a:pt x="96" y="23"/>
                  </a:lnTo>
                  <a:lnTo>
                    <a:pt x="90" y="15"/>
                  </a:lnTo>
                  <a:lnTo>
                    <a:pt x="82" y="9"/>
                  </a:lnTo>
                  <a:lnTo>
                    <a:pt x="73" y="5"/>
                  </a:lnTo>
                  <a:lnTo>
                    <a:pt x="63" y="1"/>
                  </a:lnTo>
                  <a:lnTo>
                    <a:pt x="52" y="0"/>
                  </a:lnTo>
                  <a:lnTo>
                    <a:pt x="42" y="1"/>
                  </a:lnTo>
                  <a:lnTo>
                    <a:pt x="31" y="5"/>
                  </a:lnTo>
                  <a:lnTo>
                    <a:pt x="23" y="9"/>
                  </a:lnTo>
                  <a:lnTo>
                    <a:pt x="15" y="15"/>
                  </a:lnTo>
                  <a:lnTo>
                    <a:pt x="10" y="23"/>
                  </a:lnTo>
                  <a:lnTo>
                    <a:pt x="5" y="31"/>
                  </a:lnTo>
                  <a:lnTo>
                    <a:pt x="2" y="42"/>
                  </a:lnTo>
                  <a:lnTo>
                    <a:pt x="0" y="52"/>
                  </a:lnTo>
                  <a:lnTo>
                    <a:pt x="2" y="62"/>
                  </a:lnTo>
                  <a:lnTo>
                    <a:pt x="5" y="73"/>
                  </a:lnTo>
                  <a:lnTo>
                    <a:pt x="10" y="82"/>
                  </a:lnTo>
                  <a:lnTo>
                    <a:pt x="15" y="90"/>
                  </a:lnTo>
                  <a:lnTo>
                    <a:pt x="23" y="96"/>
                  </a:lnTo>
                  <a:lnTo>
                    <a:pt x="31" y="100"/>
                  </a:lnTo>
                  <a:lnTo>
                    <a:pt x="42" y="104"/>
                  </a:lnTo>
                  <a:lnTo>
                    <a:pt x="52" y="105"/>
                  </a:lnTo>
                  <a:close/>
                </a:path>
              </a:pathLst>
            </a:custGeom>
            <a:solidFill>
              <a:schemeClr val="accent1"/>
            </a:solidFill>
            <a:ln w="9525">
              <a:noFill/>
              <a:round/>
              <a:headEnd/>
              <a:tailEnd/>
            </a:ln>
          </p:spPr>
          <p:txBody>
            <a:bodyPr/>
            <a:lstStyle/>
            <a:p>
              <a:endParaRPr lang="de-DE"/>
            </a:p>
          </p:txBody>
        </p:sp>
        <p:sp>
          <p:nvSpPr>
            <p:cNvPr id="10287" name="Freeform 45"/>
            <p:cNvSpPr>
              <a:spLocks/>
            </p:cNvSpPr>
            <p:nvPr/>
          </p:nvSpPr>
          <p:spPr bwMode="auto">
            <a:xfrm>
              <a:off x="837" y="734"/>
              <a:ext cx="51" cy="53"/>
            </a:xfrm>
            <a:custGeom>
              <a:avLst/>
              <a:gdLst>
                <a:gd name="T0" fmla="*/ 3 w 104"/>
                <a:gd name="T1" fmla="*/ 7 h 106"/>
                <a:gd name="T2" fmla="*/ 3 w 104"/>
                <a:gd name="T3" fmla="*/ 7 h 106"/>
                <a:gd name="T4" fmla="*/ 4 w 104"/>
                <a:gd name="T5" fmla="*/ 7 h 106"/>
                <a:gd name="T6" fmla="*/ 5 w 104"/>
                <a:gd name="T7" fmla="*/ 6 h 106"/>
                <a:gd name="T8" fmla="*/ 5 w 104"/>
                <a:gd name="T9" fmla="*/ 6 h 106"/>
                <a:gd name="T10" fmla="*/ 5 w 104"/>
                <a:gd name="T11" fmla="*/ 6 h 106"/>
                <a:gd name="T12" fmla="*/ 6 w 104"/>
                <a:gd name="T13" fmla="*/ 5 h 106"/>
                <a:gd name="T14" fmla="*/ 6 w 104"/>
                <a:gd name="T15" fmla="*/ 4 h 106"/>
                <a:gd name="T16" fmla="*/ 6 w 104"/>
                <a:gd name="T17" fmla="*/ 4 h 106"/>
                <a:gd name="T18" fmla="*/ 6 w 104"/>
                <a:gd name="T19" fmla="*/ 3 h 106"/>
                <a:gd name="T20" fmla="*/ 6 w 104"/>
                <a:gd name="T21" fmla="*/ 2 h 106"/>
                <a:gd name="T22" fmla="*/ 5 w 104"/>
                <a:gd name="T23" fmla="*/ 2 h 106"/>
                <a:gd name="T24" fmla="*/ 5 w 104"/>
                <a:gd name="T25" fmla="*/ 1 h 106"/>
                <a:gd name="T26" fmla="*/ 5 w 104"/>
                <a:gd name="T27" fmla="*/ 1 h 106"/>
                <a:gd name="T28" fmla="*/ 4 w 104"/>
                <a:gd name="T29" fmla="*/ 1 h 106"/>
                <a:gd name="T30" fmla="*/ 3 w 104"/>
                <a:gd name="T31" fmla="*/ 1 h 106"/>
                <a:gd name="T32" fmla="*/ 3 w 104"/>
                <a:gd name="T33" fmla="*/ 0 h 106"/>
                <a:gd name="T34" fmla="*/ 2 w 104"/>
                <a:gd name="T35" fmla="*/ 1 h 106"/>
                <a:gd name="T36" fmla="*/ 2 w 104"/>
                <a:gd name="T37" fmla="*/ 1 h 106"/>
                <a:gd name="T38" fmla="*/ 1 w 104"/>
                <a:gd name="T39" fmla="*/ 1 h 106"/>
                <a:gd name="T40" fmla="*/ 0 w 104"/>
                <a:gd name="T41" fmla="*/ 1 h 106"/>
                <a:gd name="T42" fmla="*/ 0 w 104"/>
                <a:gd name="T43" fmla="*/ 2 h 106"/>
                <a:gd name="T44" fmla="*/ 0 w 104"/>
                <a:gd name="T45" fmla="*/ 2 h 106"/>
                <a:gd name="T46" fmla="*/ 0 w 104"/>
                <a:gd name="T47" fmla="*/ 3 h 106"/>
                <a:gd name="T48" fmla="*/ 0 w 104"/>
                <a:gd name="T49" fmla="*/ 4 h 106"/>
                <a:gd name="T50" fmla="*/ 0 w 104"/>
                <a:gd name="T51" fmla="*/ 4 h 106"/>
                <a:gd name="T52" fmla="*/ 0 w 104"/>
                <a:gd name="T53" fmla="*/ 5 h 106"/>
                <a:gd name="T54" fmla="*/ 0 w 104"/>
                <a:gd name="T55" fmla="*/ 6 h 106"/>
                <a:gd name="T56" fmla="*/ 0 w 104"/>
                <a:gd name="T57" fmla="*/ 6 h 106"/>
                <a:gd name="T58" fmla="*/ 1 w 104"/>
                <a:gd name="T59" fmla="*/ 6 h 106"/>
                <a:gd name="T60" fmla="*/ 2 w 104"/>
                <a:gd name="T61" fmla="*/ 7 h 106"/>
                <a:gd name="T62" fmla="*/ 2 w 104"/>
                <a:gd name="T63" fmla="*/ 7 h 106"/>
                <a:gd name="T64" fmla="*/ 3 w 104"/>
                <a:gd name="T65" fmla="*/ 7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06"/>
                <a:gd name="T101" fmla="*/ 104 w 104"/>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06">
                  <a:moveTo>
                    <a:pt x="53" y="106"/>
                  </a:moveTo>
                  <a:lnTo>
                    <a:pt x="63" y="104"/>
                  </a:lnTo>
                  <a:lnTo>
                    <a:pt x="73" y="101"/>
                  </a:lnTo>
                  <a:lnTo>
                    <a:pt x="81" y="96"/>
                  </a:lnTo>
                  <a:lnTo>
                    <a:pt x="89" y="89"/>
                  </a:lnTo>
                  <a:lnTo>
                    <a:pt x="95" y="83"/>
                  </a:lnTo>
                  <a:lnTo>
                    <a:pt x="100" y="73"/>
                  </a:lnTo>
                  <a:lnTo>
                    <a:pt x="103" y="63"/>
                  </a:lnTo>
                  <a:lnTo>
                    <a:pt x="104" y="53"/>
                  </a:lnTo>
                  <a:lnTo>
                    <a:pt x="103" y="42"/>
                  </a:lnTo>
                  <a:lnTo>
                    <a:pt x="100" y="32"/>
                  </a:lnTo>
                  <a:lnTo>
                    <a:pt x="95" y="23"/>
                  </a:lnTo>
                  <a:lnTo>
                    <a:pt x="89" y="15"/>
                  </a:lnTo>
                  <a:lnTo>
                    <a:pt x="81" y="9"/>
                  </a:lnTo>
                  <a:lnTo>
                    <a:pt x="73" y="4"/>
                  </a:lnTo>
                  <a:lnTo>
                    <a:pt x="63" y="1"/>
                  </a:lnTo>
                  <a:lnTo>
                    <a:pt x="53" y="0"/>
                  </a:lnTo>
                  <a:lnTo>
                    <a:pt x="43" y="1"/>
                  </a:lnTo>
                  <a:lnTo>
                    <a:pt x="32" y="4"/>
                  </a:lnTo>
                  <a:lnTo>
                    <a:pt x="23" y="9"/>
                  </a:lnTo>
                  <a:lnTo>
                    <a:pt x="15" y="15"/>
                  </a:lnTo>
                  <a:lnTo>
                    <a:pt x="9" y="23"/>
                  </a:lnTo>
                  <a:lnTo>
                    <a:pt x="5" y="32"/>
                  </a:lnTo>
                  <a:lnTo>
                    <a:pt x="1" y="42"/>
                  </a:lnTo>
                  <a:lnTo>
                    <a:pt x="0" y="53"/>
                  </a:lnTo>
                  <a:lnTo>
                    <a:pt x="1" y="63"/>
                  </a:lnTo>
                  <a:lnTo>
                    <a:pt x="5" y="73"/>
                  </a:lnTo>
                  <a:lnTo>
                    <a:pt x="9" y="83"/>
                  </a:lnTo>
                  <a:lnTo>
                    <a:pt x="15" y="89"/>
                  </a:lnTo>
                  <a:lnTo>
                    <a:pt x="23" y="96"/>
                  </a:lnTo>
                  <a:lnTo>
                    <a:pt x="32" y="101"/>
                  </a:lnTo>
                  <a:lnTo>
                    <a:pt x="43" y="104"/>
                  </a:lnTo>
                  <a:lnTo>
                    <a:pt x="53" y="106"/>
                  </a:lnTo>
                  <a:close/>
                </a:path>
              </a:pathLst>
            </a:custGeom>
            <a:solidFill>
              <a:schemeClr val="accent1"/>
            </a:solidFill>
            <a:ln w="9525">
              <a:noFill/>
              <a:round/>
              <a:headEnd/>
              <a:tailEnd/>
            </a:ln>
          </p:spPr>
          <p:txBody>
            <a:bodyPr/>
            <a:lstStyle/>
            <a:p>
              <a:endParaRPr lang="de-DE"/>
            </a:p>
          </p:txBody>
        </p:sp>
        <p:sp>
          <p:nvSpPr>
            <p:cNvPr id="10288" name="Freeform 46"/>
            <p:cNvSpPr>
              <a:spLocks/>
            </p:cNvSpPr>
            <p:nvPr/>
          </p:nvSpPr>
          <p:spPr bwMode="auto">
            <a:xfrm>
              <a:off x="869" y="1181"/>
              <a:ext cx="72" cy="33"/>
            </a:xfrm>
            <a:custGeom>
              <a:avLst/>
              <a:gdLst>
                <a:gd name="T0" fmla="*/ 0 w 144"/>
                <a:gd name="T1" fmla="*/ 2 h 66"/>
                <a:gd name="T2" fmla="*/ 9 w 144"/>
                <a:gd name="T3" fmla="*/ 5 h 66"/>
                <a:gd name="T4" fmla="*/ 2 w 144"/>
                <a:gd name="T5" fmla="*/ 0 h 66"/>
                <a:gd name="T6" fmla="*/ 0 w 144"/>
                <a:gd name="T7" fmla="*/ 2 h 66"/>
                <a:gd name="T8" fmla="*/ 0 60000 65536"/>
                <a:gd name="T9" fmla="*/ 0 60000 65536"/>
                <a:gd name="T10" fmla="*/ 0 60000 65536"/>
                <a:gd name="T11" fmla="*/ 0 60000 65536"/>
                <a:gd name="T12" fmla="*/ 0 w 144"/>
                <a:gd name="T13" fmla="*/ 0 h 66"/>
                <a:gd name="T14" fmla="*/ 144 w 144"/>
                <a:gd name="T15" fmla="*/ 66 h 66"/>
              </a:gdLst>
              <a:ahLst/>
              <a:cxnLst>
                <a:cxn ang="T8">
                  <a:pos x="T0" y="T1"/>
                </a:cxn>
                <a:cxn ang="T9">
                  <a:pos x="T2" y="T3"/>
                </a:cxn>
                <a:cxn ang="T10">
                  <a:pos x="T4" y="T5"/>
                </a:cxn>
                <a:cxn ang="T11">
                  <a:pos x="T6" y="T7"/>
                </a:cxn>
              </a:cxnLst>
              <a:rect l="T12" t="T13" r="T14" b="T15"/>
              <a:pathLst>
                <a:path w="144" h="66">
                  <a:moveTo>
                    <a:pt x="0" y="32"/>
                  </a:moveTo>
                  <a:lnTo>
                    <a:pt x="144" y="66"/>
                  </a:lnTo>
                  <a:lnTo>
                    <a:pt x="24" y="0"/>
                  </a:lnTo>
                  <a:lnTo>
                    <a:pt x="0" y="32"/>
                  </a:lnTo>
                  <a:close/>
                </a:path>
              </a:pathLst>
            </a:custGeom>
            <a:solidFill>
              <a:schemeClr val="accent1"/>
            </a:solidFill>
            <a:ln w="9525">
              <a:noFill/>
              <a:round/>
              <a:headEnd/>
              <a:tailEnd/>
            </a:ln>
          </p:spPr>
          <p:txBody>
            <a:bodyPr/>
            <a:lstStyle/>
            <a:p>
              <a:endParaRPr lang="de-DE"/>
            </a:p>
          </p:txBody>
        </p:sp>
        <p:sp>
          <p:nvSpPr>
            <p:cNvPr id="10289" name="Freeform 47"/>
            <p:cNvSpPr>
              <a:spLocks/>
            </p:cNvSpPr>
            <p:nvPr/>
          </p:nvSpPr>
          <p:spPr bwMode="auto">
            <a:xfrm>
              <a:off x="894" y="1136"/>
              <a:ext cx="69" cy="29"/>
            </a:xfrm>
            <a:custGeom>
              <a:avLst/>
              <a:gdLst>
                <a:gd name="T0" fmla="*/ 1 w 137"/>
                <a:gd name="T1" fmla="*/ 0 h 56"/>
                <a:gd name="T2" fmla="*/ 1 w 137"/>
                <a:gd name="T3" fmla="*/ 1 h 56"/>
                <a:gd name="T4" fmla="*/ 1 w 137"/>
                <a:gd name="T5" fmla="*/ 1 h 56"/>
                <a:gd name="T6" fmla="*/ 1 w 137"/>
                <a:gd name="T7" fmla="*/ 2 h 56"/>
                <a:gd name="T8" fmla="*/ 1 w 137"/>
                <a:gd name="T9" fmla="*/ 2 h 56"/>
                <a:gd name="T10" fmla="*/ 0 w 137"/>
                <a:gd name="T11" fmla="*/ 3 h 56"/>
                <a:gd name="T12" fmla="*/ 9 w 137"/>
                <a:gd name="T13" fmla="*/ 4 h 56"/>
                <a:gd name="T14" fmla="*/ 1 w 137"/>
                <a:gd name="T15" fmla="*/ 0 h 56"/>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56"/>
                <a:gd name="T26" fmla="*/ 137 w 137"/>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56">
                  <a:moveTo>
                    <a:pt x="14" y="0"/>
                  </a:moveTo>
                  <a:lnTo>
                    <a:pt x="8" y="9"/>
                  </a:lnTo>
                  <a:lnTo>
                    <a:pt x="6" y="16"/>
                  </a:lnTo>
                  <a:lnTo>
                    <a:pt x="5" y="22"/>
                  </a:lnTo>
                  <a:lnTo>
                    <a:pt x="3" y="29"/>
                  </a:lnTo>
                  <a:lnTo>
                    <a:pt x="0" y="34"/>
                  </a:lnTo>
                  <a:lnTo>
                    <a:pt x="137" y="56"/>
                  </a:lnTo>
                  <a:lnTo>
                    <a:pt x="14" y="0"/>
                  </a:lnTo>
                  <a:close/>
                </a:path>
              </a:pathLst>
            </a:custGeom>
            <a:solidFill>
              <a:schemeClr val="accent1"/>
            </a:solidFill>
            <a:ln w="9525">
              <a:noFill/>
              <a:round/>
              <a:headEnd/>
              <a:tailEnd/>
            </a:ln>
          </p:spPr>
          <p:txBody>
            <a:bodyPr/>
            <a:lstStyle/>
            <a:p>
              <a:endParaRPr lang="de-DE"/>
            </a:p>
          </p:txBody>
        </p:sp>
        <p:sp>
          <p:nvSpPr>
            <p:cNvPr id="10290" name="Freeform 48"/>
            <p:cNvSpPr>
              <a:spLocks/>
            </p:cNvSpPr>
            <p:nvPr/>
          </p:nvSpPr>
          <p:spPr bwMode="auto">
            <a:xfrm>
              <a:off x="906" y="1097"/>
              <a:ext cx="52" cy="18"/>
            </a:xfrm>
            <a:custGeom>
              <a:avLst/>
              <a:gdLst>
                <a:gd name="T0" fmla="*/ 0 w 105"/>
                <a:gd name="T1" fmla="*/ 0 h 36"/>
                <a:gd name="T2" fmla="*/ 0 w 105"/>
                <a:gd name="T3" fmla="*/ 1 h 36"/>
                <a:gd name="T4" fmla="*/ 0 w 105"/>
                <a:gd name="T5" fmla="*/ 1 h 36"/>
                <a:gd name="T6" fmla="*/ 0 w 105"/>
                <a:gd name="T7" fmla="*/ 2 h 36"/>
                <a:gd name="T8" fmla="*/ 0 w 105"/>
                <a:gd name="T9" fmla="*/ 2 h 36"/>
                <a:gd name="T10" fmla="*/ 6 w 105"/>
                <a:gd name="T11" fmla="*/ 3 h 36"/>
                <a:gd name="T12" fmla="*/ 0 w 105"/>
                <a:gd name="T13" fmla="*/ 0 h 36"/>
                <a:gd name="T14" fmla="*/ 0 60000 65536"/>
                <a:gd name="T15" fmla="*/ 0 60000 65536"/>
                <a:gd name="T16" fmla="*/ 0 60000 65536"/>
                <a:gd name="T17" fmla="*/ 0 60000 65536"/>
                <a:gd name="T18" fmla="*/ 0 60000 65536"/>
                <a:gd name="T19" fmla="*/ 0 60000 65536"/>
                <a:gd name="T20" fmla="*/ 0 60000 65536"/>
                <a:gd name="T21" fmla="*/ 0 w 105"/>
                <a:gd name="T22" fmla="*/ 0 h 36"/>
                <a:gd name="T23" fmla="*/ 105 w 10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36">
                  <a:moveTo>
                    <a:pt x="5" y="0"/>
                  </a:moveTo>
                  <a:lnTo>
                    <a:pt x="4" y="7"/>
                  </a:lnTo>
                  <a:lnTo>
                    <a:pt x="3" y="14"/>
                  </a:lnTo>
                  <a:lnTo>
                    <a:pt x="1" y="22"/>
                  </a:lnTo>
                  <a:lnTo>
                    <a:pt x="0" y="29"/>
                  </a:lnTo>
                  <a:lnTo>
                    <a:pt x="105" y="36"/>
                  </a:lnTo>
                  <a:lnTo>
                    <a:pt x="5" y="0"/>
                  </a:lnTo>
                  <a:close/>
                </a:path>
              </a:pathLst>
            </a:custGeom>
            <a:solidFill>
              <a:schemeClr val="accent1"/>
            </a:solidFill>
            <a:ln w="9525">
              <a:noFill/>
              <a:round/>
              <a:headEnd/>
              <a:tailEnd/>
            </a:ln>
          </p:spPr>
          <p:txBody>
            <a:bodyPr/>
            <a:lstStyle/>
            <a:p>
              <a:endParaRPr lang="de-DE"/>
            </a:p>
          </p:txBody>
        </p:sp>
        <p:sp>
          <p:nvSpPr>
            <p:cNvPr id="10291" name="Freeform 49"/>
            <p:cNvSpPr>
              <a:spLocks/>
            </p:cNvSpPr>
            <p:nvPr/>
          </p:nvSpPr>
          <p:spPr bwMode="auto">
            <a:xfrm>
              <a:off x="909" y="1053"/>
              <a:ext cx="44" cy="13"/>
            </a:xfrm>
            <a:custGeom>
              <a:avLst/>
              <a:gdLst>
                <a:gd name="T0" fmla="*/ 0 w 89"/>
                <a:gd name="T1" fmla="*/ 0 h 24"/>
                <a:gd name="T2" fmla="*/ 0 w 89"/>
                <a:gd name="T3" fmla="*/ 1 h 24"/>
                <a:gd name="T4" fmla="*/ 0 w 89"/>
                <a:gd name="T5" fmla="*/ 1 h 24"/>
                <a:gd name="T6" fmla="*/ 0 w 89"/>
                <a:gd name="T7" fmla="*/ 2 h 24"/>
                <a:gd name="T8" fmla="*/ 0 w 89"/>
                <a:gd name="T9" fmla="*/ 2 h 24"/>
                <a:gd name="T10" fmla="*/ 5 w 89"/>
                <a:gd name="T11" fmla="*/ 2 h 24"/>
                <a:gd name="T12" fmla="*/ 0 w 89"/>
                <a:gd name="T13" fmla="*/ 0 h 24"/>
                <a:gd name="T14" fmla="*/ 0 60000 65536"/>
                <a:gd name="T15" fmla="*/ 0 60000 65536"/>
                <a:gd name="T16" fmla="*/ 0 60000 65536"/>
                <a:gd name="T17" fmla="*/ 0 60000 65536"/>
                <a:gd name="T18" fmla="*/ 0 60000 65536"/>
                <a:gd name="T19" fmla="*/ 0 60000 65536"/>
                <a:gd name="T20" fmla="*/ 0 60000 65536"/>
                <a:gd name="T21" fmla="*/ 0 w 89"/>
                <a:gd name="T22" fmla="*/ 0 h 24"/>
                <a:gd name="T23" fmla="*/ 89 w 8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24">
                  <a:moveTo>
                    <a:pt x="0" y="0"/>
                  </a:moveTo>
                  <a:lnTo>
                    <a:pt x="0" y="6"/>
                  </a:lnTo>
                  <a:lnTo>
                    <a:pt x="1" y="12"/>
                  </a:lnTo>
                  <a:lnTo>
                    <a:pt x="1" y="18"/>
                  </a:lnTo>
                  <a:lnTo>
                    <a:pt x="1" y="24"/>
                  </a:lnTo>
                  <a:lnTo>
                    <a:pt x="89" y="23"/>
                  </a:lnTo>
                  <a:lnTo>
                    <a:pt x="0" y="0"/>
                  </a:lnTo>
                  <a:close/>
                </a:path>
              </a:pathLst>
            </a:custGeom>
            <a:solidFill>
              <a:schemeClr val="accent1"/>
            </a:solidFill>
            <a:ln w="9525">
              <a:noFill/>
              <a:round/>
              <a:headEnd/>
              <a:tailEnd/>
            </a:ln>
          </p:spPr>
          <p:txBody>
            <a:bodyPr/>
            <a:lstStyle/>
            <a:p>
              <a:endParaRPr lang="de-DE"/>
            </a:p>
          </p:txBody>
        </p:sp>
        <p:sp>
          <p:nvSpPr>
            <p:cNvPr id="10292" name="Freeform 50"/>
            <p:cNvSpPr>
              <a:spLocks/>
            </p:cNvSpPr>
            <p:nvPr/>
          </p:nvSpPr>
          <p:spPr bwMode="auto">
            <a:xfrm>
              <a:off x="904" y="1007"/>
              <a:ext cx="45" cy="12"/>
            </a:xfrm>
            <a:custGeom>
              <a:avLst/>
              <a:gdLst>
                <a:gd name="T0" fmla="*/ 0 w 90"/>
                <a:gd name="T1" fmla="*/ 0 h 24"/>
                <a:gd name="T2" fmla="*/ 1 w 90"/>
                <a:gd name="T3" fmla="*/ 1 h 24"/>
                <a:gd name="T4" fmla="*/ 1 w 90"/>
                <a:gd name="T5" fmla="*/ 1 h 24"/>
                <a:gd name="T6" fmla="*/ 1 w 90"/>
                <a:gd name="T7" fmla="*/ 2 h 24"/>
                <a:gd name="T8" fmla="*/ 1 w 90"/>
                <a:gd name="T9" fmla="*/ 2 h 24"/>
                <a:gd name="T10" fmla="*/ 6 w 90"/>
                <a:gd name="T11" fmla="*/ 1 h 24"/>
                <a:gd name="T12" fmla="*/ 0 w 90"/>
                <a:gd name="T13" fmla="*/ 0 h 24"/>
                <a:gd name="T14" fmla="*/ 0 60000 65536"/>
                <a:gd name="T15" fmla="*/ 0 60000 65536"/>
                <a:gd name="T16" fmla="*/ 0 60000 65536"/>
                <a:gd name="T17" fmla="*/ 0 60000 65536"/>
                <a:gd name="T18" fmla="*/ 0 60000 65536"/>
                <a:gd name="T19" fmla="*/ 0 60000 65536"/>
                <a:gd name="T20" fmla="*/ 0 60000 65536"/>
                <a:gd name="T21" fmla="*/ 0 w 90"/>
                <a:gd name="T22" fmla="*/ 0 h 24"/>
                <a:gd name="T23" fmla="*/ 90 w 9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24">
                  <a:moveTo>
                    <a:pt x="0" y="0"/>
                  </a:moveTo>
                  <a:lnTo>
                    <a:pt x="1" y="6"/>
                  </a:lnTo>
                  <a:lnTo>
                    <a:pt x="2" y="11"/>
                  </a:lnTo>
                  <a:lnTo>
                    <a:pt x="2" y="18"/>
                  </a:lnTo>
                  <a:lnTo>
                    <a:pt x="3" y="24"/>
                  </a:lnTo>
                  <a:lnTo>
                    <a:pt x="90" y="15"/>
                  </a:lnTo>
                  <a:lnTo>
                    <a:pt x="0" y="0"/>
                  </a:lnTo>
                  <a:close/>
                </a:path>
              </a:pathLst>
            </a:custGeom>
            <a:solidFill>
              <a:schemeClr val="accent1"/>
            </a:solidFill>
            <a:ln w="9525">
              <a:noFill/>
              <a:round/>
              <a:headEnd/>
              <a:tailEnd/>
            </a:ln>
          </p:spPr>
          <p:txBody>
            <a:bodyPr/>
            <a:lstStyle/>
            <a:p>
              <a:endParaRPr lang="de-DE"/>
            </a:p>
          </p:txBody>
        </p:sp>
        <p:sp>
          <p:nvSpPr>
            <p:cNvPr id="10293" name="Freeform 51"/>
            <p:cNvSpPr>
              <a:spLocks/>
            </p:cNvSpPr>
            <p:nvPr/>
          </p:nvSpPr>
          <p:spPr bwMode="auto">
            <a:xfrm>
              <a:off x="892" y="961"/>
              <a:ext cx="52" cy="14"/>
            </a:xfrm>
            <a:custGeom>
              <a:avLst/>
              <a:gdLst>
                <a:gd name="T0" fmla="*/ 0 w 104"/>
                <a:gd name="T1" fmla="*/ 0 h 28"/>
                <a:gd name="T2" fmla="*/ 1 w 104"/>
                <a:gd name="T3" fmla="*/ 1 h 28"/>
                <a:gd name="T4" fmla="*/ 1 w 104"/>
                <a:gd name="T5" fmla="*/ 1 h 28"/>
                <a:gd name="T6" fmla="*/ 1 w 104"/>
                <a:gd name="T7" fmla="*/ 2 h 28"/>
                <a:gd name="T8" fmla="*/ 1 w 104"/>
                <a:gd name="T9" fmla="*/ 2 h 28"/>
                <a:gd name="T10" fmla="*/ 7 w 104"/>
                <a:gd name="T11" fmla="*/ 1 h 28"/>
                <a:gd name="T12" fmla="*/ 0 w 104"/>
                <a:gd name="T13" fmla="*/ 0 h 28"/>
                <a:gd name="T14" fmla="*/ 0 60000 65536"/>
                <a:gd name="T15" fmla="*/ 0 60000 65536"/>
                <a:gd name="T16" fmla="*/ 0 60000 65536"/>
                <a:gd name="T17" fmla="*/ 0 60000 65536"/>
                <a:gd name="T18" fmla="*/ 0 60000 65536"/>
                <a:gd name="T19" fmla="*/ 0 60000 65536"/>
                <a:gd name="T20" fmla="*/ 0 60000 65536"/>
                <a:gd name="T21" fmla="*/ 0 w 104"/>
                <a:gd name="T22" fmla="*/ 0 h 28"/>
                <a:gd name="T23" fmla="*/ 104 w 104"/>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28">
                  <a:moveTo>
                    <a:pt x="0" y="0"/>
                  </a:moveTo>
                  <a:lnTo>
                    <a:pt x="2" y="7"/>
                  </a:lnTo>
                  <a:lnTo>
                    <a:pt x="3" y="14"/>
                  </a:lnTo>
                  <a:lnTo>
                    <a:pt x="6" y="21"/>
                  </a:lnTo>
                  <a:lnTo>
                    <a:pt x="8" y="28"/>
                  </a:lnTo>
                  <a:lnTo>
                    <a:pt x="104" y="9"/>
                  </a:lnTo>
                  <a:lnTo>
                    <a:pt x="0" y="0"/>
                  </a:lnTo>
                  <a:close/>
                </a:path>
              </a:pathLst>
            </a:custGeom>
            <a:solidFill>
              <a:schemeClr val="accent1"/>
            </a:solidFill>
            <a:ln w="9525">
              <a:noFill/>
              <a:round/>
              <a:headEnd/>
              <a:tailEnd/>
            </a:ln>
          </p:spPr>
          <p:txBody>
            <a:bodyPr/>
            <a:lstStyle/>
            <a:p>
              <a:endParaRPr lang="de-DE"/>
            </a:p>
          </p:txBody>
        </p:sp>
        <p:sp>
          <p:nvSpPr>
            <p:cNvPr id="10294" name="Freeform 52"/>
            <p:cNvSpPr>
              <a:spLocks/>
            </p:cNvSpPr>
            <p:nvPr/>
          </p:nvSpPr>
          <p:spPr bwMode="auto">
            <a:xfrm>
              <a:off x="875" y="915"/>
              <a:ext cx="40" cy="11"/>
            </a:xfrm>
            <a:custGeom>
              <a:avLst/>
              <a:gdLst>
                <a:gd name="T0" fmla="*/ 0 w 81"/>
                <a:gd name="T1" fmla="*/ 1 h 22"/>
                <a:gd name="T2" fmla="*/ 0 w 81"/>
                <a:gd name="T3" fmla="*/ 1 h 22"/>
                <a:gd name="T4" fmla="*/ 0 w 81"/>
                <a:gd name="T5" fmla="*/ 1 h 22"/>
                <a:gd name="T6" fmla="*/ 0 w 81"/>
                <a:gd name="T7" fmla="*/ 1 h 22"/>
                <a:gd name="T8" fmla="*/ 0 w 81"/>
                <a:gd name="T9" fmla="*/ 2 h 22"/>
                <a:gd name="T10" fmla="*/ 5 w 81"/>
                <a:gd name="T11" fmla="*/ 0 h 22"/>
                <a:gd name="T12" fmla="*/ 0 w 81"/>
                <a:gd name="T13" fmla="*/ 1 h 22"/>
                <a:gd name="T14" fmla="*/ 0 60000 65536"/>
                <a:gd name="T15" fmla="*/ 0 60000 65536"/>
                <a:gd name="T16" fmla="*/ 0 60000 65536"/>
                <a:gd name="T17" fmla="*/ 0 60000 65536"/>
                <a:gd name="T18" fmla="*/ 0 60000 65536"/>
                <a:gd name="T19" fmla="*/ 0 60000 65536"/>
                <a:gd name="T20" fmla="*/ 0 60000 65536"/>
                <a:gd name="T21" fmla="*/ 0 w 81"/>
                <a:gd name="T22" fmla="*/ 0 h 22"/>
                <a:gd name="T23" fmla="*/ 81 w 8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22">
                  <a:moveTo>
                    <a:pt x="0" y="1"/>
                  </a:moveTo>
                  <a:lnTo>
                    <a:pt x="3" y="6"/>
                  </a:lnTo>
                  <a:lnTo>
                    <a:pt x="5" y="11"/>
                  </a:lnTo>
                  <a:lnTo>
                    <a:pt x="6" y="16"/>
                  </a:lnTo>
                  <a:lnTo>
                    <a:pt x="8" y="22"/>
                  </a:lnTo>
                  <a:lnTo>
                    <a:pt x="81" y="0"/>
                  </a:lnTo>
                  <a:lnTo>
                    <a:pt x="0" y="1"/>
                  </a:lnTo>
                  <a:close/>
                </a:path>
              </a:pathLst>
            </a:custGeom>
            <a:solidFill>
              <a:schemeClr val="accent1"/>
            </a:solidFill>
            <a:ln w="9525">
              <a:noFill/>
              <a:round/>
              <a:headEnd/>
              <a:tailEnd/>
            </a:ln>
          </p:spPr>
          <p:txBody>
            <a:bodyPr/>
            <a:lstStyle/>
            <a:p>
              <a:endParaRPr lang="de-DE"/>
            </a:p>
          </p:txBody>
        </p:sp>
        <p:sp>
          <p:nvSpPr>
            <p:cNvPr id="10295" name="Freeform 53"/>
            <p:cNvSpPr>
              <a:spLocks/>
            </p:cNvSpPr>
            <p:nvPr/>
          </p:nvSpPr>
          <p:spPr bwMode="auto">
            <a:xfrm>
              <a:off x="4415" y="1312"/>
              <a:ext cx="31" cy="30"/>
            </a:xfrm>
            <a:custGeom>
              <a:avLst/>
              <a:gdLst>
                <a:gd name="T0" fmla="*/ 1 w 61"/>
                <a:gd name="T1" fmla="*/ 2 h 59"/>
                <a:gd name="T2" fmla="*/ 1 w 61"/>
                <a:gd name="T3" fmla="*/ 3 h 59"/>
                <a:gd name="T4" fmla="*/ 2 w 61"/>
                <a:gd name="T5" fmla="*/ 3 h 59"/>
                <a:gd name="T6" fmla="*/ 2 w 61"/>
                <a:gd name="T7" fmla="*/ 4 h 59"/>
                <a:gd name="T8" fmla="*/ 3 w 61"/>
                <a:gd name="T9" fmla="*/ 4 h 59"/>
                <a:gd name="T10" fmla="*/ 3 w 61"/>
                <a:gd name="T11" fmla="*/ 4 h 59"/>
                <a:gd name="T12" fmla="*/ 3 w 61"/>
                <a:gd name="T13" fmla="*/ 4 h 59"/>
                <a:gd name="T14" fmla="*/ 4 w 61"/>
                <a:gd name="T15" fmla="*/ 4 h 59"/>
                <a:gd name="T16" fmla="*/ 4 w 61"/>
                <a:gd name="T17" fmla="*/ 4 h 59"/>
                <a:gd name="T18" fmla="*/ 4 w 61"/>
                <a:gd name="T19" fmla="*/ 3 h 59"/>
                <a:gd name="T20" fmla="*/ 4 w 61"/>
                <a:gd name="T21" fmla="*/ 3 h 59"/>
                <a:gd name="T22" fmla="*/ 4 w 61"/>
                <a:gd name="T23" fmla="*/ 3 h 59"/>
                <a:gd name="T24" fmla="*/ 4 w 61"/>
                <a:gd name="T25" fmla="*/ 2 h 59"/>
                <a:gd name="T26" fmla="*/ 3 w 61"/>
                <a:gd name="T27" fmla="*/ 2 h 59"/>
                <a:gd name="T28" fmla="*/ 3 w 61"/>
                <a:gd name="T29" fmla="*/ 2 h 59"/>
                <a:gd name="T30" fmla="*/ 3 w 61"/>
                <a:gd name="T31" fmla="*/ 1 h 59"/>
                <a:gd name="T32" fmla="*/ 2 w 61"/>
                <a:gd name="T33" fmla="*/ 1 h 59"/>
                <a:gd name="T34" fmla="*/ 2 w 61"/>
                <a:gd name="T35" fmla="*/ 1 h 59"/>
                <a:gd name="T36" fmla="*/ 1 w 61"/>
                <a:gd name="T37" fmla="*/ 0 h 59"/>
                <a:gd name="T38" fmla="*/ 1 w 61"/>
                <a:gd name="T39" fmla="*/ 1 h 59"/>
                <a:gd name="T40" fmla="*/ 1 w 61"/>
                <a:gd name="T41" fmla="*/ 1 h 59"/>
                <a:gd name="T42" fmla="*/ 1 w 61"/>
                <a:gd name="T43" fmla="*/ 1 h 59"/>
                <a:gd name="T44" fmla="*/ 0 w 61"/>
                <a:gd name="T45" fmla="*/ 1 h 59"/>
                <a:gd name="T46" fmla="*/ 1 w 61"/>
                <a:gd name="T47" fmla="*/ 2 h 59"/>
                <a:gd name="T48" fmla="*/ 1 w 61"/>
                <a:gd name="T49" fmla="*/ 2 h 59"/>
                <a:gd name="T50" fmla="*/ 1 w 61"/>
                <a:gd name="T51" fmla="*/ 2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59"/>
                <a:gd name="T80" fmla="*/ 61 w 61"/>
                <a:gd name="T81" fmla="*/ 59 h 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59">
                  <a:moveTo>
                    <a:pt x="4" y="28"/>
                  </a:moveTo>
                  <a:lnTo>
                    <a:pt x="11" y="35"/>
                  </a:lnTo>
                  <a:lnTo>
                    <a:pt x="19" y="43"/>
                  </a:lnTo>
                  <a:lnTo>
                    <a:pt x="26" y="50"/>
                  </a:lnTo>
                  <a:lnTo>
                    <a:pt x="36" y="56"/>
                  </a:lnTo>
                  <a:lnTo>
                    <a:pt x="41" y="59"/>
                  </a:lnTo>
                  <a:lnTo>
                    <a:pt x="48" y="59"/>
                  </a:lnTo>
                  <a:lnTo>
                    <a:pt x="54" y="57"/>
                  </a:lnTo>
                  <a:lnTo>
                    <a:pt x="59" y="52"/>
                  </a:lnTo>
                  <a:lnTo>
                    <a:pt x="61" y="46"/>
                  </a:lnTo>
                  <a:lnTo>
                    <a:pt x="61" y="41"/>
                  </a:lnTo>
                  <a:lnTo>
                    <a:pt x="60" y="35"/>
                  </a:lnTo>
                  <a:lnTo>
                    <a:pt x="55" y="30"/>
                  </a:lnTo>
                  <a:lnTo>
                    <a:pt x="47" y="25"/>
                  </a:lnTo>
                  <a:lnTo>
                    <a:pt x="40" y="19"/>
                  </a:lnTo>
                  <a:lnTo>
                    <a:pt x="33" y="12"/>
                  </a:lnTo>
                  <a:lnTo>
                    <a:pt x="26" y="5"/>
                  </a:lnTo>
                  <a:lnTo>
                    <a:pt x="22" y="2"/>
                  </a:lnTo>
                  <a:lnTo>
                    <a:pt x="16" y="0"/>
                  </a:lnTo>
                  <a:lnTo>
                    <a:pt x="9" y="2"/>
                  </a:lnTo>
                  <a:lnTo>
                    <a:pt x="4" y="5"/>
                  </a:lnTo>
                  <a:lnTo>
                    <a:pt x="1" y="11"/>
                  </a:lnTo>
                  <a:lnTo>
                    <a:pt x="0" y="16"/>
                  </a:lnTo>
                  <a:lnTo>
                    <a:pt x="1" y="23"/>
                  </a:lnTo>
                  <a:lnTo>
                    <a:pt x="4" y="28"/>
                  </a:lnTo>
                  <a:close/>
                </a:path>
              </a:pathLst>
            </a:custGeom>
            <a:solidFill>
              <a:srgbClr val="66FF33"/>
            </a:solidFill>
            <a:ln w="9525">
              <a:noFill/>
              <a:round/>
              <a:headEnd/>
              <a:tailEnd/>
            </a:ln>
          </p:spPr>
          <p:txBody>
            <a:bodyPr/>
            <a:lstStyle/>
            <a:p>
              <a:endParaRPr lang="de-DE"/>
            </a:p>
          </p:txBody>
        </p:sp>
        <p:sp>
          <p:nvSpPr>
            <p:cNvPr id="10296" name="Freeform 54"/>
            <p:cNvSpPr>
              <a:spLocks/>
            </p:cNvSpPr>
            <p:nvPr/>
          </p:nvSpPr>
          <p:spPr bwMode="auto">
            <a:xfrm>
              <a:off x="4478" y="1370"/>
              <a:ext cx="22" cy="27"/>
            </a:xfrm>
            <a:custGeom>
              <a:avLst/>
              <a:gdLst>
                <a:gd name="T0" fmla="*/ 1 w 45"/>
                <a:gd name="T1" fmla="*/ 3 h 55"/>
                <a:gd name="T2" fmla="*/ 2 w 45"/>
                <a:gd name="T3" fmla="*/ 2 h 55"/>
                <a:gd name="T4" fmla="*/ 2 w 45"/>
                <a:gd name="T5" fmla="*/ 2 h 55"/>
                <a:gd name="T6" fmla="*/ 2 w 45"/>
                <a:gd name="T7" fmla="*/ 1 h 55"/>
                <a:gd name="T8" fmla="*/ 2 w 45"/>
                <a:gd name="T9" fmla="*/ 1 h 55"/>
                <a:gd name="T10" fmla="*/ 2 w 45"/>
                <a:gd name="T11" fmla="*/ 1 h 55"/>
                <a:gd name="T12" fmla="*/ 2 w 45"/>
                <a:gd name="T13" fmla="*/ 0 h 55"/>
                <a:gd name="T14" fmla="*/ 2 w 45"/>
                <a:gd name="T15" fmla="*/ 0 h 55"/>
                <a:gd name="T16" fmla="*/ 2 w 45"/>
                <a:gd name="T17" fmla="*/ 0 h 55"/>
                <a:gd name="T18" fmla="*/ 1 w 45"/>
                <a:gd name="T19" fmla="*/ 0 h 55"/>
                <a:gd name="T20" fmla="*/ 1 w 45"/>
                <a:gd name="T21" fmla="*/ 0 h 55"/>
                <a:gd name="T22" fmla="*/ 1 w 45"/>
                <a:gd name="T23" fmla="*/ 0 h 55"/>
                <a:gd name="T24" fmla="*/ 0 w 45"/>
                <a:gd name="T25" fmla="*/ 0 h 55"/>
                <a:gd name="T26" fmla="*/ 0 w 45"/>
                <a:gd name="T27" fmla="*/ 0 h 55"/>
                <a:gd name="T28" fmla="*/ 0 w 45"/>
                <a:gd name="T29" fmla="*/ 1 h 55"/>
                <a:gd name="T30" fmla="*/ 0 w 45"/>
                <a:gd name="T31" fmla="*/ 1 h 55"/>
                <a:gd name="T32" fmla="*/ 0 w 45"/>
                <a:gd name="T33" fmla="*/ 1 h 55"/>
                <a:gd name="T34" fmla="*/ 0 w 45"/>
                <a:gd name="T35" fmla="*/ 2 h 55"/>
                <a:gd name="T36" fmla="*/ 0 w 45"/>
                <a:gd name="T37" fmla="*/ 2 h 55"/>
                <a:gd name="T38" fmla="*/ 0 w 45"/>
                <a:gd name="T39" fmla="*/ 2 h 55"/>
                <a:gd name="T40" fmla="*/ 0 w 45"/>
                <a:gd name="T41" fmla="*/ 3 h 55"/>
                <a:gd name="T42" fmla="*/ 0 w 45"/>
                <a:gd name="T43" fmla="*/ 3 h 55"/>
                <a:gd name="T44" fmla="*/ 1 w 45"/>
                <a:gd name="T45" fmla="*/ 3 h 55"/>
                <a:gd name="T46" fmla="*/ 1 w 45"/>
                <a:gd name="T47" fmla="*/ 3 h 55"/>
                <a:gd name="T48" fmla="*/ 1 w 45"/>
                <a:gd name="T49" fmla="*/ 3 h 55"/>
                <a:gd name="T50" fmla="*/ 1 w 45"/>
                <a:gd name="T51" fmla="*/ 3 h 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5"/>
                <a:gd name="T80" fmla="*/ 45 w 45"/>
                <a:gd name="T81" fmla="*/ 55 h 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5">
                  <a:moveTo>
                    <a:pt x="29" y="49"/>
                  </a:moveTo>
                  <a:lnTo>
                    <a:pt x="35" y="43"/>
                  </a:lnTo>
                  <a:lnTo>
                    <a:pt x="38" y="38"/>
                  </a:lnTo>
                  <a:lnTo>
                    <a:pt x="42" y="31"/>
                  </a:lnTo>
                  <a:lnTo>
                    <a:pt x="44" y="23"/>
                  </a:lnTo>
                  <a:lnTo>
                    <a:pt x="45" y="17"/>
                  </a:lnTo>
                  <a:lnTo>
                    <a:pt x="44" y="10"/>
                  </a:lnTo>
                  <a:lnTo>
                    <a:pt x="41" y="5"/>
                  </a:lnTo>
                  <a:lnTo>
                    <a:pt x="36" y="2"/>
                  </a:lnTo>
                  <a:lnTo>
                    <a:pt x="30" y="0"/>
                  </a:lnTo>
                  <a:lnTo>
                    <a:pt x="24" y="1"/>
                  </a:lnTo>
                  <a:lnTo>
                    <a:pt x="19" y="4"/>
                  </a:lnTo>
                  <a:lnTo>
                    <a:pt x="15" y="10"/>
                  </a:lnTo>
                  <a:lnTo>
                    <a:pt x="13" y="15"/>
                  </a:lnTo>
                  <a:lnTo>
                    <a:pt x="11" y="20"/>
                  </a:lnTo>
                  <a:lnTo>
                    <a:pt x="7" y="25"/>
                  </a:lnTo>
                  <a:lnTo>
                    <a:pt x="4" y="30"/>
                  </a:lnTo>
                  <a:lnTo>
                    <a:pt x="0" y="35"/>
                  </a:lnTo>
                  <a:lnTo>
                    <a:pt x="0" y="41"/>
                  </a:lnTo>
                  <a:lnTo>
                    <a:pt x="3" y="47"/>
                  </a:lnTo>
                  <a:lnTo>
                    <a:pt x="7" y="51"/>
                  </a:lnTo>
                  <a:lnTo>
                    <a:pt x="13" y="55"/>
                  </a:lnTo>
                  <a:lnTo>
                    <a:pt x="19" y="55"/>
                  </a:lnTo>
                  <a:lnTo>
                    <a:pt x="24" y="54"/>
                  </a:lnTo>
                  <a:lnTo>
                    <a:pt x="29" y="49"/>
                  </a:lnTo>
                  <a:close/>
                </a:path>
              </a:pathLst>
            </a:custGeom>
            <a:solidFill>
              <a:srgbClr val="66FF33"/>
            </a:solidFill>
            <a:ln w="9525">
              <a:noFill/>
              <a:round/>
              <a:headEnd/>
              <a:tailEnd/>
            </a:ln>
          </p:spPr>
          <p:txBody>
            <a:bodyPr/>
            <a:lstStyle/>
            <a:p>
              <a:endParaRPr lang="de-DE"/>
            </a:p>
          </p:txBody>
        </p:sp>
        <p:sp>
          <p:nvSpPr>
            <p:cNvPr id="10297" name="Freeform 55"/>
            <p:cNvSpPr>
              <a:spLocks/>
            </p:cNvSpPr>
            <p:nvPr/>
          </p:nvSpPr>
          <p:spPr bwMode="auto">
            <a:xfrm>
              <a:off x="4378" y="1360"/>
              <a:ext cx="20" cy="31"/>
            </a:xfrm>
            <a:custGeom>
              <a:avLst/>
              <a:gdLst>
                <a:gd name="T0" fmla="*/ 1 w 39"/>
                <a:gd name="T1" fmla="*/ 2 h 61"/>
                <a:gd name="T2" fmla="*/ 1 w 39"/>
                <a:gd name="T3" fmla="*/ 2 h 61"/>
                <a:gd name="T4" fmla="*/ 1 w 39"/>
                <a:gd name="T5" fmla="*/ 3 h 61"/>
                <a:gd name="T6" fmla="*/ 1 w 39"/>
                <a:gd name="T7" fmla="*/ 3 h 61"/>
                <a:gd name="T8" fmla="*/ 1 w 39"/>
                <a:gd name="T9" fmla="*/ 3 h 61"/>
                <a:gd name="T10" fmla="*/ 1 w 39"/>
                <a:gd name="T11" fmla="*/ 4 h 61"/>
                <a:gd name="T12" fmla="*/ 1 w 39"/>
                <a:gd name="T13" fmla="*/ 4 h 61"/>
                <a:gd name="T14" fmla="*/ 2 w 39"/>
                <a:gd name="T15" fmla="*/ 4 h 61"/>
                <a:gd name="T16" fmla="*/ 2 w 39"/>
                <a:gd name="T17" fmla="*/ 4 h 61"/>
                <a:gd name="T18" fmla="*/ 2 w 39"/>
                <a:gd name="T19" fmla="*/ 4 h 61"/>
                <a:gd name="T20" fmla="*/ 3 w 39"/>
                <a:gd name="T21" fmla="*/ 4 h 61"/>
                <a:gd name="T22" fmla="*/ 3 w 39"/>
                <a:gd name="T23" fmla="*/ 3 h 61"/>
                <a:gd name="T24" fmla="*/ 3 w 39"/>
                <a:gd name="T25" fmla="*/ 3 h 61"/>
                <a:gd name="T26" fmla="*/ 3 w 39"/>
                <a:gd name="T27" fmla="*/ 3 h 61"/>
                <a:gd name="T28" fmla="*/ 3 w 39"/>
                <a:gd name="T29" fmla="*/ 2 h 61"/>
                <a:gd name="T30" fmla="*/ 2 w 39"/>
                <a:gd name="T31" fmla="*/ 2 h 61"/>
                <a:gd name="T32" fmla="*/ 2 w 39"/>
                <a:gd name="T33" fmla="*/ 1 h 61"/>
                <a:gd name="T34" fmla="*/ 2 w 39"/>
                <a:gd name="T35" fmla="*/ 1 h 61"/>
                <a:gd name="T36" fmla="*/ 2 w 39"/>
                <a:gd name="T37" fmla="*/ 1 h 61"/>
                <a:gd name="T38" fmla="*/ 1 w 39"/>
                <a:gd name="T39" fmla="*/ 0 h 61"/>
                <a:gd name="T40" fmla="*/ 1 w 39"/>
                <a:gd name="T41" fmla="*/ 1 h 61"/>
                <a:gd name="T42" fmla="*/ 1 w 39"/>
                <a:gd name="T43" fmla="*/ 1 h 61"/>
                <a:gd name="T44" fmla="*/ 1 w 39"/>
                <a:gd name="T45" fmla="*/ 1 h 61"/>
                <a:gd name="T46" fmla="*/ 0 w 39"/>
                <a:gd name="T47" fmla="*/ 2 h 61"/>
                <a:gd name="T48" fmla="*/ 1 w 39"/>
                <a:gd name="T49" fmla="*/ 2 h 61"/>
                <a:gd name="T50" fmla="*/ 1 w 39"/>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
                <a:gd name="T79" fmla="*/ 0 h 61"/>
                <a:gd name="T80" fmla="*/ 39 w 39"/>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 h="61">
                  <a:moveTo>
                    <a:pt x="1" y="23"/>
                  </a:moveTo>
                  <a:lnTo>
                    <a:pt x="3" y="29"/>
                  </a:lnTo>
                  <a:lnTo>
                    <a:pt x="5" y="36"/>
                  </a:lnTo>
                  <a:lnTo>
                    <a:pt x="7" y="43"/>
                  </a:lnTo>
                  <a:lnTo>
                    <a:pt x="7" y="48"/>
                  </a:lnTo>
                  <a:lnTo>
                    <a:pt x="9" y="54"/>
                  </a:lnTo>
                  <a:lnTo>
                    <a:pt x="14" y="59"/>
                  </a:lnTo>
                  <a:lnTo>
                    <a:pt x="20" y="61"/>
                  </a:lnTo>
                  <a:lnTo>
                    <a:pt x="26" y="61"/>
                  </a:lnTo>
                  <a:lnTo>
                    <a:pt x="32" y="59"/>
                  </a:lnTo>
                  <a:lnTo>
                    <a:pt x="37" y="54"/>
                  </a:lnTo>
                  <a:lnTo>
                    <a:pt x="39" y="48"/>
                  </a:lnTo>
                  <a:lnTo>
                    <a:pt x="39" y="43"/>
                  </a:lnTo>
                  <a:lnTo>
                    <a:pt x="37" y="35"/>
                  </a:lnTo>
                  <a:lnTo>
                    <a:pt x="35" y="27"/>
                  </a:lnTo>
                  <a:lnTo>
                    <a:pt x="32" y="18"/>
                  </a:lnTo>
                  <a:lnTo>
                    <a:pt x="30" y="10"/>
                  </a:lnTo>
                  <a:lnTo>
                    <a:pt x="26" y="5"/>
                  </a:lnTo>
                  <a:lnTo>
                    <a:pt x="22" y="1"/>
                  </a:lnTo>
                  <a:lnTo>
                    <a:pt x="15" y="0"/>
                  </a:lnTo>
                  <a:lnTo>
                    <a:pt x="9" y="2"/>
                  </a:lnTo>
                  <a:lnTo>
                    <a:pt x="5" y="6"/>
                  </a:lnTo>
                  <a:lnTo>
                    <a:pt x="1" y="10"/>
                  </a:lnTo>
                  <a:lnTo>
                    <a:pt x="0" y="17"/>
                  </a:lnTo>
                  <a:lnTo>
                    <a:pt x="1" y="23"/>
                  </a:lnTo>
                  <a:close/>
                </a:path>
              </a:pathLst>
            </a:custGeom>
            <a:solidFill>
              <a:srgbClr val="66FF33"/>
            </a:solidFill>
            <a:ln w="9525">
              <a:noFill/>
              <a:round/>
              <a:headEnd/>
              <a:tailEnd/>
            </a:ln>
          </p:spPr>
          <p:txBody>
            <a:bodyPr/>
            <a:lstStyle/>
            <a:p>
              <a:endParaRPr lang="de-DE"/>
            </a:p>
          </p:txBody>
        </p:sp>
        <p:sp>
          <p:nvSpPr>
            <p:cNvPr id="10298" name="Freeform 56"/>
            <p:cNvSpPr>
              <a:spLocks/>
            </p:cNvSpPr>
            <p:nvPr/>
          </p:nvSpPr>
          <p:spPr bwMode="auto">
            <a:xfrm>
              <a:off x="4495" y="1300"/>
              <a:ext cx="23" cy="25"/>
            </a:xfrm>
            <a:custGeom>
              <a:avLst/>
              <a:gdLst>
                <a:gd name="T0" fmla="*/ 2 w 45"/>
                <a:gd name="T1" fmla="*/ 2 h 51"/>
                <a:gd name="T2" fmla="*/ 2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5"/>
                  </a:moveTo>
                  <a:lnTo>
                    <a:pt x="32" y="40"/>
                  </a:lnTo>
                  <a:lnTo>
                    <a:pt x="36" y="35"/>
                  </a:lnTo>
                  <a:lnTo>
                    <a:pt x="39" y="30"/>
                  </a:lnTo>
                  <a:lnTo>
                    <a:pt x="41" y="26"/>
                  </a:lnTo>
                  <a:lnTo>
                    <a:pt x="45" y="20"/>
                  </a:lnTo>
                  <a:lnTo>
                    <a:pt x="45" y="14"/>
                  </a:lnTo>
                  <a:lnTo>
                    <a:pt x="44" y="8"/>
                  </a:lnTo>
                  <a:lnTo>
                    <a:pt x="39" y="4"/>
                  </a:lnTo>
                  <a:lnTo>
                    <a:pt x="33" y="0"/>
                  </a:lnTo>
                  <a:lnTo>
                    <a:pt x="28" y="0"/>
                  </a:lnTo>
                  <a:lnTo>
                    <a:pt x="22" y="1"/>
                  </a:lnTo>
                  <a:lnTo>
                    <a:pt x="17" y="6"/>
                  </a:lnTo>
                  <a:lnTo>
                    <a:pt x="13" y="11"/>
                  </a:lnTo>
                  <a:lnTo>
                    <a:pt x="9" y="15"/>
                  </a:lnTo>
                  <a:lnTo>
                    <a:pt x="6" y="21"/>
                  </a:lnTo>
                  <a:lnTo>
                    <a:pt x="2" y="26"/>
                  </a:lnTo>
                  <a:lnTo>
                    <a:pt x="0" y="31"/>
                  </a:lnTo>
                  <a:lnTo>
                    <a:pt x="0" y="37"/>
                  </a:lnTo>
                  <a:lnTo>
                    <a:pt x="1" y="43"/>
                  </a:lnTo>
                  <a:lnTo>
                    <a:pt x="6" y="47"/>
                  </a:lnTo>
                  <a:lnTo>
                    <a:pt x="12" y="51"/>
                  </a:lnTo>
                  <a:lnTo>
                    <a:pt x="17" y="51"/>
                  </a:lnTo>
                  <a:lnTo>
                    <a:pt x="23" y="50"/>
                  </a:lnTo>
                  <a:lnTo>
                    <a:pt x="28" y="45"/>
                  </a:lnTo>
                  <a:close/>
                </a:path>
              </a:pathLst>
            </a:custGeom>
            <a:solidFill>
              <a:srgbClr val="66FF33"/>
            </a:solidFill>
            <a:ln w="9525">
              <a:noFill/>
              <a:round/>
              <a:headEnd/>
              <a:tailEnd/>
            </a:ln>
          </p:spPr>
          <p:txBody>
            <a:bodyPr/>
            <a:lstStyle/>
            <a:p>
              <a:endParaRPr lang="de-DE"/>
            </a:p>
          </p:txBody>
        </p:sp>
        <p:sp>
          <p:nvSpPr>
            <p:cNvPr id="10299" name="Freeform 57"/>
            <p:cNvSpPr>
              <a:spLocks/>
            </p:cNvSpPr>
            <p:nvPr/>
          </p:nvSpPr>
          <p:spPr bwMode="auto">
            <a:xfrm>
              <a:off x="4576" y="1374"/>
              <a:ext cx="31" cy="29"/>
            </a:xfrm>
            <a:custGeom>
              <a:avLst/>
              <a:gdLst>
                <a:gd name="T0" fmla="*/ 1 w 62"/>
                <a:gd name="T1" fmla="*/ 2 h 58"/>
                <a:gd name="T2" fmla="*/ 1 w 62"/>
                <a:gd name="T3" fmla="*/ 3 h 58"/>
                <a:gd name="T4" fmla="*/ 2 w 62"/>
                <a:gd name="T5" fmla="*/ 3 h 58"/>
                <a:gd name="T6" fmla="*/ 2 w 62"/>
                <a:gd name="T7" fmla="*/ 4 h 58"/>
                <a:gd name="T8" fmla="*/ 3 w 62"/>
                <a:gd name="T9" fmla="*/ 4 h 58"/>
                <a:gd name="T10" fmla="*/ 3 w 62"/>
                <a:gd name="T11" fmla="*/ 4 h 58"/>
                <a:gd name="T12" fmla="*/ 4 w 62"/>
                <a:gd name="T13" fmla="*/ 4 h 58"/>
                <a:gd name="T14" fmla="*/ 4 w 62"/>
                <a:gd name="T15" fmla="*/ 4 h 58"/>
                <a:gd name="T16" fmla="*/ 4 w 62"/>
                <a:gd name="T17" fmla="*/ 4 h 58"/>
                <a:gd name="T18" fmla="*/ 4 w 62"/>
                <a:gd name="T19" fmla="*/ 3 h 58"/>
                <a:gd name="T20" fmla="*/ 4 w 62"/>
                <a:gd name="T21" fmla="*/ 3 h 58"/>
                <a:gd name="T22" fmla="*/ 4 w 62"/>
                <a:gd name="T23" fmla="*/ 3 h 58"/>
                <a:gd name="T24" fmla="*/ 4 w 62"/>
                <a:gd name="T25" fmla="*/ 2 h 58"/>
                <a:gd name="T26" fmla="*/ 3 w 62"/>
                <a:gd name="T27" fmla="*/ 2 h 58"/>
                <a:gd name="T28" fmla="*/ 3 w 62"/>
                <a:gd name="T29" fmla="*/ 2 h 58"/>
                <a:gd name="T30" fmla="*/ 3 w 62"/>
                <a:gd name="T31" fmla="*/ 1 h 58"/>
                <a:gd name="T32" fmla="*/ 2 w 62"/>
                <a:gd name="T33" fmla="*/ 1 h 58"/>
                <a:gd name="T34" fmla="*/ 2 w 62"/>
                <a:gd name="T35" fmla="*/ 1 h 58"/>
                <a:gd name="T36" fmla="*/ 1 w 62"/>
                <a:gd name="T37" fmla="*/ 0 h 58"/>
                <a:gd name="T38" fmla="*/ 1 w 62"/>
                <a:gd name="T39" fmla="*/ 1 h 58"/>
                <a:gd name="T40" fmla="*/ 1 w 62"/>
                <a:gd name="T41" fmla="*/ 1 h 58"/>
                <a:gd name="T42" fmla="*/ 1 w 62"/>
                <a:gd name="T43" fmla="*/ 1 h 58"/>
                <a:gd name="T44" fmla="*/ 0 w 62"/>
                <a:gd name="T45" fmla="*/ 1 h 58"/>
                <a:gd name="T46" fmla="*/ 1 w 62"/>
                <a:gd name="T47" fmla="*/ 2 h 58"/>
                <a:gd name="T48" fmla="*/ 1 w 62"/>
                <a:gd name="T49" fmla="*/ 2 h 58"/>
                <a:gd name="T50" fmla="*/ 1 w 62"/>
                <a:gd name="T51" fmla="*/ 2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58"/>
                <a:gd name="T80" fmla="*/ 62 w 62"/>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58">
                  <a:moveTo>
                    <a:pt x="5" y="27"/>
                  </a:moveTo>
                  <a:lnTo>
                    <a:pt x="13" y="34"/>
                  </a:lnTo>
                  <a:lnTo>
                    <a:pt x="20" y="42"/>
                  </a:lnTo>
                  <a:lnTo>
                    <a:pt x="28" y="49"/>
                  </a:lnTo>
                  <a:lnTo>
                    <a:pt x="37" y="55"/>
                  </a:lnTo>
                  <a:lnTo>
                    <a:pt x="43" y="58"/>
                  </a:lnTo>
                  <a:lnTo>
                    <a:pt x="49" y="58"/>
                  </a:lnTo>
                  <a:lnTo>
                    <a:pt x="54" y="56"/>
                  </a:lnTo>
                  <a:lnTo>
                    <a:pt x="59" y="52"/>
                  </a:lnTo>
                  <a:lnTo>
                    <a:pt x="61" y="46"/>
                  </a:lnTo>
                  <a:lnTo>
                    <a:pt x="62" y="40"/>
                  </a:lnTo>
                  <a:lnTo>
                    <a:pt x="60" y="34"/>
                  </a:lnTo>
                  <a:lnTo>
                    <a:pt x="56" y="30"/>
                  </a:lnTo>
                  <a:lnTo>
                    <a:pt x="47" y="24"/>
                  </a:lnTo>
                  <a:lnTo>
                    <a:pt x="41" y="18"/>
                  </a:lnTo>
                  <a:lnTo>
                    <a:pt x="35" y="11"/>
                  </a:lnTo>
                  <a:lnTo>
                    <a:pt x="28" y="4"/>
                  </a:lnTo>
                  <a:lnTo>
                    <a:pt x="22" y="1"/>
                  </a:lnTo>
                  <a:lnTo>
                    <a:pt x="16" y="0"/>
                  </a:lnTo>
                  <a:lnTo>
                    <a:pt x="9" y="1"/>
                  </a:lnTo>
                  <a:lnTo>
                    <a:pt x="5" y="4"/>
                  </a:lnTo>
                  <a:lnTo>
                    <a:pt x="1" y="10"/>
                  </a:lnTo>
                  <a:lnTo>
                    <a:pt x="0" y="16"/>
                  </a:lnTo>
                  <a:lnTo>
                    <a:pt x="1" y="23"/>
                  </a:lnTo>
                  <a:lnTo>
                    <a:pt x="5" y="27"/>
                  </a:lnTo>
                  <a:close/>
                </a:path>
              </a:pathLst>
            </a:custGeom>
            <a:solidFill>
              <a:srgbClr val="66FF33"/>
            </a:solidFill>
            <a:ln w="9525">
              <a:noFill/>
              <a:round/>
              <a:headEnd/>
              <a:tailEnd/>
            </a:ln>
          </p:spPr>
          <p:txBody>
            <a:bodyPr/>
            <a:lstStyle/>
            <a:p>
              <a:endParaRPr lang="de-DE"/>
            </a:p>
          </p:txBody>
        </p:sp>
        <p:sp>
          <p:nvSpPr>
            <p:cNvPr id="10300" name="Freeform 58"/>
            <p:cNvSpPr>
              <a:spLocks/>
            </p:cNvSpPr>
            <p:nvPr/>
          </p:nvSpPr>
          <p:spPr bwMode="auto">
            <a:xfrm>
              <a:off x="4638" y="1432"/>
              <a:ext cx="23" cy="27"/>
            </a:xfrm>
            <a:custGeom>
              <a:avLst/>
              <a:gdLst>
                <a:gd name="T0" fmla="*/ 2 w 45"/>
                <a:gd name="T1" fmla="*/ 3 h 54"/>
                <a:gd name="T2" fmla="*/ 3 w 45"/>
                <a:gd name="T3" fmla="*/ 3 h 54"/>
                <a:gd name="T4" fmla="*/ 3 w 45"/>
                <a:gd name="T5" fmla="*/ 3 h 54"/>
                <a:gd name="T6" fmla="*/ 3 w 45"/>
                <a:gd name="T7" fmla="*/ 2 h 54"/>
                <a:gd name="T8" fmla="*/ 3 w 45"/>
                <a:gd name="T9" fmla="*/ 2 h 54"/>
                <a:gd name="T10" fmla="*/ 3 w 45"/>
                <a:gd name="T11" fmla="*/ 1 h 54"/>
                <a:gd name="T12" fmla="*/ 3 w 45"/>
                <a:gd name="T13" fmla="*/ 1 h 54"/>
                <a:gd name="T14" fmla="*/ 3 w 45"/>
                <a:gd name="T15" fmla="*/ 1 h 54"/>
                <a:gd name="T16" fmla="*/ 3 w 45"/>
                <a:gd name="T17" fmla="*/ 1 h 54"/>
                <a:gd name="T18" fmla="*/ 2 w 45"/>
                <a:gd name="T19" fmla="*/ 0 h 54"/>
                <a:gd name="T20" fmla="*/ 2 w 45"/>
                <a:gd name="T21" fmla="*/ 1 h 54"/>
                <a:gd name="T22" fmla="*/ 2 w 45"/>
                <a:gd name="T23" fmla="*/ 1 h 54"/>
                <a:gd name="T24" fmla="*/ 1 w 45"/>
                <a:gd name="T25" fmla="*/ 1 h 54"/>
                <a:gd name="T26" fmla="*/ 1 w 45"/>
                <a:gd name="T27" fmla="*/ 1 h 54"/>
                <a:gd name="T28" fmla="*/ 1 w 45"/>
                <a:gd name="T29" fmla="*/ 2 h 54"/>
                <a:gd name="T30" fmla="*/ 1 w 45"/>
                <a:gd name="T31" fmla="*/ 2 h 54"/>
                <a:gd name="T32" fmla="*/ 1 w 45"/>
                <a:gd name="T33" fmla="*/ 2 h 54"/>
                <a:gd name="T34" fmla="*/ 0 w 45"/>
                <a:gd name="T35" fmla="*/ 3 h 54"/>
                <a:gd name="T36" fmla="*/ 0 w 45"/>
                <a:gd name="T37" fmla="*/ 3 h 54"/>
                <a:gd name="T38" fmla="*/ 1 w 45"/>
                <a:gd name="T39" fmla="*/ 3 h 54"/>
                <a:gd name="T40" fmla="*/ 1 w 45"/>
                <a:gd name="T41" fmla="*/ 4 h 54"/>
                <a:gd name="T42" fmla="*/ 1 w 45"/>
                <a:gd name="T43" fmla="*/ 4 h 54"/>
                <a:gd name="T44" fmla="*/ 2 w 45"/>
                <a:gd name="T45" fmla="*/ 4 h 54"/>
                <a:gd name="T46" fmla="*/ 2 w 45"/>
                <a:gd name="T47" fmla="*/ 4 h 54"/>
                <a:gd name="T48" fmla="*/ 2 w 45"/>
                <a:gd name="T49" fmla="*/ 3 h 54"/>
                <a:gd name="T50" fmla="*/ 2 w 45"/>
                <a:gd name="T51" fmla="*/ 3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4"/>
                <a:gd name="T80" fmla="*/ 45 w 45"/>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4">
                  <a:moveTo>
                    <a:pt x="28" y="48"/>
                  </a:moveTo>
                  <a:lnTo>
                    <a:pt x="34" y="43"/>
                  </a:lnTo>
                  <a:lnTo>
                    <a:pt x="39" y="37"/>
                  </a:lnTo>
                  <a:lnTo>
                    <a:pt x="41" y="30"/>
                  </a:lnTo>
                  <a:lnTo>
                    <a:pt x="43" y="22"/>
                  </a:lnTo>
                  <a:lnTo>
                    <a:pt x="45" y="16"/>
                  </a:lnTo>
                  <a:lnTo>
                    <a:pt x="43" y="9"/>
                  </a:lnTo>
                  <a:lnTo>
                    <a:pt x="41" y="5"/>
                  </a:lnTo>
                  <a:lnTo>
                    <a:pt x="37" y="1"/>
                  </a:lnTo>
                  <a:lnTo>
                    <a:pt x="31" y="0"/>
                  </a:lnTo>
                  <a:lnTo>
                    <a:pt x="24" y="1"/>
                  </a:lnTo>
                  <a:lnTo>
                    <a:pt x="18" y="5"/>
                  </a:lnTo>
                  <a:lnTo>
                    <a:pt x="15" y="9"/>
                  </a:lnTo>
                  <a:lnTo>
                    <a:pt x="12" y="14"/>
                  </a:lnTo>
                  <a:lnTo>
                    <a:pt x="10" y="20"/>
                  </a:lnTo>
                  <a:lnTo>
                    <a:pt x="7" y="24"/>
                  </a:lnTo>
                  <a:lnTo>
                    <a:pt x="3" y="29"/>
                  </a:lnTo>
                  <a:lnTo>
                    <a:pt x="0" y="35"/>
                  </a:lnTo>
                  <a:lnTo>
                    <a:pt x="0" y="40"/>
                  </a:lnTo>
                  <a:lnTo>
                    <a:pt x="2" y="46"/>
                  </a:lnTo>
                  <a:lnTo>
                    <a:pt x="7" y="51"/>
                  </a:lnTo>
                  <a:lnTo>
                    <a:pt x="12" y="54"/>
                  </a:lnTo>
                  <a:lnTo>
                    <a:pt x="18" y="54"/>
                  </a:lnTo>
                  <a:lnTo>
                    <a:pt x="24" y="53"/>
                  </a:lnTo>
                  <a:lnTo>
                    <a:pt x="28" y="48"/>
                  </a:lnTo>
                  <a:close/>
                </a:path>
              </a:pathLst>
            </a:custGeom>
            <a:solidFill>
              <a:srgbClr val="66FF33"/>
            </a:solidFill>
            <a:ln w="9525">
              <a:noFill/>
              <a:round/>
              <a:headEnd/>
              <a:tailEnd/>
            </a:ln>
          </p:spPr>
          <p:txBody>
            <a:bodyPr/>
            <a:lstStyle/>
            <a:p>
              <a:endParaRPr lang="de-DE"/>
            </a:p>
          </p:txBody>
        </p:sp>
        <p:sp>
          <p:nvSpPr>
            <p:cNvPr id="10301" name="Freeform 59"/>
            <p:cNvSpPr>
              <a:spLocks/>
            </p:cNvSpPr>
            <p:nvPr/>
          </p:nvSpPr>
          <p:spPr bwMode="auto">
            <a:xfrm>
              <a:off x="4539" y="1422"/>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1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4" y="29"/>
                  </a:lnTo>
                  <a:lnTo>
                    <a:pt x="5" y="36"/>
                  </a:lnTo>
                  <a:lnTo>
                    <a:pt x="7" y="43"/>
                  </a:lnTo>
                  <a:lnTo>
                    <a:pt x="8" y="49"/>
                  </a:lnTo>
                  <a:lnTo>
                    <a:pt x="11" y="54"/>
                  </a:lnTo>
                  <a:lnTo>
                    <a:pt x="15" y="59"/>
                  </a:lnTo>
                  <a:lnTo>
                    <a:pt x="21" y="61"/>
                  </a:lnTo>
                  <a:lnTo>
                    <a:pt x="27" y="61"/>
                  </a:lnTo>
                  <a:lnTo>
                    <a:pt x="33" y="59"/>
                  </a:lnTo>
                  <a:lnTo>
                    <a:pt x="37" y="54"/>
                  </a:lnTo>
                  <a:lnTo>
                    <a:pt x="40" y="49"/>
                  </a:lnTo>
                  <a:lnTo>
                    <a:pt x="40" y="43"/>
                  </a:lnTo>
                  <a:lnTo>
                    <a:pt x="37" y="35"/>
                  </a:lnTo>
                  <a:lnTo>
                    <a:pt x="36" y="27"/>
                  </a:lnTo>
                  <a:lnTo>
                    <a:pt x="34" y="19"/>
                  </a:lnTo>
                  <a:lnTo>
                    <a:pt x="31" y="11"/>
                  </a:lnTo>
                  <a:lnTo>
                    <a:pt x="28" y="5"/>
                  </a:lnTo>
                  <a:lnTo>
                    <a:pt x="22" y="1"/>
                  </a:lnTo>
                  <a:lnTo>
                    <a:pt x="17" y="0"/>
                  </a:lnTo>
                  <a:lnTo>
                    <a:pt x="10" y="3"/>
                  </a:lnTo>
                  <a:lnTo>
                    <a:pt x="5" y="6"/>
                  </a:lnTo>
                  <a:lnTo>
                    <a:pt x="2" y="11"/>
                  </a:lnTo>
                  <a:lnTo>
                    <a:pt x="0" y="18"/>
                  </a:lnTo>
                  <a:lnTo>
                    <a:pt x="2" y="23"/>
                  </a:lnTo>
                  <a:close/>
                </a:path>
              </a:pathLst>
            </a:custGeom>
            <a:solidFill>
              <a:srgbClr val="66FF33"/>
            </a:solidFill>
            <a:ln w="9525">
              <a:noFill/>
              <a:round/>
              <a:headEnd/>
              <a:tailEnd/>
            </a:ln>
          </p:spPr>
          <p:txBody>
            <a:bodyPr/>
            <a:lstStyle/>
            <a:p>
              <a:endParaRPr lang="de-DE"/>
            </a:p>
          </p:txBody>
        </p:sp>
        <p:sp>
          <p:nvSpPr>
            <p:cNvPr id="10302" name="Freeform 60"/>
            <p:cNvSpPr>
              <a:spLocks/>
            </p:cNvSpPr>
            <p:nvPr/>
          </p:nvSpPr>
          <p:spPr bwMode="auto">
            <a:xfrm>
              <a:off x="4656" y="1362"/>
              <a:ext cx="22" cy="25"/>
            </a:xfrm>
            <a:custGeom>
              <a:avLst/>
              <a:gdLst>
                <a:gd name="T0" fmla="*/ 2 w 44"/>
                <a:gd name="T1" fmla="*/ 2 h 51"/>
                <a:gd name="T2" fmla="*/ 2 w 44"/>
                <a:gd name="T3" fmla="*/ 2 h 51"/>
                <a:gd name="T4" fmla="*/ 3 w 44"/>
                <a:gd name="T5" fmla="*/ 2 h 51"/>
                <a:gd name="T6" fmla="*/ 3 w 44"/>
                <a:gd name="T7" fmla="*/ 1 h 51"/>
                <a:gd name="T8" fmla="*/ 3 w 44"/>
                <a:gd name="T9" fmla="*/ 1 h 51"/>
                <a:gd name="T10" fmla="*/ 3 w 44"/>
                <a:gd name="T11" fmla="*/ 1 h 51"/>
                <a:gd name="T12" fmla="*/ 3 w 44"/>
                <a:gd name="T13" fmla="*/ 0 h 51"/>
                <a:gd name="T14" fmla="*/ 3 w 44"/>
                <a:gd name="T15" fmla="*/ 0 h 51"/>
                <a:gd name="T16" fmla="*/ 3 w 44"/>
                <a:gd name="T17" fmla="*/ 0 h 51"/>
                <a:gd name="T18" fmla="*/ 3 w 44"/>
                <a:gd name="T19" fmla="*/ 0 h 51"/>
                <a:gd name="T20" fmla="*/ 2 w 44"/>
                <a:gd name="T21" fmla="*/ 0 h 51"/>
                <a:gd name="T22" fmla="*/ 2 w 44"/>
                <a:gd name="T23" fmla="*/ 0 h 51"/>
                <a:gd name="T24" fmla="*/ 2 w 44"/>
                <a:gd name="T25" fmla="*/ 0 h 51"/>
                <a:gd name="T26" fmla="*/ 1 w 44"/>
                <a:gd name="T27" fmla="*/ 0 h 51"/>
                <a:gd name="T28" fmla="*/ 1 w 44"/>
                <a:gd name="T29" fmla="*/ 0 h 51"/>
                <a:gd name="T30" fmla="*/ 1 w 44"/>
                <a:gd name="T31" fmla="*/ 1 h 51"/>
                <a:gd name="T32" fmla="*/ 1 w 44"/>
                <a:gd name="T33" fmla="*/ 1 h 51"/>
                <a:gd name="T34" fmla="*/ 0 w 44"/>
                <a:gd name="T35" fmla="*/ 2 h 51"/>
                <a:gd name="T36" fmla="*/ 0 w 44"/>
                <a:gd name="T37" fmla="*/ 2 h 51"/>
                <a:gd name="T38" fmla="*/ 1 w 44"/>
                <a:gd name="T39" fmla="*/ 2 h 51"/>
                <a:gd name="T40" fmla="*/ 1 w 44"/>
                <a:gd name="T41" fmla="*/ 3 h 51"/>
                <a:gd name="T42" fmla="*/ 1 w 44"/>
                <a:gd name="T43" fmla="*/ 3 h 51"/>
                <a:gd name="T44" fmla="*/ 2 w 44"/>
                <a:gd name="T45" fmla="*/ 3 h 51"/>
                <a:gd name="T46" fmla="*/ 2 w 44"/>
                <a:gd name="T47" fmla="*/ 3 h 51"/>
                <a:gd name="T48" fmla="*/ 2 w 44"/>
                <a:gd name="T49" fmla="*/ 2 h 51"/>
                <a:gd name="T50" fmla="*/ 2 w 44"/>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51"/>
                <a:gd name="T80" fmla="*/ 44 w 44"/>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51">
                  <a:moveTo>
                    <a:pt x="28" y="45"/>
                  </a:moveTo>
                  <a:lnTo>
                    <a:pt x="31" y="41"/>
                  </a:lnTo>
                  <a:lnTo>
                    <a:pt x="35" y="35"/>
                  </a:lnTo>
                  <a:lnTo>
                    <a:pt x="38" y="30"/>
                  </a:lnTo>
                  <a:lnTo>
                    <a:pt x="42" y="26"/>
                  </a:lnTo>
                  <a:lnTo>
                    <a:pt x="44" y="21"/>
                  </a:lnTo>
                  <a:lnTo>
                    <a:pt x="44" y="14"/>
                  </a:lnTo>
                  <a:lnTo>
                    <a:pt x="43" y="9"/>
                  </a:lnTo>
                  <a:lnTo>
                    <a:pt x="38" y="4"/>
                  </a:lnTo>
                  <a:lnTo>
                    <a:pt x="33" y="0"/>
                  </a:lnTo>
                  <a:lnTo>
                    <a:pt x="27" y="0"/>
                  </a:lnTo>
                  <a:lnTo>
                    <a:pt x="21" y="2"/>
                  </a:lnTo>
                  <a:lnTo>
                    <a:pt x="17" y="6"/>
                  </a:lnTo>
                  <a:lnTo>
                    <a:pt x="13" y="11"/>
                  </a:lnTo>
                  <a:lnTo>
                    <a:pt x="10" y="15"/>
                  </a:lnTo>
                  <a:lnTo>
                    <a:pt x="6" y="21"/>
                  </a:lnTo>
                  <a:lnTo>
                    <a:pt x="4" y="26"/>
                  </a:lnTo>
                  <a:lnTo>
                    <a:pt x="0" y="32"/>
                  </a:lnTo>
                  <a:lnTo>
                    <a:pt x="0" y="37"/>
                  </a:lnTo>
                  <a:lnTo>
                    <a:pt x="2" y="43"/>
                  </a:lnTo>
                  <a:lnTo>
                    <a:pt x="6" y="48"/>
                  </a:lnTo>
                  <a:lnTo>
                    <a:pt x="11" y="51"/>
                  </a:lnTo>
                  <a:lnTo>
                    <a:pt x="18" y="51"/>
                  </a:lnTo>
                  <a:lnTo>
                    <a:pt x="23" y="50"/>
                  </a:lnTo>
                  <a:lnTo>
                    <a:pt x="28" y="45"/>
                  </a:lnTo>
                  <a:close/>
                </a:path>
              </a:pathLst>
            </a:custGeom>
            <a:solidFill>
              <a:srgbClr val="66FF33"/>
            </a:solidFill>
            <a:ln w="9525">
              <a:noFill/>
              <a:round/>
              <a:headEnd/>
              <a:tailEnd/>
            </a:ln>
          </p:spPr>
          <p:txBody>
            <a:bodyPr/>
            <a:lstStyle/>
            <a:p>
              <a:endParaRPr lang="de-DE"/>
            </a:p>
          </p:txBody>
        </p:sp>
        <p:sp>
          <p:nvSpPr>
            <p:cNvPr id="10303" name="Freeform 61"/>
            <p:cNvSpPr>
              <a:spLocks/>
            </p:cNvSpPr>
            <p:nvPr/>
          </p:nvSpPr>
          <p:spPr bwMode="auto">
            <a:xfrm>
              <a:off x="4773" y="1325"/>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4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1" y="44"/>
                  </a:lnTo>
                  <a:lnTo>
                    <a:pt x="28" y="51"/>
                  </a:lnTo>
                  <a:lnTo>
                    <a:pt x="37" y="56"/>
                  </a:lnTo>
                  <a:lnTo>
                    <a:pt x="43" y="59"/>
                  </a:lnTo>
                  <a:lnTo>
                    <a:pt x="50" y="60"/>
                  </a:lnTo>
                  <a:lnTo>
                    <a:pt x="55" y="57"/>
                  </a:lnTo>
                  <a:lnTo>
                    <a:pt x="60" y="53"/>
                  </a:lnTo>
                  <a:lnTo>
                    <a:pt x="62" y="47"/>
                  </a:lnTo>
                  <a:lnTo>
                    <a:pt x="62" y="41"/>
                  </a:lnTo>
                  <a:lnTo>
                    <a:pt x="60" y="36"/>
                  </a:lnTo>
                  <a:lnTo>
                    <a:pt x="55" y="31"/>
                  </a:lnTo>
                  <a:lnTo>
                    <a:pt x="48" y="25"/>
                  </a:lnTo>
                  <a:lnTo>
                    <a:pt x="42" y="18"/>
                  </a:lnTo>
                  <a:lnTo>
                    <a:pt x="35" y="13"/>
                  </a:lnTo>
                  <a:lnTo>
                    <a:pt x="28" y="6"/>
                  </a:lnTo>
                  <a:lnTo>
                    <a:pt x="23" y="2"/>
                  </a:lnTo>
                  <a:lnTo>
                    <a:pt x="16" y="0"/>
                  </a:lnTo>
                  <a:lnTo>
                    <a:pt x="10" y="2"/>
                  </a:lnTo>
                  <a:lnTo>
                    <a:pt x="5" y="6"/>
                  </a:lnTo>
                  <a:lnTo>
                    <a:pt x="1" y="10"/>
                  </a:lnTo>
                  <a:lnTo>
                    <a:pt x="0" y="17"/>
                  </a:lnTo>
                  <a:lnTo>
                    <a:pt x="1" y="23"/>
                  </a:lnTo>
                  <a:lnTo>
                    <a:pt x="5" y="29"/>
                  </a:lnTo>
                  <a:close/>
                </a:path>
              </a:pathLst>
            </a:custGeom>
            <a:solidFill>
              <a:srgbClr val="66FF33"/>
            </a:solidFill>
            <a:ln w="9525">
              <a:noFill/>
              <a:round/>
              <a:headEnd/>
              <a:tailEnd/>
            </a:ln>
          </p:spPr>
          <p:txBody>
            <a:bodyPr/>
            <a:lstStyle/>
            <a:p>
              <a:endParaRPr lang="de-DE"/>
            </a:p>
          </p:txBody>
        </p:sp>
        <p:sp>
          <p:nvSpPr>
            <p:cNvPr id="10304" name="Freeform 62"/>
            <p:cNvSpPr>
              <a:spLocks/>
            </p:cNvSpPr>
            <p:nvPr/>
          </p:nvSpPr>
          <p:spPr bwMode="auto">
            <a:xfrm>
              <a:off x="4932" y="1386"/>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3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0" y="44"/>
                  </a:lnTo>
                  <a:lnTo>
                    <a:pt x="28" y="51"/>
                  </a:lnTo>
                  <a:lnTo>
                    <a:pt x="37" y="56"/>
                  </a:lnTo>
                  <a:lnTo>
                    <a:pt x="43" y="59"/>
                  </a:lnTo>
                  <a:lnTo>
                    <a:pt x="48" y="60"/>
                  </a:lnTo>
                  <a:lnTo>
                    <a:pt x="54" y="57"/>
                  </a:lnTo>
                  <a:lnTo>
                    <a:pt x="59" y="53"/>
                  </a:lnTo>
                  <a:lnTo>
                    <a:pt x="61" y="47"/>
                  </a:lnTo>
                  <a:lnTo>
                    <a:pt x="62" y="41"/>
                  </a:lnTo>
                  <a:lnTo>
                    <a:pt x="60" y="36"/>
                  </a:lnTo>
                  <a:lnTo>
                    <a:pt x="55" y="31"/>
                  </a:lnTo>
                  <a:lnTo>
                    <a:pt x="47" y="25"/>
                  </a:lnTo>
                  <a:lnTo>
                    <a:pt x="40" y="18"/>
                  </a:lnTo>
                  <a:lnTo>
                    <a:pt x="35" y="13"/>
                  </a:lnTo>
                  <a:lnTo>
                    <a:pt x="28" y="6"/>
                  </a:lnTo>
                  <a:lnTo>
                    <a:pt x="22" y="2"/>
                  </a:lnTo>
                  <a:lnTo>
                    <a:pt x="16" y="0"/>
                  </a:lnTo>
                  <a:lnTo>
                    <a:pt x="9" y="2"/>
                  </a:lnTo>
                  <a:lnTo>
                    <a:pt x="5" y="6"/>
                  </a:lnTo>
                  <a:lnTo>
                    <a:pt x="1" y="10"/>
                  </a:lnTo>
                  <a:lnTo>
                    <a:pt x="0" y="17"/>
                  </a:lnTo>
                  <a:lnTo>
                    <a:pt x="1" y="23"/>
                  </a:lnTo>
                  <a:lnTo>
                    <a:pt x="5" y="29"/>
                  </a:lnTo>
                  <a:close/>
                </a:path>
              </a:pathLst>
            </a:custGeom>
            <a:solidFill>
              <a:srgbClr val="66FF33"/>
            </a:solidFill>
            <a:ln w="9525">
              <a:noFill/>
              <a:round/>
              <a:headEnd/>
              <a:tailEnd/>
            </a:ln>
          </p:spPr>
          <p:txBody>
            <a:bodyPr/>
            <a:lstStyle/>
            <a:p>
              <a:endParaRPr lang="de-DE"/>
            </a:p>
          </p:txBody>
        </p:sp>
        <p:sp>
          <p:nvSpPr>
            <p:cNvPr id="10305" name="Freeform 63"/>
            <p:cNvSpPr>
              <a:spLocks/>
            </p:cNvSpPr>
            <p:nvPr/>
          </p:nvSpPr>
          <p:spPr bwMode="auto">
            <a:xfrm>
              <a:off x="4835" y="1384"/>
              <a:ext cx="23" cy="27"/>
            </a:xfrm>
            <a:custGeom>
              <a:avLst/>
              <a:gdLst>
                <a:gd name="T0" fmla="*/ 2 w 45"/>
                <a:gd name="T1" fmla="*/ 3 h 56"/>
                <a:gd name="T2" fmla="*/ 3 w 45"/>
                <a:gd name="T3" fmla="*/ 2 h 56"/>
                <a:gd name="T4" fmla="*/ 3 w 45"/>
                <a:gd name="T5" fmla="*/ 2 h 56"/>
                <a:gd name="T6" fmla="*/ 3 w 45"/>
                <a:gd name="T7" fmla="*/ 1 h 56"/>
                <a:gd name="T8" fmla="*/ 3 w 45"/>
                <a:gd name="T9" fmla="*/ 1 h 56"/>
                <a:gd name="T10" fmla="*/ 3 w 45"/>
                <a:gd name="T11" fmla="*/ 1 h 56"/>
                <a:gd name="T12" fmla="*/ 3 w 45"/>
                <a:gd name="T13" fmla="*/ 0 h 56"/>
                <a:gd name="T14" fmla="*/ 3 w 45"/>
                <a:gd name="T15" fmla="*/ 0 h 56"/>
                <a:gd name="T16" fmla="*/ 3 w 45"/>
                <a:gd name="T17" fmla="*/ 0 h 56"/>
                <a:gd name="T18" fmla="*/ 2 w 45"/>
                <a:gd name="T19" fmla="*/ 0 h 56"/>
                <a:gd name="T20" fmla="*/ 2 w 45"/>
                <a:gd name="T21" fmla="*/ 0 h 56"/>
                <a:gd name="T22" fmla="*/ 2 w 45"/>
                <a:gd name="T23" fmla="*/ 0 h 56"/>
                <a:gd name="T24" fmla="*/ 1 w 45"/>
                <a:gd name="T25" fmla="*/ 0 h 56"/>
                <a:gd name="T26" fmla="*/ 1 w 45"/>
                <a:gd name="T27" fmla="*/ 0 h 56"/>
                <a:gd name="T28" fmla="*/ 1 w 45"/>
                <a:gd name="T29" fmla="*/ 1 h 56"/>
                <a:gd name="T30" fmla="*/ 1 w 45"/>
                <a:gd name="T31" fmla="*/ 1 h 56"/>
                <a:gd name="T32" fmla="*/ 1 w 45"/>
                <a:gd name="T33" fmla="*/ 1 h 56"/>
                <a:gd name="T34" fmla="*/ 0 w 45"/>
                <a:gd name="T35" fmla="*/ 2 h 56"/>
                <a:gd name="T36" fmla="*/ 0 w 45"/>
                <a:gd name="T37" fmla="*/ 2 h 56"/>
                <a:gd name="T38" fmla="*/ 1 w 45"/>
                <a:gd name="T39" fmla="*/ 2 h 56"/>
                <a:gd name="T40" fmla="*/ 1 w 45"/>
                <a:gd name="T41" fmla="*/ 3 h 56"/>
                <a:gd name="T42" fmla="*/ 1 w 45"/>
                <a:gd name="T43" fmla="*/ 3 h 56"/>
                <a:gd name="T44" fmla="*/ 2 w 45"/>
                <a:gd name="T45" fmla="*/ 3 h 56"/>
                <a:gd name="T46" fmla="*/ 2 w 45"/>
                <a:gd name="T47" fmla="*/ 3 h 56"/>
                <a:gd name="T48" fmla="*/ 2 w 45"/>
                <a:gd name="T49" fmla="*/ 3 h 56"/>
                <a:gd name="T50" fmla="*/ 2 w 45"/>
                <a:gd name="T51" fmla="*/ 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6"/>
                <a:gd name="T80" fmla="*/ 45 w 45"/>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6">
                  <a:moveTo>
                    <a:pt x="28" y="49"/>
                  </a:moveTo>
                  <a:lnTo>
                    <a:pt x="34" y="44"/>
                  </a:lnTo>
                  <a:lnTo>
                    <a:pt x="38" y="37"/>
                  </a:lnTo>
                  <a:lnTo>
                    <a:pt x="41" y="31"/>
                  </a:lnTo>
                  <a:lnTo>
                    <a:pt x="43" y="23"/>
                  </a:lnTo>
                  <a:lnTo>
                    <a:pt x="45" y="16"/>
                  </a:lnTo>
                  <a:lnTo>
                    <a:pt x="43" y="11"/>
                  </a:lnTo>
                  <a:lnTo>
                    <a:pt x="40" y="5"/>
                  </a:lnTo>
                  <a:lnTo>
                    <a:pt x="35" y="1"/>
                  </a:lnTo>
                  <a:lnTo>
                    <a:pt x="30" y="0"/>
                  </a:lnTo>
                  <a:lnTo>
                    <a:pt x="24" y="1"/>
                  </a:lnTo>
                  <a:lnTo>
                    <a:pt x="18" y="5"/>
                  </a:lnTo>
                  <a:lnTo>
                    <a:pt x="15" y="9"/>
                  </a:lnTo>
                  <a:lnTo>
                    <a:pt x="12" y="15"/>
                  </a:lnTo>
                  <a:lnTo>
                    <a:pt x="10" y="21"/>
                  </a:lnTo>
                  <a:lnTo>
                    <a:pt x="7" y="26"/>
                  </a:lnTo>
                  <a:lnTo>
                    <a:pt x="3" y="30"/>
                  </a:lnTo>
                  <a:lnTo>
                    <a:pt x="0" y="36"/>
                  </a:lnTo>
                  <a:lnTo>
                    <a:pt x="0" y="42"/>
                  </a:lnTo>
                  <a:lnTo>
                    <a:pt x="1" y="47"/>
                  </a:lnTo>
                  <a:lnTo>
                    <a:pt x="5" y="52"/>
                  </a:lnTo>
                  <a:lnTo>
                    <a:pt x="11" y="56"/>
                  </a:lnTo>
                  <a:lnTo>
                    <a:pt x="17" y="56"/>
                  </a:lnTo>
                  <a:lnTo>
                    <a:pt x="24" y="53"/>
                  </a:lnTo>
                  <a:lnTo>
                    <a:pt x="28" y="49"/>
                  </a:lnTo>
                  <a:close/>
                </a:path>
              </a:pathLst>
            </a:custGeom>
            <a:solidFill>
              <a:srgbClr val="66FF33"/>
            </a:solidFill>
            <a:ln w="9525">
              <a:noFill/>
              <a:round/>
              <a:headEnd/>
              <a:tailEnd/>
            </a:ln>
          </p:spPr>
          <p:txBody>
            <a:bodyPr/>
            <a:lstStyle/>
            <a:p>
              <a:endParaRPr lang="de-DE"/>
            </a:p>
          </p:txBody>
        </p:sp>
        <p:sp>
          <p:nvSpPr>
            <p:cNvPr id="10306" name="Freeform 64"/>
            <p:cNvSpPr>
              <a:spLocks/>
            </p:cNvSpPr>
            <p:nvPr/>
          </p:nvSpPr>
          <p:spPr bwMode="auto">
            <a:xfrm>
              <a:off x="4736" y="1374"/>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0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8"/>
                  </a:lnTo>
                  <a:lnTo>
                    <a:pt x="5" y="35"/>
                  </a:lnTo>
                  <a:lnTo>
                    <a:pt x="6" y="41"/>
                  </a:lnTo>
                  <a:lnTo>
                    <a:pt x="7" y="48"/>
                  </a:lnTo>
                  <a:lnTo>
                    <a:pt x="10" y="54"/>
                  </a:lnTo>
                  <a:lnTo>
                    <a:pt x="14" y="57"/>
                  </a:lnTo>
                  <a:lnTo>
                    <a:pt x="20" y="61"/>
                  </a:lnTo>
                  <a:lnTo>
                    <a:pt x="27" y="61"/>
                  </a:lnTo>
                  <a:lnTo>
                    <a:pt x="33" y="58"/>
                  </a:lnTo>
                  <a:lnTo>
                    <a:pt x="37" y="54"/>
                  </a:lnTo>
                  <a:lnTo>
                    <a:pt x="40" y="48"/>
                  </a:lnTo>
                  <a:lnTo>
                    <a:pt x="40" y="41"/>
                  </a:lnTo>
                  <a:lnTo>
                    <a:pt x="37" y="33"/>
                  </a:lnTo>
                  <a:lnTo>
                    <a:pt x="35" y="25"/>
                  </a:lnTo>
                  <a:lnTo>
                    <a:pt x="33" y="18"/>
                  </a:lnTo>
                  <a:lnTo>
                    <a:pt x="30" y="10"/>
                  </a:lnTo>
                  <a:lnTo>
                    <a:pt x="27" y="4"/>
                  </a:lnTo>
                  <a:lnTo>
                    <a:pt x="22" y="1"/>
                  </a:lnTo>
                  <a:lnTo>
                    <a:pt x="15" y="0"/>
                  </a:lnTo>
                  <a:lnTo>
                    <a:pt x="10" y="1"/>
                  </a:lnTo>
                  <a:lnTo>
                    <a:pt x="5" y="4"/>
                  </a:lnTo>
                  <a:lnTo>
                    <a:pt x="2" y="10"/>
                  </a:lnTo>
                  <a:lnTo>
                    <a:pt x="0" y="16"/>
                  </a:lnTo>
                  <a:lnTo>
                    <a:pt x="2" y="23"/>
                  </a:lnTo>
                  <a:close/>
                </a:path>
              </a:pathLst>
            </a:custGeom>
            <a:solidFill>
              <a:srgbClr val="66FF33"/>
            </a:solidFill>
            <a:ln w="9525">
              <a:noFill/>
              <a:round/>
              <a:headEnd/>
              <a:tailEnd/>
            </a:ln>
          </p:spPr>
          <p:txBody>
            <a:bodyPr/>
            <a:lstStyle/>
            <a:p>
              <a:endParaRPr lang="de-DE"/>
            </a:p>
          </p:txBody>
        </p:sp>
        <p:sp>
          <p:nvSpPr>
            <p:cNvPr id="10307" name="Freeform 65"/>
            <p:cNvSpPr>
              <a:spLocks/>
            </p:cNvSpPr>
            <p:nvPr/>
          </p:nvSpPr>
          <p:spPr bwMode="auto">
            <a:xfrm>
              <a:off x="4601" y="1276"/>
              <a:ext cx="22" cy="25"/>
            </a:xfrm>
            <a:custGeom>
              <a:avLst/>
              <a:gdLst>
                <a:gd name="T0" fmla="*/ 1 w 45"/>
                <a:gd name="T1" fmla="*/ 3 h 50"/>
                <a:gd name="T2" fmla="*/ 2 w 45"/>
                <a:gd name="T3" fmla="*/ 3 h 50"/>
                <a:gd name="T4" fmla="*/ 2 w 45"/>
                <a:gd name="T5" fmla="*/ 3 h 50"/>
                <a:gd name="T6" fmla="*/ 2 w 45"/>
                <a:gd name="T7" fmla="*/ 2 h 50"/>
                <a:gd name="T8" fmla="*/ 2 w 45"/>
                <a:gd name="T9" fmla="*/ 2 h 50"/>
                <a:gd name="T10" fmla="*/ 2 w 45"/>
                <a:gd name="T11" fmla="*/ 2 h 50"/>
                <a:gd name="T12" fmla="*/ 2 w 45"/>
                <a:gd name="T13" fmla="*/ 1 h 50"/>
                <a:gd name="T14" fmla="*/ 2 w 45"/>
                <a:gd name="T15" fmla="*/ 1 h 50"/>
                <a:gd name="T16" fmla="*/ 2 w 45"/>
                <a:gd name="T17" fmla="*/ 1 h 50"/>
                <a:gd name="T18" fmla="*/ 2 w 45"/>
                <a:gd name="T19" fmla="*/ 0 h 50"/>
                <a:gd name="T20" fmla="*/ 1 w 45"/>
                <a:gd name="T21" fmla="*/ 0 h 50"/>
                <a:gd name="T22" fmla="*/ 1 w 45"/>
                <a:gd name="T23" fmla="*/ 1 h 50"/>
                <a:gd name="T24" fmla="*/ 1 w 45"/>
                <a:gd name="T25" fmla="*/ 1 h 50"/>
                <a:gd name="T26" fmla="*/ 0 w 45"/>
                <a:gd name="T27" fmla="*/ 1 h 50"/>
                <a:gd name="T28" fmla="*/ 0 w 45"/>
                <a:gd name="T29" fmla="*/ 1 h 50"/>
                <a:gd name="T30" fmla="*/ 0 w 45"/>
                <a:gd name="T31" fmla="*/ 2 h 50"/>
                <a:gd name="T32" fmla="*/ 0 w 45"/>
                <a:gd name="T33" fmla="*/ 2 h 50"/>
                <a:gd name="T34" fmla="*/ 0 w 45"/>
                <a:gd name="T35" fmla="*/ 2 h 50"/>
                <a:gd name="T36" fmla="*/ 0 w 45"/>
                <a:gd name="T37" fmla="*/ 3 h 50"/>
                <a:gd name="T38" fmla="*/ 0 w 45"/>
                <a:gd name="T39" fmla="*/ 3 h 50"/>
                <a:gd name="T40" fmla="*/ 0 w 45"/>
                <a:gd name="T41" fmla="*/ 3 h 50"/>
                <a:gd name="T42" fmla="*/ 0 w 45"/>
                <a:gd name="T43" fmla="*/ 4 h 50"/>
                <a:gd name="T44" fmla="*/ 1 w 45"/>
                <a:gd name="T45" fmla="*/ 4 h 50"/>
                <a:gd name="T46" fmla="*/ 1 w 45"/>
                <a:gd name="T47" fmla="*/ 4 h 50"/>
                <a:gd name="T48" fmla="*/ 1 w 45"/>
                <a:gd name="T49" fmla="*/ 3 h 50"/>
                <a:gd name="T50" fmla="*/ 1 w 45"/>
                <a:gd name="T51" fmla="*/ 3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0"/>
                <a:gd name="T80" fmla="*/ 45 w 45"/>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0">
                  <a:moveTo>
                    <a:pt x="29" y="45"/>
                  </a:moveTo>
                  <a:lnTo>
                    <a:pt x="32" y="40"/>
                  </a:lnTo>
                  <a:lnTo>
                    <a:pt x="36" y="35"/>
                  </a:lnTo>
                  <a:lnTo>
                    <a:pt x="39" y="31"/>
                  </a:lnTo>
                  <a:lnTo>
                    <a:pt x="42" y="26"/>
                  </a:lnTo>
                  <a:lnTo>
                    <a:pt x="45" y="21"/>
                  </a:lnTo>
                  <a:lnTo>
                    <a:pt x="45" y="15"/>
                  </a:lnTo>
                  <a:lnTo>
                    <a:pt x="44" y="8"/>
                  </a:lnTo>
                  <a:lnTo>
                    <a:pt x="39" y="3"/>
                  </a:lnTo>
                  <a:lnTo>
                    <a:pt x="33" y="0"/>
                  </a:lnTo>
                  <a:lnTo>
                    <a:pt x="27" y="0"/>
                  </a:lnTo>
                  <a:lnTo>
                    <a:pt x="22" y="2"/>
                  </a:lnTo>
                  <a:lnTo>
                    <a:pt x="17" y="7"/>
                  </a:lnTo>
                  <a:lnTo>
                    <a:pt x="12" y="11"/>
                  </a:lnTo>
                  <a:lnTo>
                    <a:pt x="9" y="16"/>
                  </a:lnTo>
                  <a:lnTo>
                    <a:pt x="6" y="21"/>
                  </a:lnTo>
                  <a:lnTo>
                    <a:pt x="3" y="25"/>
                  </a:lnTo>
                  <a:lnTo>
                    <a:pt x="0" y="31"/>
                  </a:lnTo>
                  <a:lnTo>
                    <a:pt x="0" y="37"/>
                  </a:lnTo>
                  <a:lnTo>
                    <a:pt x="1" y="44"/>
                  </a:lnTo>
                  <a:lnTo>
                    <a:pt x="6" y="48"/>
                  </a:lnTo>
                  <a:lnTo>
                    <a:pt x="11" y="50"/>
                  </a:lnTo>
                  <a:lnTo>
                    <a:pt x="17" y="50"/>
                  </a:lnTo>
                  <a:lnTo>
                    <a:pt x="24" y="49"/>
                  </a:lnTo>
                  <a:lnTo>
                    <a:pt x="29" y="45"/>
                  </a:lnTo>
                  <a:close/>
                </a:path>
              </a:pathLst>
            </a:custGeom>
            <a:solidFill>
              <a:srgbClr val="66FF33"/>
            </a:solidFill>
            <a:ln w="9525">
              <a:noFill/>
              <a:round/>
              <a:headEnd/>
              <a:tailEnd/>
            </a:ln>
          </p:spPr>
          <p:txBody>
            <a:bodyPr/>
            <a:lstStyle/>
            <a:p>
              <a:endParaRPr lang="de-DE"/>
            </a:p>
          </p:txBody>
        </p:sp>
        <p:sp>
          <p:nvSpPr>
            <p:cNvPr id="10308" name="Freeform 66"/>
            <p:cNvSpPr>
              <a:spLocks/>
            </p:cNvSpPr>
            <p:nvPr/>
          </p:nvSpPr>
          <p:spPr bwMode="auto">
            <a:xfrm>
              <a:off x="4680" y="1288"/>
              <a:ext cx="20" cy="31"/>
            </a:xfrm>
            <a:custGeom>
              <a:avLst/>
              <a:gdLst>
                <a:gd name="T0" fmla="*/ 1 w 40"/>
                <a:gd name="T1" fmla="*/ 2 h 61"/>
                <a:gd name="T2" fmla="*/ 1 w 40"/>
                <a:gd name="T3" fmla="*/ 2 h 61"/>
                <a:gd name="T4" fmla="*/ 1 w 40"/>
                <a:gd name="T5" fmla="*/ 3 h 61"/>
                <a:gd name="T6" fmla="*/ 1 w 40"/>
                <a:gd name="T7" fmla="*/ 3 h 61"/>
                <a:gd name="T8" fmla="*/ 1 w 40"/>
                <a:gd name="T9" fmla="*/ 3 h 61"/>
                <a:gd name="T10" fmla="*/ 1 w 40"/>
                <a:gd name="T11" fmla="*/ 4 h 61"/>
                <a:gd name="T12" fmla="*/ 1 w 40"/>
                <a:gd name="T13" fmla="*/ 4 h 61"/>
                <a:gd name="T14" fmla="*/ 2 w 40"/>
                <a:gd name="T15" fmla="*/ 4 h 61"/>
                <a:gd name="T16" fmla="*/ 2 w 40"/>
                <a:gd name="T17" fmla="*/ 4 h 61"/>
                <a:gd name="T18" fmla="*/ 3 w 40"/>
                <a:gd name="T19" fmla="*/ 4 h 61"/>
                <a:gd name="T20" fmla="*/ 3 w 40"/>
                <a:gd name="T21" fmla="*/ 4 h 61"/>
                <a:gd name="T22" fmla="*/ 3 w 40"/>
                <a:gd name="T23" fmla="*/ 3 h 61"/>
                <a:gd name="T24" fmla="*/ 3 w 40"/>
                <a:gd name="T25" fmla="*/ 3 h 61"/>
                <a:gd name="T26" fmla="*/ 3 w 40"/>
                <a:gd name="T27" fmla="*/ 3 h 61"/>
                <a:gd name="T28" fmla="*/ 3 w 40"/>
                <a:gd name="T29" fmla="*/ 2 h 61"/>
                <a:gd name="T30" fmla="*/ 3 w 40"/>
                <a:gd name="T31" fmla="*/ 2 h 61"/>
                <a:gd name="T32" fmla="*/ 2 w 40"/>
                <a:gd name="T33" fmla="*/ 1 h 61"/>
                <a:gd name="T34" fmla="*/ 2 w 40"/>
                <a:gd name="T35" fmla="*/ 1 h 61"/>
                <a:gd name="T36" fmla="*/ 2 w 40"/>
                <a:gd name="T37" fmla="*/ 1 h 61"/>
                <a:gd name="T38" fmla="*/ 1 w 40"/>
                <a:gd name="T39" fmla="*/ 0 h 61"/>
                <a:gd name="T40" fmla="*/ 1 w 40"/>
                <a:gd name="T41" fmla="*/ 1 h 61"/>
                <a:gd name="T42" fmla="*/ 1 w 40"/>
                <a:gd name="T43" fmla="*/ 1 h 61"/>
                <a:gd name="T44" fmla="*/ 1 w 40"/>
                <a:gd name="T45" fmla="*/ 1 h 61"/>
                <a:gd name="T46" fmla="*/ 0 w 40"/>
                <a:gd name="T47" fmla="*/ 2 h 61"/>
                <a:gd name="T48" fmla="*/ 1 w 40"/>
                <a:gd name="T49" fmla="*/ 2 h 61"/>
                <a:gd name="T50" fmla="*/ 1 w 40"/>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9"/>
                  </a:lnTo>
                  <a:lnTo>
                    <a:pt x="5" y="36"/>
                  </a:lnTo>
                  <a:lnTo>
                    <a:pt x="7" y="43"/>
                  </a:lnTo>
                  <a:lnTo>
                    <a:pt x="8" y="48"/>
                  </a:lnTo>
                  <a:lnTo>
                    <a:pt x="10" y="54"/>
                  </a:lnTo>
                  <a:lnTo>
                    <a:pt x="15" y="59"/>
                  </a:lnTo>
                  <a:lnTo>
                    <a:pt x="20" y="61"/>
                  </a:lnTo>
                  <a:lnTo>
                    <a:pt x="27" y="61"/>
                  </a:lnTo>
                  <a:lnTo>
                    <a:pt x="33" y="59"/>
                  </a:lnTo>
                  <a:lnTo>
                    <a:pt x="38" y="54"/>
                  </a:lnTo>
                  <a:lnTo>
                    <a:pt x="40" y="48"/>
                  </a:lnTo>
                  <a:lnTo>
                    <a:pt x="40" y="43"/>
                  </a:lnTo>
                  <a:lnTo>
                    <a:pt x="38" y="35"/>
                  </a:lnTo>
                  <a:lnTo>
                    <a:pt x="35" y="26"/>
                  </a:lnTo>
                  <a:lnTo>
                    <a:pt x="33" y="18"/>
                  </a:lnTo>
                  <a:lnTo>
                    <a:pt x="31" y="10"/>
                  </a:lnTo>
                  <a:lnTo>
                    <a:pt x="27" y="5"/>
                  </a:lnTo>
                  <a:lnTo>
                    <a:pt x="23" y="1"/>
                  </a:lnTo>
                  <a:lnTo>
                    <a:pt x="16" y="0"/>
                  </a:lnTo>
                  <a:lnTo>
                    <a:pt x="10" y="2"/>
                  </a:lnTo>
                  <a:lnTo>
                    <a:pt x="4" y="6"/>
                  </a:lnTo>
                  <a:lnTo>
                    <a:pt x="1" y="10"/>
                  </a:lnTo>
                  <a:lnTo>
                    <a:pt x="0" y="17"/>
                  </a:lnTo>
                  <a:lnTo>
                    <a:pt x="2" y="23"/>
                  </a:lnTo>
                  <a:close/>
                </a:path>
              </a:pathLst>
            </a:custGeom>
            <a:solidFill>
              <a:srgbClr val="66FF33"/>
            </a:solidFill>
            <a:ln w="9525">
              <a:noFill/>
              <a:round/>
              <a:headEnd/>
              <a:tailEnd/>
            </a:ln>
          </p:spPr>
          <p:txBody>
            <a:bodyPr/>
            <a:lstStyle/>
            <a:p>
              <a:endParaRPr lang="de-DE"/>
            </a:p>
          </p:txBody>
        </p:sp>
        <p:sp>
          <p:nvSpPr>
            <p:cNvPr id="10309" name="Freeform 67"/>
            <p:cNvSpPr>
              <a:spLocks/>
            </p:cNvSpPr>
            <p:nvPr/>
          </p:nvSpPr>
          <p:spPr bwMode="auto">
            <a:xfrm>
              <a:off x="4853" y="1314"/>
              <a:ext cx="23" cy="25"/>
            </a:xfrm>
            <a:custGeom>
              <a:avLst/>
              <a:gdLst>
                <a:gd name="T0" fmla="*/ 2 w 45"/>
                <a:gd name="T1" fmla="*/ 2 h 51"/>
                <a:gd name="T2" fmla="*/ 3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4"/>
                  </a:moveTo>
                  <a:lnTo>
                    <a:pt x="33" y="39"/>
                  </a:lnTo>
                  <a:lnTo>
                    <a:pt x="36" y="34"/>
                  </a:lnTo>
                  <a:lnTo>
                    <a:pt x="40" y="30"/>
                  </a:lnTo>
                  <a:lnTo>
                    <a:pt x="42" y="25"/>
                  </a:lnTo>
                  <a:lnTo>
                    <a:pt x="45" y="19"/>
                  </a:lnTo>
                  <a:lnTo>
                    <a:pt x="45" y="14"/>
                  </a:lnTo>
                  <a:lnTo>
                    <a:pt x="44" y="8"/>
                  </a:lnTo>
                  <a:lnTo>
                    <a:pt x="40" y="3"/>
                  </a:lnTo>
                  <a:lnTo>
                    <a:pt x="34" y="0"/>
                  </a:lnTo>
                  <a:lnTo>
                    <a:pt x="28" y="0"/>
                  </a:lnTo>
                  <a:lnTo>
                    <a:pt x="21" y="1"/>
                  </a:lnTo>
                  <a:lnTo>
                    <a:pt x="17" y="6"/>
                  </a:lnTo>
                  <a:lnTo>
                    <a:pt x="13" y="10"/>
                  </a:lnTo>
                  <a:lnTo>
                    <a:pt x="10" y="15"/>
                  </a:lnTo>
                  <a:lnTo>
                    <a:pt x="6" y="21"/>
                  </a:lnTo>
                  <a:lnTo>
                    <a:pt x="3" y="25"/>
                  </a:lnTo>
                  <a:lnTo>
                    <a:pt x="0" y="31"/>
                  </a:lnTo>
                  <a:lnTo>
                    <a:pt x="0" y="37"/>
                  </a:lnTo>
                  <a:lnTo>
                    <a:pt x="2" y="42"/>
                  </a:lnTo>
                  <a:lnTo>
                    <a:pt x="6" y="47"/>
                  </a:lnTo>
                  <a:lnTo>
                    <a:pt x="12" y="51"/>
                  </a:lnTo>
                  <a:lnTo>
                    <a:pt x="18" y="51"/>
                  </a:lnTo>
                  <a:lnTo>
                    <a:pt x="23" y="48"/>
                  </a:lnTo>
                  <a:lnTo>
                    <a:pt x="28" y="44"/>
                  </a:lnTo>
                  <a:close/>
                </a:path>
              </a:pathLst>
            </a:custGeom>
            <a:solidFill>
              <a:srgbClr val="66FF33"/>
            </a:solidFill>
            <a:ln w="9525">
              <a:noFill/>
              <a:round/>
              <a:headEnd/>
              <a:tailEnd/>
            </a:ln>
          </p:spPr>
          <p:txBody>
            <a:bodyPr/>
            <a:lstStyle/>
            <a:p>
              <a:endParaRPr lang="de-DE"/>
            </a:p>
          </p:txBody>
        </p:sp>
        <p:sp>
          <p:nvSpPr>
            <p:cNvPr id="10310" name="Freeform 68"/>
            <p:cNvSpPr>
              <a:spLocks/>
            </p:cNvSpPr>
            <p:nvPr/>
          </p:nvSpPr>
          <p:spPr bwMode="auto">
            <a:xfrm>
              <a:off x="4460" y="779"/>
              <a:ext cx="60" cy="60"/>
            </a:xfrm>
            <a:custGeom>
              <a:avLst/>
              <a:gdLst>
                <a:gd name="T0" fmla="*/ 3 w 121"/>
                <a:gd name="T1" fmla="*/ 8 h 120"/>
                <a:gd name="T2" fmla="*/ 4 w 121"/>
                <a:gd name="T3" fmla="*/ 8 h 120"/>
                <a:gd name="T4" fmla="*/ 5 w 121"/>
                <a:gd name="T5" fmla="*/ 8 h 120"/>
                <a:gd name="T6" fmla="*/ 5 w 121"/>
                <a:gd name="T7" fmla="*/ 7 h 120"/>
                <a:gd name="T8" fmla="*/ 6 w 121"/>
                <a:gd name="T9" fmla="*/ 7 h 120"/>
                <a:gd name="T10" fmla="*/ 6 w 121"/>
                <a:gd name="T11" fmla="*/ 6 h 120"/>
                <a:gd name="T12" fmla="*/ 7 w 121"/>
                <a:gd name="T13" fmla="*/ 6 h 120"/>
                <a:gd name="T14" fmla="*/ 7 w 121"/>
                <a:gd name="T15" fmla="*/ 5 h 120"/>
                <a:gd name="T16" fmla="*/ 7 w 121"/>
                <a:gd name="T17" fmla="*/ 4 h 120"/>
                <a:gd name="T18" fmla="*/ 7 w 121"/>
                <a:gd name="T19" fmla="*/ 3 h 120"/>
                <a:gd name="T20" fmla="*/ 7 w 121"/>
                <a:gd name="T21" fmla="*/ 3 h 120"/>
                <a:gd name="T22" fmla="*/ 6 w 121"/>
                <a:gd name="T23" fmla="*/ 2 h 120"/>
                <a:gd name="T24" fmla="*/ 6 w 121"/>
                <a:gd name="T25" fmla="*/ 2 h 120"/>
                <a:gd name="T26" fmla="*/ 5 w 121"/>
                <a:gd name="T27" fmla="*/ 1 h 120"/>
                <a:gd name="T28" fmla="*/ 5 w 121"/>
                <a:gd name="T29" fmla="*/ 1 h 120"/>
                <a:gd name="T30" fmla="*/ 4 w 121"/>
                <a:gd name="T31" fmla="*/ 1 h 120"/>
                <a:gd name="T32" fmla="*/ 3 w 121"/>
                <a:gd name="T33" fmla="*/ 0 h 120"/>
                <a:gd name="T34" fmla="*/ 2 w 121"/>
                <a:gd name="T35" fmla="*/ 1 h 120"/>
                <a:gd name="T36" fmla="*/ 2 w 121"/>
                <a:gd name="T37" fmla="*/ 1 h 120"/>
                <a:gd name="T38" fmla="*/ 1 w 121"/>
                <a:gd name="T39" fmla="*/ 1 h 120"/>
                <a:gd name="T40" fmla="*/ 1 w 121"/>
                <a:gd name="T41" fmla="*/ 2 h 120"/>
                <a:gd name="T42" fmla="*/ 0 w 121"/>
                <a:gd name="T43" fmla="*/ 2 h 120"/>
                <a:gd name="T44" fmla="*/ 0 w 121"/>
                <a:gd name="T45" fmla="*/ 3 h 120"/>
                <a:gd name="T46" fmla="*/ 0 w 121"/>
                <a:gd name="T47" fmla="*/ 3 h 120"/>
                <a:gd name="T48" fmla="*/ 0 w 121"/>
                <a:gd name="T49" fmla="*/ 4 h 120"/>
                <a:gd name="T50" fmla="*/ 0 w 121"/>
                <a:gd name="T51" fmla="*/ 5 h 120"/>
                <a:gd name="T52" fmla="*/ 0 w 121"/>
                <a:gd name="T53" fmla="*/ 6 h 120"/>
                <a:gd name="T54" fmla="*/ 0 w 121"/>
                <a:gd name="T55" fmla="*/ 6 h 120"/>
                <a:gd name="T56" fmla="*/ 1 w 121"/>
                <a:gd name="T57" fmla="*/ 7 h 120"/>
                <a:gd name="T58" fmla="*/ 1 w 121"/>
                <a:gd name="T59" fmla="*/ 7 h 120"/>
                <a:gd name="T60" fmla="*/ 2 w 121"/>
                <a:gd name="T61" fmla="*/ 8 h 120"/>
                <a:gd name="T62" fmla="*/ 2 w 121"/>
                <a:gd name="T63" fmla="*/ 8 h 120"/>
                <a:gd name="T64" fmla="*/ 3 w 121"/>
                <a:gd name="T65" fmla="*/ 8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120"/>
                <a:gd name="T101" fmla="*/ 121 w 121"/>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120">
                  <a:moveTo>
                    <a:pt x="59" y="120"/>
                  </a:moveTo>
                  <a:lnTo>
                    <a:pt x="72" y="119"/>
                  </a:lnTo>
                  <a:lnTo>
                    <a:pt x="84" y="116"/>
                  </a:lnTo>
                  <a:lnTo>
                    <a:pt x="94" y="110"/>
                  </a:lnTo>
                  <a:lnTo>
                    <a:pt x="102" y="103"/>
                  </a:lnTo>
                  <a:lnTo>
                    <a:pt x="110" y="94"/>
                  </a:lnTo>
                  <a:lnTo>
                    <a:pt x="116" y="83"/>
                  </a:lnTo>
                  <a:lnTo>
                    <a:pt x="119" y="73"/>
                  </a:lnTo>
                  <a:lnTo>
                    <a:pt x="121" y="60"/>
                  </a:lnTo>
                  <a:lnTo>
                    <a:pt x="119" y="48"/>
                  </a:lnTo>
                  <a:lnTo>
                    <a:pt x="116" y="37"/>
                  </a:lnTo>
                  <a:lnTo>
                    <a:pt x="110" y="27"/>
                  </a:lnTo>
                  <a:lnTo>
                    <a:pt x="102" y="18"/>
                  </a:lnTo>
                  <a:lnTo>
                    <a:pt x="94" y="11"/>
                  </a:lnTo>
                  <a:lnTo>
                    <a:pt x="84" y="5"/>
                  </a:lnTo>
                  <a:lnTo>
                    <a:pt x="72" y="1"/>
                  </a:lnTo>
                  <a:lnTo>
                    <a:pt x="59" y="0"/>
                  </a:lnTo>
                  <a:lnTo>
                    <a:pt x="47" y="1"/>
                  </a:lnTo>
                  <a:lnTo>
                    <a:pt x="36" y="5"/>
                  </a:lnTo>
                  <a:lnTo>
                    <a:pt x="26" y="11"/>
                  </a:lnTo>
                  <a:lnTo>
                    <a:pt x="17" y="18"/>
                  </a:lnTo>
                  <a:lnTo>
                    <a:pt x="10" y="27"/>
                  </a:lnTo>
                  <a:lnTo>
                    <a:pt x="4" y="37"/>
                  </a:lnTo>
                  <a:lnTo>
                    <a:pt x="1" y="48"/>
                  </a:lnTo>
                  <a:lnTo>
                    <a:pt x="0" y="60"/>
                  </a:lnTo>
                  <a:lnTo>
                    <a:pt x="1" y="73"/>
                  </a:lnTo>
                  <a:lnTo>
                    <a:pt x="4" y="83"/>
                  </a:lnTo>
                  <a:lnTo>
                    <a:pt x="10" y="94"/>
                  </a:lnTo>
                  <a:lnTo>
                    <a:pt x="17" y="103"/>
                  </a:lnTo>
                  <a:lnTo>
                    <a:pt x="26" y="110"/>
                  </a:lnTo>
                  <a:lnTo>
                    <a:pt x="36" y="116"/>
                  </a:lnTo>
                  <a:lnTo>
                    <a:pt x="47" y="119"/>
                  </a:lnTo>
                  <a:lnTo>
                    <a:pt x="59" y="120"/>
                  </a:lnTo>
                  <a:close/>
                </a:path>
              </a:pathLst>
            </a:custGeom>
            <a:solidFill>
              <a:srgbClr val="66FF33"/>
            </a:solidFill>
            <a:ln w="9525">
              <a:noFill/>
              <a:round/>
              <a:headEnd/>
              <a:tailEnd/>
            </a:ln>
          </p:spPr>
          <p:txBody>
            <a:bodyPr/>
            <a:lstStyle/>
            <a:p>
              <a:endParaRPr lang="de-DE"/>
            </a:p>
          </p:txBody>
        </p:sp>
        <p:sp>
          <p:nvSpPr>
            <p:cNvPr id="10311" name="Freeform 69"/>
            <p:cNvSpPr>
              <a:spLocks/>
            </p:cNvSpPr>
            <p:nvPr/>
          </p:nvSpPr>
          <p:spPr bwMode="auto">
            <a:xfrm>
              <a:off x="4520" y="839"/>
              <a:ext cx="52" cy="52"/>
            </a:xfrm>
            <a:custGeom>
              <a:avLst/>
              <a:gdLst>
                <a:gd name="T0" fmla="*/ 3 w 105"/>
                <a:gd name="T1" fmla="*/ 6 h 105"/>
                <a:gd name="T2" fmla="*/ 3 w 105"/>
                <a:gd name="T3" fmla="*/ 6 h 105"/>
                <a:gd name="T4" fmla="*/ 4 w 105"/>
                <a:gd name="T5" fmla="*/ 6 h 105"/>
                <a:gd name="T6" fmla="*/ 5 w 105"/>
                <a:gd name="T7" fmla="*/ 6 h 105"/>
                <a:gd name="T8" fmla="*/ 5 w 105"/>
                <a:gd name="T9" fmla="*/ 5 h 105"/>
                <a:gd name="T10" fmla="*/ 6 w 105"/>
                <a:gd name="T11" fmla="*/ 5 h 105"/>
                <a:gd name="T12" fmla="*/ 6 w 105"/>
                <a:gd name="T13" fmla="*/ 4 h 105"/>
                <a:gd name="T14" fmla="*/ 6 w 105"/>
                <a:gd name="T15" fmla="*/ 3 h 105"/>
                <a:gd name="T16" fmla="*/ 6 w 105"/>
                <a:gd name="T17" fmla="*/ 3 h 105"/>
                <a:gd name="T18" fmla="*/ 6 w 105"/>
                <a:gd name="T19" fmla="*/ 2 h 105"/>
                <a:gd name="T20" fmla="*/ 6 w 105"/>
                <a:gd name="T21" fmla="*/ 1 h 105"/>
                <a:gd name="T22" fmla="*/ 6 w 105"/>
                <a:gd name="T23" fmla="*/ 1 h 105"/>
                <a:gd name="T24" fmla="*/ 5 w 105"/>
                <a:gd name="T25" fmla="*/ 0 h 105"/>
                <a:gd name="T26" fmla="*/ 5 w 105"/>
                <a:gd name="T27" fmla="*/ 0 h 105"/>
                <a:gd name="T28" fmla="*/ 4 w 105"/>
                <a:gd name="T29" fmla="*/ 0 h 105"/>
                <a:gd name="T30" fmla="*/ 3 w 105"/>
                <a:gd name="T31" fmla="*/ 0 h 105"/>
                <a:gd name="T32" fmla="*/ 3 w 105"/>
                <a:gd name="T33" fmla="*/ 0 h 105"/>
                <a:gd name="T34" fmla="*/ 2 w 105"/>
                <a:gd name="T35" fmla="*/ 0 h 105"/>
                <a:gd name="T36" fmla="*/ 1 w 105"/>
                <a:gd name="T37" fmla="*/ 0 h 105"/>
                <a:gd name="T38" fmla="*/ 1 w 105"/>
                <a:gd name="T39" fmla="*/ 0 h 105"/>
                <a:gd name="T40" fmla="*/ 0 w 105"/>
                <a:gd name="T41" fmla="*/ 0 h 105"/>
                <a:gd name="T42" fmla="*/ 0 w 105"/>
                <a:gd name="T43" fmla="*/ 1 h 105"/>
                <a:gd name="T44" fmla="*/ 0 w 105"/>
                <a:gd name="T45" fmla="*/ 1 h 105"/>
                <a:gd name="T46" fmla="*/ 0 w 105"/>
                <a:gd name="T47" fmla="*/ 2 h 105"/>
                <a:gd name="T48" fmla="*/ 0 w 105"/>
                <a:gd name="T49" fmla="*/ 3 h 105"/>
                <a:gd name="T50" fmla="*/ 0 w 105"/>
                <a:gd name="T51" fmla="*/ 3 h 105"/>
                <a:gd name="T52" fmla="*/ 0 w 105"/>
                <a:gd name="T53" fmla="*/ 4 h 105"/>
                <a:gd name="T54" fmla="*/ 0 w 105"/>
                <a:gd name="T55" fmla="*/ 5 h 105"/>
                <a:gd name="T56" fmla="*/ 0 w 105"/>
                <a:gd name="T57" fmla="*/ 5 h 105"/>
                <a:gd name="T58" fmla="*/ 1 w 105"/>
                <a:gd name="T59" fmla="*/ 6 h 105"/>
                <a:gd name="T60" fmla="*/ 1 w 105"/>
                <a:gd name="T61" fmla="*/ 6 h 105"/>
                <a:gd name="T62" fmla="*/ 2 w 105"/>
                <a:gd name="T63" fmla="*/ 6 h 105"/>
                <a:gd name="T64" fmla="*/ 3 w 105"/>
                <a:gd name="T65" fmla="*/ 6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105"/>
                <a:gd name="T101" fmla="*/ 105 w 105"/>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105">
                  <a:moveTo>
                    <a:pt x="52" y="105"/>
                  </a:moveTo>
                  <a:lnTo>
                    <a:pt x="63" y="104"/>
                  </a:lnTo>
                  <a:lnTo>
                    <a:pt x="73" y="100"/>
                  </a:lnTo>
                  <a:lnTo>
                    <a:pt x="82" y="96"/>
                  </a:lnTo>
                  <a:lnTo>
                    <a:pt x="90" y="90"/>
                  </a:lnTo>
                  <a:lnTo>
                    <a:pt x="96" y="82"/>
                  </a:lnTo>
                  <a:lnTo>
                    <a:pt x="101" y="73"/>
                  </a:lnTo>
                  <a:lnTo>
                    <a:pt x="104" y="62"/>
                  </a:lnTo>
                  <a:lnTo>
                    <a:pt x="105" y="52"/>
                  </a:lnTo>
                  <a:lnTo>
                    <a:pt x="104" y="42"/>
                  </a:lnTo>
                  <a:lnTo>
                    <a:pt x="101" y="31"/>
                  </a:lnTo>
                  <a:lnTo>
                    <a:pt x="96" y="23"/>
                  </a:lnTo>
                  <a:lnTo>
                    <a:pt x="90" y="15"/>
                  </a:lnTo>
                  <a:lnTo>
                    <a:pt x="82" y="9"/>
                  </a:lnTo>
                  <a:lnTo>
                    <a:pt x="73" y="5"/>
                  </a:lnTo>
                  <a:lnTo>
                    <a:pt x="63" y="1"/>
                  </a:lnTo>
                  <a:lnTo>
                    <a:pt x="52" y="0"/>
                  </a:lnTo>
                  <a:lnTo>
                    <a:pt x="42" y="1"/>
                  </a:lnTo>
                  <a:lnTo>
                    <a:pt x="31" y="5"/>
                  </a:lnTo>
                  <a:lnTo>
                    <a:pt x="23" y="9"/>
                  </a:lnTo>
                  <a:lnTo>
                    <a:pt x="15" y="15"/>
                  </a:lnTo>
                  <a:lnTo>
                    <a:pt x="10" y="23"/>
                  </a:lnTo>
                  <a:lnTo>
                    <a:pt x="5" y="31"/>
                  </a:lnTo>
                  <a:lnTo>
                    <a:pt x="2" y="42"/>
                  </a:lnTo>
                  <a:lnTo>
                    <a:pt x="0" y="52"/>
                  </a:lnTo>
                  <a:lnTo>
                    <a:pt x="2" y="62"/>
                  </a:lnTo>
                  <a:lnTo>
                    <a:pt x="5" y="73"/>
                  </a:lnTo>
                  <a:lnTo>
                    <a:pt x="10" y="82"/>
                  </a:lnTo>
                  <a:lnTo>
                    <a:pt x="15" y="90"/>
                  </a:lnTo>
                  <a:lnTo>
                    <a:pt x="23" y="96"/>
                  </a:lnTo>
                  <a:lnTo>
                    <a:pt x="31" y="100"/>
                  </a:lnTo>
                  <a:lnTo>
                    <a:pt x="42" y="104"/>
                  </a:lnTo>
                  <a:lnTo>
                    <a:pt x="52" y="105"/>
                  </a:lnTo>
                  <a:close/>
                </a:path>
              </a:pathLst>
            </a:custGeom>
            <a:solidFill>
              <a:srgbClr val="66FF33"/>
            </a:solidFill>
            <a:ln w="9525">
              <a:noFill/>
              <a:round/>
              <a:headEnd/>
              <a:tailEnd/>
            </a:ln>
          </p:spPr>
          <p:txBody>
            <a:bodyPr/>
            <a:lstStyle/>
            <a:p>
              <a:endParaRPr lang="de-DE"/>
            </a:p>
          </p:txBody>
        </p:sp>
        <p:sp>
          <p:nvSpPr>
            <p:cNvPr id="10312" name="Freeform 70"/>
            <p:cNvSpPr>
              <a:spLocks/>
            </p:cNvSpPr>
            <p:nvPr/>
          </p:nvSpPr>
          <p:spPr bwMode="auto">
            <a:xfrm>
              <a:off x="4629" y="734"/>
              <a:ext cx="51" cy="53"/>
            </a:xfrm>
            <a:custGeom>
              <a:avLst/>
              <a:gdLst>
                <a:gd name="T0" fmla="*/ 3 w 104"/>
                <a:gd name="T1" fmla="*/ 7 h 106"/>
                <a:gd name="T2" fmla="*/ 3 w 104"/>
                <a:gd name="T3" fmla="*/ 7 h 106"/>
                <a:gd name="T4" fmla="*/ 4 w 104"/>
                <a:gd name="T5" fmla="*/ 7 h 106"/>
                <a:gd name="T6" fmla="*/ 5 w 104"/>
                <a:gd name="T7" fmla="*/ 6 h 106"/>
                <a:gd name="T8" fmla="*/ 5 w 104"/>
                <a:gd name="T9" fmla="*/ 6 h 106"/>
                <a:gd name="T10" fmla="*/ 5 w 104"/>
                <a:gd name="T11" fmla="*/ 6 h 106"/>
                <a:gd name="T12" fmla="*/ 6 w 104"/>
                <a:gd name="T13" fmla="*/ 5 h 106"/>
                <a:gd name="T14" fmla="*/ 6 w 104"/>
                <a:gd name="T15" fmla="*/ 4 h 106"/>
                <a:gd name="T16" fmla="*/ 6 w 104"/>
                <a:gd name="T17" fmla="*/ 4 h 106"/>
                <a:gd name="T18" fmla="*/ 6 w 104"/>
                <a:gd name="T19" fmla="*/ 3 h 106"/>
                <a:gd name="T20" fmla="*/ 6 w 104"/>
                <a:gd name="T21" fmla="*/ 2 h 106"/>
                <a:gd name="T22" fmla="*/ 5 w 104"/>
                <a:gd name="T23" fmla="*/ 2 h 106"/>
                <a:gd name="T24" fmla="*/ 5 w 104"/>
                <a:gd name="T25" fmla="*/ 1 h 106"/>
                <a:gd name="T26" fmla="*/ 5 w 104"/>
                <a:gd name="T27" fmla="*/ 1 h 106"/>
                <a:gd name="T28" fmla="*/ 4 w 104"/>
                <a:gd name="T29" fmla="*/ 1 h 106"/>
                <a:gd name="T30" fmla="*/ 3 w 104"/>
                <a:gd name="T31" fmla="*/ 1 h 106"/>
                <a:gd name="T32" fmla="*/ 3 w 104"/>
                <a:gd name="T33" fmla="*/ 0 h 106"/>
                <a:gd name="T34" fmla="*/ 2 w 104"/>
                <a:gd name="T35" fmla="*/ 1 h 106"/>
                <a:gd name="T36" fmla="*/ 2 w 104"/>
                <a:gd name="T37" fmla="*/ 1 h 106"/>
                <a:gd name="T38" fmla="*/ 1 w 104"/>
                <a:gd name="T39" fmla="*/ 1 h 106"/>
                <a:gd name="T40" fmla="*/ 0 w 104"/>
                <a:gd name="T41" fmla="*/ 1 h 106"/>
                <a:gd name="T42" fmla="*/ 0 w 104"/>
                <a:gd name="T43" fmla="*/ 2 h 106"/>
                <a:gd name="T44" fmla="*/ 0 w 104"/>
                <a:gd name="T45" fmla="*/ 2 h 106"/>
                <a:gd name="T46" fmla="*/ 0 w 104"/>
                <a:gd name="T47" fmla="*/ 3 h 106"/>
                <a:gd name="T48" fmla="*/ 0 w 104"/>
                <a:gd name="T49" fmla="*/ 4 h 106"/>
                <a:gd name="T50" fmla="*/ 0 w 104"/>
                <a:gd name="T51" fmla="*/ 4 h 106"/>
                <a:gd name="T52" fmla="*/ 0 w 104"/>
                <a:gd name="T53" fmla="*/ 5 h 106"/>
                <a:gd name="T54" fmla="*/ 0 w 104"/>
                <a:gd name="T55" fmla="*/ 6 h 106"/>
                <a:gd name="T56" fmla="*/ 0 w 104"/>
                <a:gd name="T57" fmla="*/ 6 h 106"/>
                <a:gd name="T58" fmla="*/ 1 w 104"/>
                <a:gd name="T59" fmla="*/ 6 h 106"/>
                <a:gd name="T60" fmla="*/ 2 w 104"/>
                <a:gd name="T61" fmla="*/ 7 h 106"/>
                <a:gd name="T62" fmla="*/ 2 w 104"/>
                <a:gd name="T63" fmla="*/ 7 h 106"/>
                <a:gd name="T64" fmla="*/ 3 w 104"/>
                <a:gd name="T65" fmla="*/ 7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06"/>
                <a:gd name="T101" fmla="*/ 104 w 104"/>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06">
                  <a:moveTo>
                    <a:pt x="53" y="106"/>
                  </a:moveTo>
                  <a:lnTo>
                    <a:pt x="63" y="104"/>
                  </a:lnTo>
                  <a:lnTo>
                    <a:pt x="73" y="101"/>
                  </a:lnTo>
                  <a:lnTo>
                    <a:pt x="81" y="96"/>
                  </a:lnTo>
                  <a:lnTo>
                    <a:pt x="89" y="89"/>
                  </a:lnTo>
                  <a:lnTo>
                    <a:pt x="95" y="83"/>
                  </a:lnTo>
                  <a:lnTo>
                    <a:pt x="100" y="73"/>
                  </a:lnTo>
                  <a:lnTo>
                    <a:pt x="103" y="63"/>
                  </a:lnTo>
                  <a:lnTo>
                    <a:pt x="104" y="53"/>
                  </a:lnTo>
                  <a:lnTo>
                    <a:pt x="103" y="42"/>
                  </a:lnTo>
                  <a:lnTo>
                    <a:pt x="100" y="32"/>
                  </a:lnTo>
                  <a:lnTo>
                    <a:pt x="95" y="23"/>
                  </a:lnTo>
                  <a:lnTo>
                    <a:pt x="89" y="15"/>
                  </a:lnTo>
                  <a:lnTo>
                    <a:pt x="81" y="9"/>
                  </a:lnTo>
                  <a:lnTo>
                    <a:pt x="73" y="4"/>
                  </a:lnTo>
                  <a:lnTo>
                    <a:pt x="63" y="1"/>
                  </a:lnTo>
                  <a:lnTo>
                    <a:pt x="53" y="0"/>
                  </a:lnTo>
                  <a:lnTo>
                    <a:pt x="43" y="1"/>
                  </a:lnTo>
                  <a:lnTo>
                    <a:pt x="32" y="4"/>
                  </a:lnTo>
                  <a:lnTo>
                    <a:pt x="23" y="9"/>
                  </a:lnTo>
                  <a:lnTo>
                    <a:pt x="15" y="15"/>
                  </a:lnTo>
                  <a:lnTo>
                    <a:pt x="9" y="23"/>
                  </a:lnTo>
                  <a:lnTo>
                    <a:pt x="5" y="32"/>
                  </a:lnTo>
                  <a:lnTo>
                    <a:pt x="1" y="42"/>
                  </a:lnTo>
                  <a:lnTo>
                    <a:pt x="0" y="53"/>
                  </a:lnTo>
                  <a:lnTo>
                    <a:pt x="1" y="63"/>
                  </a:lnTo>
                  <a:lnTo>
                    <a:pt x="5" y="73"/>
                  </a:lnTo>
                  <a:lnTo>
                    <a:pt x="9" y="83"/>
                  </a:lnTo>
                  <a:lnTo>
                    <a:pt x="15" y="89"/>
                  </a:lnTo>
                  <a:lnTo>
                    <a:pt x="23" y="96"/>
                  </a:lnTo>
                  <a:lnTo>
                    <a:pt x="32" y="101"/>
                  </a:lnTo>
                  <a:lnTo>
                    <a:pt x="43" y="104"/>
                  </a:lnTo>
                  <a:lnTo>
                    <a:pt x="53" y="106"/>
                  </a:lnTo>
                  <a:close/>
                </a:path>
              </a:pathLst>
            </a:custGeom>
            <a:solidFill>
              <a:srgbClr val="66FF33"/>
            </a:solidFill>
            <a:ln w="9525">
              <a:noFill/>
              <a:round/>
              <a:headEnd/>
              <a:tailEnd/>
            </a:ln>
          </p:spPr>
          <p:txBody>
            <a:bodyPr/>
            <a:lstStyle/>
            <a:p>
              <a:endParaRPr lang="de-DE"/>
            </a:p>
          </p:txBody>
        </p:sp>
        <p:sp>
          <p:nvSpPr>
            <p:cNvPr id="10313" name="Freeform 71"/>
            <p:cNvSpPr>
              <a:spLocks/>
            </p:cNvSpPr>
            <p:nvPr/>
          </p:nvSpPr>
          <p:spPr bwMode="auto">
            <a:xfrm>
              <a:off x="4661" y="1181"/>
              <a:ext cx="72" cy="33"/>
            </a:xfrm>
            <a:custGeom>
              <a:avLst/>
              <a:gdLst>
                <a:gd name="T0" fmla="*/ 0 w 144"/>
                <a:gd name="T1" fmla="*/ 2 h 66"/>
                <a:gd name="T2" fmla="*/ 9 w 144"/>
                <a:gd name="T3" fmla="*/ 5 h 66"/>
                <a:gd name="T4" fmla="*/ 2 w 144"/>
                <a:gd name="T5" fmla="*/ 0 h 66"/>
                <a:gd name="T6" fmla="*/ 0 w 144"/>
                <a:gd name="T7" fmla="*/ 2 h 66"/>
                <a:gd name="T8" fmla="*/ 0 60000 65536"/>
                <a:gd name="T9" fmla="*/ 0 60000 65536"/>
                <a:gd name="T10" fmla="*/ 0 60000 65536"/>
                <a:gd name="T11" fmla="*/ 0 60000 65536"/>
                <a:gd name="T12" fmla="*/ 0 w 144"/>
                <a:gd name="T13" fmla="*/ 0 h 66"/>
                <a:gd name="T14" fmla="*/ 144 w 144"/>
                <a:gd name="T15" fmla="*/ 66 h 66"/>
              </a:gdLst>
              <a:ahLst/>
              <a:cxnLst>
                <a:cxn ang="T8">
                  <a:pos x="T0" y="T1"/>
                </a:cxn>
                <a:cxn ang="T9">
                  <a:pos x="T2" y="T3"/>
                </a:cxn>
                <a:cxn ang="T10">
                  <a:pos x="T4" y="T5"/>
                </a:cxn>
                <a:cxn ang="T11">
                  <a:pos x="T6" y="T7"/>
                </a:cxn>
              </a:cxnLst>
              <a:rect l="T12" t="T13" r="T14" b="T15"/>
              <a:pathLst>
                <a:path w="144" h="66">
                  <a:moveTo>
                    <a:pt x="0" y="32"/>
                  </a:moveTo>
                  <a:lnTo>
                    <a:pt x="144" y="66"/>
                  </a:lnTo>
                  <a:lnTo>
                    <a:pt x="24" y="0"/>
                  </a:lnTo>
                  <a:lnTo>
                    <a:pt x="0" y="32"/>
                  </a:lnTo>
                  <a:close/>
                </a:path>
              </a:pathLst>
            </a:custGeom>
            <a:solidFill>
              <a:srgbClr val="66FF33"/>
            </a:solidFill>
            <a:ln w="9525">
              <a:noFill/>
              <a:round/>
              <a:headEnd/>
              <a:tailEnd/>
            </a:ln>
          </p:spPr>
          <p:txBody>
            <a:bodyPr/>
            <a:lstStyle/>
            <a:p>
              <a:endParaRPr lang="de-DE"/>
            </a:p>
          </p:txBody>
        </p:sp>
        <p:sp>
          <p:nvSpPr>
            <p:cNvPr id="10314" name="Freeform 72"/>
            <p:cNvSpPr>
              <a:spLocks/>
            </p:cNvSpPr>
            <p:nvPr/>
          </p:nvSpPr>
          <p:spPr bwMode="auto">
            <a:xfrm>
              <a:off x="4686" y="1136"/>
              <a:ext cx="69" cy="29"/>
            </a:xfrm>
            <a:custGeom>
              <a:avLst/>
              <a:gdLst>
                <a:gd name="T0" fmla="*/ 1 w 137"/>
                <a:gd name="T1" fmla="*/ 0 h 56"/>
                <a:gd name="T2" fmla="*/ 1 w 137"/>
                <a:gd name="T3" fmla="*/ 1 h 56"/>
                <a:gd name="T4" fmla="*/ 1 w 137"/>
                <a:gd name="T5" fmla="*/ 1 h 56"/>
                <a:gd name="T6" fmla="*/ 1 w 137"/>
                <a:gd name="T7" fmla="*/ 2 h 56"/>
                <a:gd name="T8" fmla="*/ 1 w 137"/>
                <a:gd name="T9" fmla="*/ 2 h 56"/>
                <a:gd name="T10" fmla="*/ 0 w 137"/>
                <a:gd name="T11" fmla="*/ 3 h 56"/>
                <a:gd name="T12" fmla="*/ 9 w 137"/>
                <a:gd name="T13" fmla="*/ 4 h 56"/>
                <a:gd name="T14" fmla="*/ 1 w 137"/>
                <a:gd name="T15" fmla="*/ 0 h 56"/>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56"/>
                <a:gd name="T26" fmla="*/ 137 w 137"/>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56">
                  <a:moveTo>
                    <a:pt x="14" y="0"/>
                  </a:moveTo>
                  <a:lnTo>
                    <a:pt x="8" y="9"/>
                  </a:lnTo>
                  <a:lnTo>
                    <a:pt x="6" y="16"/>
                  </a:lnTo>
                  <a:lnTo>
                    <a:pt x="5" y="22"/>
                  </a:lnTo>
                  <a:lnTo>
                    <a:pt x="3" y="29"/>
                  </a:lnTo>
                  <a:lnTo>
                    <a:pt x="0" y="34"/>
                  </a:lnTo>
                  <a:lnTo>
                    <a:pt x="137" y="56"/>
                  </a:lnTo>
                  <a:lnTo>
                    <a:pt x="14" y="0"/>
                  </a:lnTo>
                  <a:close/>
                </a:path>
              </a:pathLst>
            </a:custGeom>
            <a:solidFill>
              <a:srgbClr val="66FF33"/>
            </a:solidFill>
            <a:ln w="9525">
              <a:noFill/>
              <a:round/>
              <a:headEnd/>
              <a:tailEnd/>
            </a:ln>
          </p:spPr>
          <p:txBody>
            <a:bodyPr/>
            <a:lstStyle/>
            <a:p>
              <a:endParaRPr lang="de-DE"/>
            </a:p>
          </p:txBody>
        </p:sp>
        <p:sp>
          <p:nvSpPr>
            <p:cNvPr id="10315" name="Freeform 73"/>
            <p:cNvSpPr>
              <a:spLocks/>
            </p:cNvSpPr>
            <p:nvPr/>
          </p:nvSpPr>
          <p:spPr bwMode="auto">
            <a:xfrm>
              <a:off x="4698" y="1097"/>
              <a:ext cx="52" cy="18"/>
            </a:xfrm>
            <a:custGeom>
              <a:avLst/>
              <a:gdLst>
                <a:gd name="T0" fmla="*/ 0 w 105"/>
                <a:gd name="T1" fmla="*/ 0 h 36"/>
                <a:gd name="T2" fmla="*/ 0 w 105"/>
                <a:gd name="T3" fmla="*/ 1 h 36"/>
                <a:gd name="T4" fmla="*/ 0 w 105"/>
                <a:gd name="T5" fmla="*/ 1 h 36"/>
                <a:gd name="T6" fmla="*/ 0 w 105"/>
                <a:gd name="T7" fmla="*/ 2 h 36"/>
                <a:gd name="T8" fmla="*/ 0 w 105"/>
                <a:gd name="T9" fmla="*/ 2 h 36"/>
                <a:gd name="T10" fmla="*/ 6 w 105"/>
                <a:gd name="T11" fmla="*/ 3 h 36"/>
                <a:gd name="T12" fmla="*/ 0 w 105"/>
                <a:gd name="T13" fmla="*/ 0 h 36"/>
                <a:gd name="T14" fmla="*/ 0 60000 65536"/>
                <a:gd name="T15" fmla="*/ 0 60000 65536"/>
                <a:gd name="T16" fmla="*/ 0 60000 65536"/>
                <a:gd name="T17" fmla="*/ 0 60000 65536"/>
                <a:gd name="T18" fmla="*/ 0 60000 65536"/>
                <a:gd name="T19" fmla="*/ 0 60000 65536"/>
                <a:gd name="T20" fmla="*/ 0 60000 65536"/>
                <a:gd name="T21" fmla="*/ 0 w 105"/>
                <a:gd name="T22" fmla="*/ 0 h 36"/>
                <a:gd name="T23" fmla="*/ 105 w 10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36">
                  <a:moveTo>
                    <a:pt x="5" y="0"/>
                  </a:moveTo>
                  <a:lnTo>
                    <a:pt x="4" y="7"/>
                  </a:lnTo>
                  <a:lnTo>
                    <a:pt x="3" y="14"/>
                  </a:lnTo>
                  <a:lnTo>
                    <a:pt x="1" y="22"/>
                  </a:lnTo>
                  <a:lnTo>
                    <a:pt x="0" y="29"/>
                  </a:lnTo>
                  <a:lnTo>
                    <a:pt x="105" y="36"/>
                  </a:lnTo>
                  <a:lnTo>
                    <a:pt x="5" y="0"/>
                  </a:lnTo>
                  <a:close/>
                </a:path>
              </a:pathLst>
            </a:custGeom>
            <a:solidFill>
              <a:srgbClr val="66FF33"/>
            </a:solidFill>
            <a:ln w="9525">
              <a:noFill/>
              <a:round/>
              <a:headEnd/>
              <a:tailEnd/>
            </a:ln>
          </p:spPr>
          <p:txBody>
            <a:bodyPr/>
            <a:lstStyle/>
            <a:p>
              <a:endParaRPr lang="de-DE"/>
            </a:p>
          </p:txBody>
        </p:sp>
        <p:sp>
          <p:nvSpPr>
            <p:cNvPr id="10316" name="Freeform 74"/>
            <p:cNvSpPr>
              <a:spLocks/>
            </p:cNvSpPr>
            <p:nvPr/>
          </p:nvSpPr>
          <p:spPr bwMode="auto">
            <a:xfrm>
              <a:off x="4701" y="1053"/>
              <a:ext cx="44" cy="13"/>
            </a:xfrm>
            <a:custGeom>
              <a:avLst/>
              <a:gdLst>
                <a:gd name="T0" fmla="*/ 0 w 89"/>
                <a:gd name="T1" fmla="*/ 0 h 24"/>
                <a:gd name="T2" fmla="*/ 0 w 89"/>
                <a:gd name="T3" fmla="*/ 1 h 24"/>
                <a:gd name="T4" fmla="*/ 0 w 89"/>
                <a:gd name="T5" fmla="*/ 1 h 24"/>
                <a:gd name="T6" fmla="*/ 0 w 89"/>
                <a:gd name="T7" fmla="*/ 2 h 24"/>
                <a:gd name="T8" fmla="*/ 0 w 89"/>
                <a:gd name="T9" fmla="*/ 2 h 24"/>
                <a:gd name="T10" fmla="*/ 5 w 89"/>
                <a:gd name="T11" fmla="*/ 2 h 24"/>
                <a:gd name="T12" fmla="*/ 0 w 89"/>
                <a:gd name="T13" fmla="*/ 0 h 24"/>
                <a:gd name="T14" fmla="*/ 0 60000 65536"/>
                <a:gd name="T15" fmla="*/ 0 60000 65536"/>
                <a:gd name="T16" fmla="*/ 0 60000 65536"/>
                <a:gd name="T17" fmla="*/ 0 60000 65536"/>
                <a:gd name="T18" fmla="*/ 0 60000 65536"/>
                <a:gd name="T19" fmla="*/ 0 60000 65536"/>
                <a:gd name="T20" fmla="*/ 0 60000 65536"/>
                <a:gd name="T21" fmla="*/ 0 w 89"/>
                <a:gd name="T22" fmla="*/ 0 h 24"/>
                <a:gd name="T23" fmla="*/ 89 w 8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24">
                  <a:moveTo>
                    <a:pt x="0" y="0"/>
                  </a:moveTo>
                  <a:lnTo>
                    <a:pt x="0" y="6"/>
                  </a:lnTo>
                  <a:lnTo>
                    <a:pt x="1" y="12"/>
                  </a:lnTo>
                  <a:lnTo>
                    <a:pt x="1" y="18"/>
                  </a:lnTo>
                  <a:lnTo>
                    <a:pt x="1" y="24"/>
                  </a:lnTo>
                  <a:lnTo>
                    <a:pt x="89" y="23"/>
                  </a:lnTo>
                  <a:lnTo>
                    <a:pt x="0" y="0"/>
                  </a:lnTo>
                  <a:close/>
                </a:path>
              </a:pathLst>
            </a:custGeom>
            <a:solidFill>
              <a:srgbClr val="66FF33"/>
            </a:solidFill>
            <a:ln w="9525">
              <a:noFill/>
              <a:round/>
              <a:headEnd/>
              <a:tailEnd/>
            </a:ln>
          </p:spPr>
          <p:txBody>
            <a:bodyPr/>
            <a:lstStyle/>
            <a:p>
              <a:endParaRPr lang="de-DE"/>
            </a:p>
          </p:txBody>
        </p:sp>
        <p:sp>
          <p:nvSpPr>
            <p:cNvPr id="10317" name="Freeform 75"/>
            <p:cNvSpPr>
              <a:spLocks/>
            </p:cNvSpPr>
            <p:nvPr/>
          </p:nvSpPr>
          <p:spPr bwMode="auto">
            <a:xfrm>
              <a:off x="4696" y="1007"/>
              <a:ext cx="45" cy="12"/>
            </a:xfrm>
            <a:custGeom>
              <a:avLst/>
              <a:gdLst>
                <a:gd name="T0" fmla="*/ 0 w 90"/>
                <a:gd name="T1" fmla="*/ 0 h 24"/>
                <a:gd name="T2" fmla="*/ 1 w 90"/>
                <a:gd name="T3" fmla="*/ 1 h 24"/>
                <a:gd name="T4" fmla="*/ 1 w 90"/>
                <a:gd name="T5" fmla="*/ 1 h 24"/>
                <a:gd name="T6" fmla="*/ 1 w 90"/>
                <a:gd name="T7" fmla="*/ 2 h 24"/>
                <a:gd name="T8" fmla="*/ 1 w 90"/>
                <a:gd name="T9" fmla="*/ 2 h 24"/>
                <a:gd name="T10" fmla="*/ 6 w 90"/>
                <a:gd name="T11" fmla="*/ 1 h 24"/>
                <a:gd name="T12" fmla="*/ 0 w 90"/>
                <a:gd name="T13" fmla="*/ 0 h 24"/>
                <a:gd name="T14" fmla="*/ 0 60000 65536"/>
                <a:gd name="T15" fmla="*/ 0 60000 65536"/>
                <a:gd name="T16" fmla="*/ 0 60000 65536"/>
                <a:gd name="T17" fmla="*/ 0 60000 65536"/>
                <a:gd name="T18" fmla="*/ 0 60000 65536"/>
                <a:gd name="T19" fmla="*/ 0 60000 65536"/>
                <a:gd name="T20" fmla="*/ 0 60000 65536"/>
                <a:gd name="T21" fmla="*/ 0 w 90"/>
                <a:gd name="T22" fmla="*/ 0 h 24"/>
                <a:gd name="T23" fmla="*/ 90 w 9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24">
                  <a:moveTo>
                    <a:pt x="0" y="0"/>
                  </a:moveTo>
                  <a:lnTo>
                    <a:pt x="1" y="6"/>
                  </a:lnTo>
                  <a:lnTo>
                    <a:pt x="2" y="11"/>
                  </a:lnTo>
                  <a:lnTo>
                    <a:pt x="2" y="18"/>
                  </a:lnTo>
                  <a:lnTo>
                    <a:pt x="3" y="24"/>
                  </a:lnTo>
                  <a:lnTo>
                    <a:pt x="90" y="15"/>
                  </a:lnTo>
                  <a:lnTo>
                    <a:pt x="0" y="0"/>
                  </a:lnTo>
                  <a:close/>
                </a:path>
              </a:pathLst>
            </a:custGeom>
            <a:solidFill>
              <a:srgbClr val="66FF33"/>
            </a:solidFill>
            <a:ln w="9525">
              <a:noFill/>
              <a:round/>
              <a:headEnd/>
              <a:tailEnd/>
            </a:ln>
          </p:spPr>
          <p:txBody>
            <a:bodyPr/>
            <a:lstStyle/>
            <a:p>
              <a:endParaRPr lang="de-DE"/>
            </a:p>
          </p:txBody>
        </p:sp>
        <p:sp>
          <p:nvSpPr>
            <p:cNvPr id="10318" name="Freeform 76"/>
            <p:cNvSpPr>
              <a:spLocks/>
            </p:cNvSpPr>
            <p:nvPr/>
          </p:nvSpPr>
          <p:spPr bwMode="auto">
            <a:xfrm>
              <a:off x="4684" y="961"/>
              <a:ext cx="52" cy="14"/>
            </a:xfrm>
            <a:custGeom>
              <a:avLst/>
              <a:gdLst>
                <a:gd name="T0" fmla="*/ 0 w 104"/>
                <a:gd name="T1" fmla="*/ 0 h 28"/>
                <a:gd name="T2" fmla="*/ 1 w 104"/>
                <a:gd name="T3" fmla="*/ 1 h 28"/>
                <a:gd name="T4" fmla="*/ 1 w 104"/>
                <a:gd name="T5" fmla="*/ 1 h 28"/>
                <a:gd name="T6" fmla="*/ 1 w 104"/>
                <a:gd name="T7" fmla="*/ 2 h 28"/>
                <a:gd name="T8" fmla="*/ 1 w 104"/>
                <a:gd name="T9" fmla="*/ 2 h 28"/>
                <a:gd name="T10" fmla="*/ 7 w 104"/>
                <a:gd name="T11" fmla="*/ 1 h 28"/>
                <a:gd name="T12" fmla="*/ 0 w 104"/>
                <a:gd name="T13" fmla="*/ 0 h 28"/>
                <a:gd name="T14" fmla="*/ 0 60000 65536"/>
                <a:gd name="T15" fmla="*/ 0 60000 65536"/>
                <a:gd name="T16" fmla="*/ 0 60000 65536"/>
                <a:gd name="T17" fmla="*/ 0 60000 65536"/>
                <a:gd name="T18" fmla="*/ 0 60000 65536"/>
                <a:gd name="T19" fmla="*/ 0 60000 65536"/>
                <a:gd name="T20" fmla="*/ 0 60000 65536"/>
                <a:gd name="T21" fmla="*/ 0 w 104"/>
                <a:gd name="T22" fmla="*/ 0 h 28"/>
                <a:gd name="T23" fmla="*/ 104 w 104"/>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28">
                  <a:moveTo>
                    <a:pt x="0" y="0"/>
                  </a:moveTo>
                  <a:lnTo>
                    <a:pt x="2" y="7"/>
                  </a:lnTo>
                  <a:lnTo>
                    <a:pt x="3" y="14"/>
                  </a:lnTo>
                  <a:lnTo>
                    <a:pt x="6" y="21"/>
                  </a:lnTo>
                  <a:lnTo>
                    <a:pt x="8" y="28"/>
                  </a:lnTo>
                  <a:lnTo>
                    <a:pt x="104" y="9"/>
                  </a:lnTo>
                  <a:lnTo>
                    <a:pt x="0" y="0"/>
                  </a:lnTo>
                  <a:close/>
                </a:path>
              </a:pathLst>
            </a:custGeom>
            <a:solidFill>
              <a:srgbClr val="66FF33"/>
            </a:solidFill>
            <a:ln w="9525">
              <a:noFill/>
              <a:round/>
              <a:headEnd/>
              <a:tailEnd/>
            </a:ln>
          </p:spPr>
          <p:txBody>
            <a:bodyPr/>
            <a:lstStyle/>
            <a:p>
              <a:endParaRPr lang="de-DE"/>
            </a:p>
          </p:txBody>
        </p:sp>
        <p:sp>
          <p:nvSpPr>
            <p:cNvPr id="10319" name="Freeform 77"/>
            <p:cNvSpPr>
              <a:spLocks/>
            </p:cNvSpPr>
            <p:nvPr/>
          </p:nvSpPr>
          <p:spPr bwMode="auto">
            <a:xfrm>
              <a:off x="4667" y="915"/>
              <a:ext cx="40" cy="11"/>
            </a:xfrm>
            <a:custGeom>
              <a:avLst/>
              <a:gdLst>
                <a:gd name="T0" fmla="*/ 0 w 81"/>
                <a:gd name="T1" fmla="*/ 1 h 22"/>
                <a:gd name="T2" fmla="*/ 0 w 81"/>
                <a:gd name="T3" fmla="*/ 1 h 22"/>
                <a:gd name="T4" fmla="*/ 0 w 81"/>
                <a:gd name="T5" fmla="*/ 1 h 22"/>
                <a:gd name="T6" fmla="*/ 0 w 81"/>
                <a:gd name="T7" fmla="*/ 1 h 22"/>
                <a:gd name="T8" fmla="*/ 0 w 81"/>
                <a:gd name="T9" fmla="*/ 2 h 22"/>
                <a:gd name="T10" fmla="*/ 5 w 81"/>
                <a:gd name="T11" fmla="*/ 0 h 22"/>
                <a:gd name="T12" fmla="*/ 0 w 81"/>
                <a:gd name="T13" fmla="*/ 1 h 22"/>
                <a:gd name="T14" fmla="*/ 0 60000 65536"/>
                <a:gd name="T15" fmla="*/ 0 60000 65536"/>
                <a:gd name="T16" fmla="*/ 0 60000 65536"/>
                <a:gd name="T17" fmla="*/ 0 60000 65536"/>
                <a:gd name="T18" fmla="*/ 0 60000 65536"/>
                <a:gd name="T19" fmla="*/ 0 60000 65536"/>
                <a:gd name="T20" fmla="*/ 0 60000 65536"/>
                <a:gd name="T21" fmla="*/ 0 w 81"/>
                <a:gd name="T22" fmla="*/ 0 h 22"/>
                <a:gd name="T23" fmla="*/ 81 w 8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22">
                  <a:moveTo>
                    <a:pt x="0" y="1"/>
                  </a:moveTo>
                  <a:lnTo>
                    <a:pt x="3" y="6"/>
                  </a:lnTo>
                  <a:lnTo>
                    <a:pt x="5" y="11"/>
                  </a:lnTo>
                  <a:lnTo>
                    <a:pt x="6" y="16"/>
                  </a:lnTo>
                  <a:lnTo>
                    <a:pt x="8" y="22"/>
                  </a:lnTo>
                  <a:lnTo>
                    <a:pt x="81" y="0"/>
                  </a:lnTo>
                  <a:lnTo>
                    <a:pt x="0" y="1"/>
                  </a:lnTo>
                  <a:close/>
                </a:path>
              </a:pathLst>
            </a:custGeom>
            <a:solidFill>
              <a:srgbClr val="66FF33"/>
            </a:solidFill>
            <a:ln w="9525">
              <a:noFill/>
              <a:round/>
              <a:headEnd/>
              <a:tailEnd/>
            </a:ln>
          </p:spPr>
          <p:txBody>
            <a:bodyPr/>
            <a:lstStyle/>
            <a:p>
              <a:endParaRPr lang="de-DE"/>
            </a:p>
          </p:txBody>
        </p:sp>
        <p:sp>
          <p:nvSpPr>
            <p:cNvPr id="10320" name="Freeform 78"/>
            <p:cNvSpPr>
              <a:spLocks/>
            </p:cNvSpPr>
            <p:nvPr/>
          </p:nvSpPr>
          <p:spPr bwMode="auto">
            <a:xfrm>
              <a:off x="4511" y="3760"/>
              <a:ext cx="31" cy="30"/>
            </a:xfrm>
            <a:custGeom>
              <a:avLst/>
              <a:gdLst>
                <a:gd name="T0" fmla="*/ 1 w 61"/>
                <a:gd name="T1" fmla="*/ 2 h 59"/>
                <a:gd name="T2" fmla="*/ 1 w 61"/>
                <a:gd name="T3" fmla="*/ 3 h 59"/>
                <a:gd name="T4" fmla="*/ 2 w 61"/>
                <a:gd name="T5" fmla="*/ 3 h 59"/>
                <a:gd name="T6" fmla="*/ 2 w 61"/>
                <a:gd name="T7" fmla="*/ 4 h 59"/>
                <a:gd name="T8" fmla="*/ 3 w 61"/>
                <a:gd name="T9" fmla="*/ 4 h 59"/>
                <a:gd name="T10" fmla="*/ 3 w 61"/>
                <a:gd name="T11" fmla="*/ 4 h 59"/>
                <a:gd name="T12" fmla="*/ 3 w 61"/>
                <a:gd name="T13" fmla="*/ 4 h 59"/>
                <a:gd name="T14" fmla="*/ 4 w 61"/>
                <a:gd name="T15" fmla="*/ 4 h 59"/>
                <a:gd name="T16" fmla="*/ 4 w 61"/>
                <a:gd name="T17" fmla="*/ 4 h 59"/>
                <a:gd name="T18" fmla="*/ 4 w 61"/>
                <a:gd name="T19" fmla="*/ 3 h 59"/>
                <a:gd name="T20" fmla="*/ 4 w 61"/>
                <a:gd name="T21" fmla="*/ 3 h 59"/>
                <a:gd name="T22" fmla="*/ 4 w 61"/>
                <a:gd name="T23" fmla="*/ 3 h 59"/>
                <a:gd name="T24" fmla="*/ 4 w 61"/>
                <a:gd name="T25" fmla="*/ 2 h 59"/>
                <a:gd name="T26" fmla="*/ 3 w 61"/>
                <a:gd name="T27" fmla="*/ 2 h 59"/>
                <a:gd name="T28" fmla="*/ 3 w 61"/>
                <a:gd name="T29" fmla="*/ 2 h 59"/>
                <a:gd name="T30" fmla="*/ 3 w 61"/>
                <a:gd name="T31" fmla="*/ 1 h 59"/>
                <a:gd name="T32" fmla="*/ 2 w 61"/>
                <a:gd name="T33" fmla="*/ 1 h 59"/>
                <a:gd name="T34" fmla="*/ 2 w 61"/>
                <a:gd name="T35" fmla="*/ 1 h 59"/>
                <a:gd name="T36" fmla="*/ 1 w 61"/>
                <a:gd name="T37" fmla="*/ 0 h 59"/>
                <a:gd name="T38" fmla="*/ 1 w 61"/>
                <a:gd name="T39" fmla="*/ 1 h 59"/>
                <a:gd name="T40" fmla="*/ 1 w 61"/>
                <a:gd name="T41" fmla="*/ 1 h 59"/>
                <a:gd name="T42" fmla="*/ 1 w 61"/>
                <a:gd name="T43" fmla="*/ 1 h 59"/>
                <a:gd name="T44" fmla="*/ 0 w 61"/>
                <a:gd name="T45" fmla="*/ 1 h 59"/>
                <a:gd name="T46" fmla="*/ 1 w 61"/>
                <a:gd name="T47" fmla="*/ 2 h 59"/>
                <a:gd name="T48" fmla="*/ 1 w 61"/>
                <a:gd name="T49" fmla="*/ 2 h 59"/>
                <a:gd name="T50" fmla="*/ 1 w 61"/>
                <a:gd name="T51" fmla="*/ 2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59"/>
                <a:gd name="T80" fmla="*/ 61 w 61"/>
                <a:gd name="T81" fmla="*/ 59 h 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59">
                  <a:moveTo>
                    <a:pt x="4" y="28"/>
                  </a:moveTo>
                  <a:lnTo>
                    <a:pt x="11" y="35"/>
                  </a:lnTo>
                  <a:lnTo>
                    <a:pt x="19" y="43"/>
                  </a:lnTo>
                  <a:lnTo>
                    <a:pt x="26" y="50"/>
                  </a:lnTo>
                  <a:lnTo>
                    <a:pt x="36" y="56"/>
                  </a:lnTo>
                  <a:lnTo>
                    <a:pt x="41" y="59"/>
                  </a:lnTo>
                  <a:lnTo>
                    <a:pt x="48" y="59"/>
                  </a:lnTo>
                  <a:lnTo>
                    <a:pt x="54" y="57"/>
                  </a:lnTo>
                  <a:lnTo>
                    <a:pt x="59" y="52"/>
                  </a:lnTo>
                  <a:lnTo>
                    <a:pt x="61" y="46"/>
                  </a:lnTo>
                  <a:lnTo>
                    <a:pt x="61" y="41"/>
                  </a:lnTo>
                  <a:lnTo>
                    <a:pt x="60" y="35"/>
                  </a:lnTo>
                  <a:lnTo>
                    <a:pt x="55" y="30"/>
                  </a:lnTo>
                  <a:lnTo>
                    <a:pt x="47" y="25"/>
                  </a:lnTo>
                  <a:lnTo>
                    <a:pt x="40" y="19"/>
                  </a:lnTo>
                  <a:lnTo>
                    <a:pt x="33" y="12"/>
                  </a:lnTo>
                  <a:lnTo>
                    <a:pt x="26" y="5"/>
                  </a:lnTo>
                  <a:lnTo>
                    <a:pt x="22" y="2"/>
                  </a:lnTo>
                  <a:lnTo>
                    <a:pt x="16" y="0"/>
                  </a:lnTo>
                  <a:lnTo>
                    <a:pt x="9" y="2"/>
                  </a:lnTo>
                  <a:lnTo>
                    <a:pt x="4" y="5"/>
                  </a:lnTo>
                  <a:lnTo>
                    <a:pt x="1" y="11"/>
                  </a:lnTo>
                  <a:lnTo>
                    <a:pt x="0" y="16"/>
                  </a:lnTo>
                  <a:lnTo>
                    <a:pt x="1" y="23"/>
                  </a:lnTo>
                  <a:lnTo>
                    <a:pt x="4" y="28"/>
                  </a:lnTo>
                  <a:close/>
                </a:path>
              </a:pathLst>
            </a:custGeom>
            <a:solidFill>
              <a:srgbClr val="FF9900"/>
            </a:solidFill>
            <a:ln w="9525">
              <a:noFill/>
              <a:round/>
              <a:headEnd/>
              <a:tailEnd/>
            </a:ln>
          </p:spPr>
          <p:txBody>
            <a:bodyPr/>
            <a:lstStyle/>
            <a:p>
              <a:endParaRPr lang="de-DE"/>
            </a:p>
          </p:txBody>
        </p:sp>
        <p:sp>
          <p:nvSpPr>
            <p:cNvPr id="10321" name="Freeform 79"/>
            <p:cNvSpPr>
              <a:spLocks/>
            </p:cNvSpPr>
            <p:nvPr/>
          </p:nvSpPr>
          <p:spPr bwMode="auto">
            <a:xfrm>
              <a:off x="4574" y="3818"/>
              <a:ext cx="22" cy="27"/>
            </a:xfrm>
            <a:custGeom>
              <a:avLst/>
              <a:gdLst>
                <a:gd name="T0" fmla="*/ 1 w 45"/>
                <a:gd name="T1" fmla="*/ 3 h 55"/>
                <a:gd name="T2" fmla="*/ 2 w 45"/>
                <a:gd name="T3" fmla="*/ 2 h 55"/>
                <a:gd name="T4" fmla="*/ 2 w 45"/>
                <a:gd name="T5" fmla="*/ 2 h 55"/>
                <a:gd name="T6" fmla="*/ 2 w 45"/>
                <a:gd name="T7" fmla="*/ 1 h 55"/>
                <a:gd name="T8" fmla="*/ 2 w 45"/>
                <a:gd name="T9" fmla="*/ 1 h 55"/>
                <a:gd name="T10" fmla="*/ 2 w 45"/>
                <a:gd name="T11" fmla="*/ 1 h 55"/>
                <a:gd name="T12" fmla="*/ 2 w 45"/>
                <a:gd name="T13" fmla="*/ 0 h 55"/>
                <a:gd name="T14" fmla="*/ 2 w 45"/>
                <a:gd name="T15" fmla="*/ 0 h 55"/>
                <a:gd name="T16" fmla="*/ 2 w 45"/>
                <a:gd name="T17" fmla="*/ 0 h 55"/>
                <a:gd name="T18" fmla="*/ 1 w 45"/>
                <a:gd name="T19" fmla="*/ 0 h 55"/>
                <a:gd name="T20" fmla="*/ 1 w 45"/>
                <a:gd name="T21" fmla="*/ 0 h 55"/>
                <a:gd name="T22" fmla="*/ 1 w 45"/>
                <a:gd name="T23" fmla="*/ 0 h 55"/>
                <a:gd name="T24" fmla="*/ 0 w 45"/>
                <a:gd name="T25" fmla="*/ 0 h 55"/>
                <a:gd name="T26" fmla="*/ 0 w 45"/>
                <a:gd name="T27" fmla="*/ 0 h 55"/>
                <a:gd name="T28" fmla="*/ 0 w 45"/>
                <a:gd name="T29" fmla="*/ 1 h 55"/>
                <a:gd name="T30" fmla="*/ 0 w 45"/>
                <a:gd name="T31" fmla="*/ 1 h 55"/>
                <a:gd name="T32" fmla="*/ 0 w 45"/>
                <a:gd name="T33" fmla="*/ 1 h 55"/>
                <a:gd name="T34" fmla="*/ 0 w 45"/>
                <a:gd name="T35" fmla="*/ 2 h 55"/>
                <a:gd name="T36" fmla="*/ 0 w 45"/>
                <a:gd name="T37" fmla="*/ 2 h 55"/>
                <a:gd name="T38" fmla="*/ 0 w 45"/>
                <a:gd name="T39" fmla="*/ 2 h 55"/>
                <a:gd name="T40" fmla="*/ 0 w 45"/>
                <a:gd name="T41" fmla="*/ 3 h 55"/>
                <a:gd name="T42" fmla="*/ 0 w 45"/>
                <a:gd name="T43" fmla="*/ 3 h 55"/>
                <a:gd name="T44" fmla="*/ 1 w 45"/>
                <a:gd name="T45" fmla="*/ 3 h 55"/>
                <a:gd name="T46" fmla="*/ 1 w 45"/>
                <a:gd name="T47" fmla="*/ 3 h 55"/>
                <a:gd name="T48" fmla="*/ 1 w 45"/>
                <a:gd name="T49" fmla="*/ 3 h 55"/>
                <a:gd name="T50" fmla="*/ 1 w 45"/>
                <a:gd name="T51" fmla="*/ 3 h 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5"/>
                <a:gd name="T80" fmla="*/ 45 w 45"/>
                <a:gd name="T81" fmla="*/ 55 h 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5">
                  <a:moveTo>
                    <a:pt x="29" y="49"/>
                  </a:moveTo>
                  <a:lnTo>
                    <a:pt x="35" y="43"/>
                  </a:lnTo>
                  <a:lnTo>
                    <a:pt x="38" y="38"/>
                  </a:lnTo>
                  <a:lnTo>
                    <a:pt x="42" y="31"/>
                  </a:lnTo>
                  <a:lnTo>
                    <a:pt x="44" y="23"/>
                  </a:lnTo>
                  <a:lnTo>
                    <a:pt x="45" y="17"/>
                  </a:lnTo>
                  <a:lnTo>
                    <a:pt x="44" y="10"/>
                  </a:lnTo>
                  <a:lnTo>
                    <a:pt x="41" y="5"/>
                  </a:lnTo>
                  <a:lnTo>
                    <a:pt x="36" y="2"/>
                  </a:lnTo>
                  <a:lnTo>
                    <a:pt x="30" y="0"/>
                  </a:lnTo>
                  <a:lnTo>
                    <a:pt x="24" y="1"/>
                  </a:lnTo>
                  <a:lnTo>
                    <a:pt x="19" y="4"/>
                  </a:lnTo>
                  <a:lnTo>
                    <a:pt x="15" y="10"/>
                  </a:lnTo>
                  <a:lnTo>
                    <a:pt x="13" y="15"/>
                  </a:lnTo>
                  <a:lnTo>
                    <a:pt x="11" y="20"/>
                  </a:lnTo>
                  <a:lnTo>
                    <a:pt x="7" y="25"/>
                  </a:lnTo>
                  <a:lnTo>
                    <a:pt x="4" y="30"/>
                  </a:lnTo>
                  <a:lnTo>
                    <a:pt x="0" y="35"/>
                  </a:lnTo>
                  <a:lnTo>
                    <a:pt x="0" y="41"/>
                  </a:lnTo>
                  <a:lnTo>
                    <a:pt x="3" y="47"/>
                  </a:lnTo>
                  <a:lnTo>
                    <a:pt x="7" y="51"/>
                  </a:lnTo>
                  <a:lnTo>
                    <a:pt x="13" y="55"/>
                  </a:lnTo>
                  <a:lnTo>
                    <a:pt x="19" y="55"/>
                  </a:lnTo>
                  <a:lnTo>
                    <a:pt x="24" y="54"/>
                  </a:lnTo>
                  <a:lnTo>
                    <a:pt x="29" y="49"/>
                  </a:lnTo>
                  <a:close/>
                </a:path>
              </a:pathLst>
            </a:custGeom>
            <a:solidFill>
              <a:srgbClr val="FF9900"/>
            </a:solidFill>
            <a:ln w="9525">
              <a:noFill/>
              <a:round/>
              <a:headEnd/>
              <a:tailEnd/>
            </a:ln>
          </p:spPr>
          <p:txBody>
            <a:bodyPr/>
            <a:lstStyle/>
            <a:p>
              <a:endParaRPr lang="de-DE"/>
            </a:p>
          </p:txBody>
        </p:sp>
        <p:sp>
          <p:nvSpPr>
            <p:cNvPr id="10322" name="Freeform 80"/>
            <p:cNvSpPr>
              <a:spLocks/>
            </p:cNvSpPr>
            <p:nvPr/>
          </p:nvSpPr>
          <p:spPr bwMode="auto">
            <a:xfrm>
              <a:off x="4474" y="3808"/>
              <a:ext cx="20" cy="31"/>
            </a:xfrm>
            <a:custGeom>
              <a:avLst/>
              <a:gdLst>
                <a:gd name="T0" fmla="*/ 1 w 39"/>
                <a:gd name="T1" fmla="*/ 2 h 61"/>
                <a:gd name="T2" fmla="*/ 1 w 39"/>
                <a:gd name="T3" fmla="*/ 2 h 61"/>
                <a:gd name="T4" fmla="*/ 1 w 39"/>
                <a:gd name="T5" fmla="*/ 3 h 61"/>
                <a:gd name="T6" fmla="*/ 1 w 39"/>
                <a:gd name="T7" fmla="*/ 3 h 61"/>
                <a:gd name="T8" fmla="*/ 1 w 39"/>
                <a:gd name="T9" fmla="*/ 3 h 61"/>
                <a:gd name="T10" fmla="*/ 1 w 39"/>
                <a:gd name="T11" fmla="*/ 4 h 61"/>
                <a:gd name="T12" fmla="*/ 1 w 39"/>
                <a:gd name="T13" fmla="*/ 4 h 61"/>
                <a:gd name="T14" fmla="*/ 2 w 39"/>
                <a:gd name="T15" fmla="*/ 4 h 61"/>
                <a:gd name="T16" fmla="*/ 2 w 39"/>
                <a:gd name="T17" fmla="*/ 4 h 61"/>
                <a:gd name="T18" fmla="*/ 2 w 39"/>
                <a:gd name="T19" fmla="*/ 4 h 61"/>
                <a:gd name="T20" fmla="*/ 3 w 39"/>
                <a:gd name="T21" fmla="*/ 4 h 61"/>
                <a:gd name="T22" fmla="*/ 3 w 39"/>
                <a:gd name="T23" fmla="*/ 3 h 61"/>
                <a:gd name="T24" fmla="*/ 3 w 39"/>
                <a:gd name="T25" fmla="*/ 3 h 61"/>
                <a:gd name="T26" fmla="*/ 3 w 39"/>
                <a:gd name="T27" fmla="*/ 3 h 61"/>
                <a:gd name="T28" fmla="*/ 3 w 39"/>
                <a:gd name="T29" fmla="*/ 2 h 61"/>
                <a:gd name="T30" fmla="*/ 2 w 39"/>
                <a:gd name="T31" fmla="*/ 2 h 61"/>
                <a:gd name="T32" fmla="*/ 2 w 39"/>
                <a:gd name="T33" fmla="*/ 1 h 61"/>
                <a:gd name="T34" fmla="*/ 2 w 39"/>
                <a:gd name="T35" fmla="*/ 1 h 61"/>
                <a:gd name="T36" fmla="*/ 2 w 39"/>
                <a:gd name="T37" fmla="*/ 1 h 61"/>
                <a:gd name="T38" fmla="*/ 1 w 39"/>
                <a:gd name="T39" fmla="*/ 0 h 61"/>
                <a:gd name="T40" fmla="*/ 1 w 39"/>
                <a:gd name="T41" fmla="*/ 1 h 61"/>
                <a:gd name="T42" fmla="*/ 1 w 39"/>
                <a:gd name="T43" fmla="*/ 1 h 61"/>
                <a:gd name="T44" fmla="*/ 1 w 39"/>
                <a:gd name="T45" fmla="*/ 1 h 61"/>
                <a:gd name="T46" fmla="*/ 0 w 39"/>
                <a:gd name="T47" fmla="*/ 2 h 61"/>
                <a:gd name="T48" fmla="*/ 1 w 39"/>
                <a:gd name="T49" fmla="*/ 2 h 61"/>
                <a:gd name="T50" fmla="*/ 1 w 39"/>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
                <a:gd name="T79" fmla="*/ 0 h 61"/>
                <a:gd name="T80" fmla="*/ 39 w 39"/>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 h="61">
                  <a:moveTo>
                    <a:pt x="1" y="23"/>
                  </a:moveTo>
                  <a:lnTo>
                    <a:pt x="3" y="29"/>
                  </a:lnTo>
                  <a:lnTo>
                    <a:pt x="5" y="36"/>
                  </a:lnTo>
                  <a:lnTo>
                    <a:pt x="7" y="43"/>
                  </a:lnTo>
                  <a:lnTo>
                    <a:pt x="7" y="48"/>
                  </a:lnTo>
                  <a:lnTo>
                    <a:pt x="9" y="54"/>
                  </a:lnTo>
                  <a:lnTo>
                    <a:pt x="14" y="59"/>
                  </a:lnTo>
                  <a:lnTo>
                    <a:pt x="20" y="61"/>
                  </a:lnTo>
                  <a:lnTo>
                    <a:pt x="26" y="61"/>
                  </a:lnTo>
                  <a:lnTo>
                    <a:pt x="32" y="59"/>
                  </a:lnTo>
                  <a:lnTo>
                    <a:pt x="37" y="54"/>
                  </a:lnTo>
                  <a:lnTo>
                    <a:pt x="39" y="48"/>
                  </a:lnTo>
                  <a:lnTo>
                    <a:pt x="39" y="43"/>
                  </a:lnTo>
                  <a:lnTo>
                    <a:pt x="37" y="35"/>
                  </a:lnTo>
                  <a:lnTo>
                    <a:pt x="35" y="27"/>
                  </a:lnTo>
                  <a:lnTo>
                    <a:pt x="32" y="18"/>
                  </a:lnTo>
                  <a:lnTo>
                    <a:pt x="30" y="10"/>
                  </a:lnTo>
                  <a:lnTo>
                    <a:pt x="26" y="5"/>
                  </a:lnTo>
                  <a:lnTo>
                    <a:pt x="22" y="1"/>
                  </a:lnTo>
                  <a:lnTo>
                    <a:pt x="15" y="0"/>
                  </a:lnTo>
                  <a:lnTo>
                    <a:pt x="9" y="2"/>
                  </a:lnTo>
                  <a:lnTo>
                    <a:pt x="5" y="6"/>
                  </a:lnTo>
                  <a:lnTo>
                    <a:pt x="1" y="10"/>
                  </a:lnTo>
                  <a:lnTo>
                    <a:pt x="0" y="17"/>
                  </a:lnTo>
                  <a:lnTo>
                    <a:pt x="1" y="23"/>
                  </a:lnTo>
                  <a:close/>
                </a:path>
              </a:pathLst>
            </a:custGeom>
            <a:solidFill>
              <a:srgbClr val="FF9900"/>
            </a:solidFill>
            <a:ln w="9525">
              <a:noFill/>
              <a:round/>
              <a:headEnd/>
              <a:tailEnd/>
            </a:ln>
          </p:spPr>
          <p:txBody>
            <a:bodyPr/>
            <a:lstStyle/>
            <a:p>
              <a:endParaRPr lang="de-DE"/>
            </a:p>
          </p:txBody>
        </p:sp>
        <p:sp>
          <p:nvSpPr>
            <p:cNvPr id="10323" name="Freeform 81"/>
            <p:cNvSpPr>
              <a:spLocks/>
            </p:cNvSpPr>
            <p:nvPr/>
          </p:nvSpPr>
          <p:spPr bwMode="auto">
            <a:xfrm>
              <a:off x="4591" y="3748"/>
              <a:ext cx="23" cy="25"/>
            </a:xfrm>
            <a:custGeom>
              <a:avLst/>
              <a:gdLst>
                <a:gd name="T0" fmla="*/ 2 w 45"/>
                <a:gd name="T1" fmla="*/ 2 h 51"/>
                <a:gd name="T2" fmla="*/ 2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5"/>
                  </a:moveTo>
                  <a:lnTo>
                    <a:pt x="32" y="40"/>
                  </a:lnTo>
                  <a:lnTo>
                    <a:pt x="36" y="35"/>
                  </a:lnTo>
                  <a:lnTo>
                    <a:pt x="39" y="30"/>
                  </a:lnTo>
                  <a:lnTo>
                    <a:pt x="41" y="26"/>
                  </a:lnTo>
                  <a:lnTo>
                    <a:pt x="45" y="20"/>
                  </a:lnTo>
                  <a:lnTo>
                    <a:pt x="45" y="14"/>
                  </a:lnTo>
                  <a:lnTo>
                    <a:pt x="44" y="8"/>
                  </a:lnTo>
                  <a:lnTo>
                    <a:pt x="39" y="4"/>
                  </a:lnTo>
                  <a:lnTo>
                    <a:pt x="33" y="0"/>
                  </a:lnTo>
                  <a:lnTo>
                    <a:pt x="28" y="0"/>
                  </a:lnTo>
                  <a:lnTo>
                    <a:pt x="22" y="1"/>
                  </a:lnTo>
                  <a:lnTo>
                    <a:pt x="17" y="6"/>
                  </a:lnTo>
                  <a:lnTo>
                    <a:pt x="13" y="11"/>
                  </a:lnTo>
                  <a:lnTo>
                    <a:pt x="9" y="15"/>
                  </a:lnTo>
                  <a:lnTo>
                    <a:pt x="6" y="21"/>
                  </a:lnTo>
                  <a:lnTo>
                    <a:pt x="2" y="26"/>
                  </a:lnTo>
                  <a:lnTo>
                    <a:pt x="0" y="31"/>
                  </a:lnTo>
                  <a:lnTo>
                    <a:pt x="0" y="37"/>
                  </a:lnTo>
                  <a:lnTo>
                    <a:pt x="1" y="43"/>
                  </a:lnTo>
                  <a:lnTo>
                    <a:pt x="6" y="47"/>
                  </a:lnTo>
                  <a:lnTo>
                    <a:pt x="12" y="51"/>
                  </a:lnTo>
                  <a:lnTo>
                    <a:pt x="17" y="51"/>
                  </a:lnTo>
                  <a:lnTo>
                    <a:pt x="23" y="50"/>
                  </a:lnTo>
                  <a:lnTo>
                    <a:pt x="28" y="45"/>
                  </a:lnTo>
                  <a:close/>
                </a:path>
              </a:pathLst>
            </a:custGeom>
            <a:solidFill>
              <a:srgbClr val="FF9900"/>
            </a:solidFill>
            <a:ln w="9525">
              <a:noFill/>
              <a:round/>
              <a:headEnd/>
              <a:tailEnd/>
            </a:ln>
          </p:spPr>
          <p:txBody>
            <a:bodyPr/>
            <a:lstStyle/>
            <a:p>
              <a:endParaRPr lang="de-DE"/>
            </a:p>
          </p:txBody>
        </p:sp>
        <p:sp>
          <p:nvSpPr>
            <p:cNvPr id="10324" name="Freeform 82"/>
            <p:cNvSpPr>
              <a:spLocks/>
            </p:cNvSpPr>
            <p:nvPr/>
          </p:nvSpPr>
          <p:spPr bwMode="auto">
            <a:xfrm>
              <a:off x="4672" y="3822"/>
              <a:ext cx="31" cy="29"/>
            </a:xfrm>
            <a:custGeom>
              <a:avLst/>
              <a:gdLst>
                <a:gd name="T0" fmla="*/ 1 w 62"/>
                <a:gd name="T1" fmla="*/ 2 h 58"/>
                <a:gd name="T2" fmla="*/ 1 w 62"/>
                <a:gd name="T3" fmla="*/ 3 h 58"/>
                <a:gd name="T4" fmla="*/ 2 w 62"/>
                <a:gd name="T5" fmla="*/ 3 h 58"/>
                <a:gd name="T6" fmla="*/ 2 w 62"/>
                <a:gd name="T7" fmla="*/ 4 h 58"/>
                <a:gd name="T8" fmla="*/ 3 w 62"/>
                <a:gd name="T9" fmla="*/ 4 h 58"/>
                <a:gd name="T10" fmla="*/ 3 w 62"/>
                <a:gd name="T11" fmla="*/ 4 h 58"/>
                <a:gd name="T12" fmla="*/ 4 w 62"/>
                <a:gd name="T13" fmla="*/ 4 h 58"/>
                <a:gd name="T14" fmla="*/ 4 w 62"/>
                <a:gd name="T15" fmla="*/ 4 h 58"/>
                <a:gd name="T16" fmla="*/ 4 w 62"/>
                <a:gd name="T17" fmla="*/ 4 h 58"/>
                <a:gd name="T18" fmla="*/ 4 w 62"/>
                <a:gd name="T19" fmla="*/ 3 h 58"/>
                <a:gd name="T20" fmla="*/ 4 w 62"/>
                <a:gd name="T21" fmla="*/ 3 h 58"/>
                <a:gd name="T22" fmla="*/ 4 w 62"/>
                <a:gd name="T23" fmla="*/ 3 h 58"/>
                <a:gd name="T24" fmla="*/ 4 w 62"/>
                <a:gd name="T25" fmla="*/ 2 h 58"/>
                <a:gd name="T26" fmla="*/ 3 w 62"/>
                <a:gd name="T27" fmla="*/ 2 h 58"/>
                <a:gd name="T28" fmla="*/ 3 w 62"/>
                <a:gd name="T29" fmla="*/ 2 h 58"/>
                <a:gd name="T30" fmla="*/ 3 w 62"/>
                <a:gd name="T31" fmla="*/ 1 h 58"/>
                <a:gd name="T32" fmla="*/ 2 w 62"/>
                <a:gd name="T33" fmla="*/ 1 h 58"/>
                <a:gd name="T34" fmla="*/ 2 w 62"/>
                <a:gd name="T35" fmla="*/ 1 h 58"/>
                <a:gd name="T36" fmla="*/ 1 w 62"/>
                <a:gd name="T37" fmla="*/ 0 h 58"/>
                <a:gd name="T38" fmla="*/ 1 w 62"/>
                <a:gd name="T39" fmla="*/ 1 h 58"/>
                <a:gd name="T40" fmla="*/ 1 w 62"/>
                <a:gd name="T41" fmla="*/ 1 h 58"/>
                <a:gd name="T42" fmla="*/ 1 w 62"/>
                <a:gd name="T43" fmla="*/ 1 h 58"/>
                <a:gd name="T44" fmla="*/ 0 w 62"/>
                <a:gd name="T45" fmla="*/ 1 h 58"/>
                <a:gd name="T46" fmla="*/ 1 w 62"/>
                <a:gd name="T47" fmla="*/ 2 h 58"/>
                <a:gd name="T48" fmla="*/ 1 w 62"/>
                <a:gd name="T49" fmla="*/ 2 h 58"/>
                <a:gd name="T50" fmla="*/ 1 w 62"/>
                <a:gd name="T51" fmla="*/ 2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58"/>
                <a:gd name="T80" fmla="*/ 62 w 62"/>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58">
                  <a:moveTo>
                    <a:pt x="5" y="27"/>
                  </a:moveTo>
                  <a:lnTo>
                    <a:pt x="13" y="34"/>
                  </a:lnTo>
                  <a:lnTo>
                    <a:pt x="20" y="42"/>
                  </a:lnTo>
                  <a:lnTo>
                    <a:pt x="28" y="49"/>
                  </a:lnTo>
                  <a:lnTo>
                    <a:pt x="37" y="55"/>
                  </a:lnTo>
                  <a:lnTo>
                    <a:pt x="43" y="58"/>
                  </a:lnTo>
                  <a:lnTo>
                    <a:pt x="49" y="58"/>
                  </a:lnTo>
                  <a:lnTo>
                    <a:pt x="54" y="56"/>
                  </a:lnTo>
                  <a:lnTo>
                    <a:pt x="59" y="52"/>
                  </a:lnTo>
                  <a:lnTo>
                    <a:pt x="61" y="46"/>
                  </a:lnTo>
                  <a:lnTo>
                    <a:pt x="62" y="40"/>
                  </a:lnTo>
                  <a:lnTo>
                    <a:pt x="60" y="34"/>
                  </a:lnTo>
                  <a:lnTo>
                    <a:pt x="56" y="30"/>
                  </a:lnTo>
                  <a:lnTo>
                    <a:pt x="47" y="24"/>
                  </a:lnTo>
                  <a:lnTo>
                    <a:pt x="41" y="18"/>
                  </a:lnTo>
                  <a:lnTo>
                    <a:pt x="35" y="11"/>
                  </a:lnTo>
                  <a:lnTo>
                    <a:pt x="28" y="4"/>
                  </a:lnTo>
                  <a:lnTo>
                    <a:pt x="22" y="1"/>
                  </a:lnTo>
                  <a:lnTo>
                    <a:pt x="16" y="0"/>
                  </a:lnTo>
                  <a:lnTo>
                    <a:pt x="9" y="1"/>
                  </a:lnTo>
                  <a:lnTo>
                    <a:pt x="5" y="4"/>
                  </a:lnTo>
                  <a:lnTo>
                    <a:pt x="1" y="10"/>
                  </a:lnTo>
                  <a:lnTo>
                    <a:pt x="0" y="16"/>
                  </a:lnTo>
                  <a:lnTo>
                    <a:pt x="1" y="23"/>
                  </a:lnTo>
                  <a:lnTo>
                    <a:pt x="5" y="27"/>
                  </a:lnTo>
                  <a:close/>
                </a:path>
              </a:pathLst>
            </a:custGeom>
            <a:solidFill>
              <a:srgbClr val="FF9900"/>
            </a:solidFill>
            <a:ln w="9525">
              <a:noFill/>
              <a:round/>
              <a:headEnd/>
              <a:tailEnd/>
            </a:ln>
          </p:spPr>
          <p:txBody>
            <a:bodyPr/>
            <a:lstStyle/>
            <a:p>
              <a:endParaRPr lang="de-DE"/>
            </a:p>
          </p:txBody>
        </p:sp>
        <p:sp>
          <p:nvSpPr>
            <p:cNvPr id="10325" name="Freeform 83"/>
            <p:cNvSpPr>
              <a:spLocks/>
            </p:cNvSpPr>
            <p:nvPr/>
          </p:nvSpPr>
          <p:spPr bwMode="auto">
            <a:xfrm>
              <a:off x="4734" y="3880"/>
              <a:ext cx="23" cy="27"/>
            </a:xfrm>
            <a:custGeom>
              <a:avLst/>
              <a:gdLst>
                <a:gd name="T0" fmla="*/ 2 w 45"/>
                <a:gd name="T1" fmla="*/ 3 h 54"/>
                <a:gd name="T2" fmla="*/ 3 w 45"/>
                <a:gd name="T3" fmla="*/ 3 h 54"/>
                <a:gd name="T4" fmla="*/ 3 w 45"/>
                <a:gd name="T5" fmla="*/ 3 h 54"/>
                <a:gd name="T6" fmla="*/ 3 w 45"/>
                <a:gd name="T7" fmla="*/ 2 h 54"/>
                <a:gd name="T8" fmla="*/ 3 w 45"/>
                <a:gd name="T9" fmla="*/ 2 h 54"/>
                <a:gd name="T10" fmla="*/ 3 w 45"/>
                <a:gd name="T11" fmla="*/ 1 h 54"/>
                <a:gd name="T12" fmla="*/ 3 w 45"/>
                <a:gd name="T13" fmla="*/ 1 h 54"/>
                <a:gd name="T14" fmla="*/ 3 w 45"/>
                <a:gd name="T15" fmla="*/ 1 h 54"/>
                <a:gd name="T16" fmla="*/ 3 w 45"/>
                <a:gd name="T17" fmla="*/ 1 h 54"/>
                <a:gd name="T18" fmla="*/ 2 w 45"/>
                <a:gd name="T19" fmla="*/ 0 h 54"/>
                <a:gd name="T20" fmla="*/ 2 w 45"/>
                <a:gd name="T21" fmla="*/ 1 h 54"/>
                <a:gd name="T22" fmla="*/ 2 w 45"/>
                <a:gd name="T23" fmla="*/ 1 h 54"/>
                <a:gd name="T24" fmla="*/ 1 w 45"/>
                <a:gd name="T25" fmla="*/ 1 h 54"/>
                <a:gd name="T26" fmla="*/ 1 w 45"/>
                <a:gd name="T27" fmla="*/ 1 h 54"/>
                <a:gd name="T28" fmla="*/ 1 w 45"/>
                <a:gd name="T29" fmla="*/ 2 h 54"/>
                <a:gd name="T30" fmla="*/ 1 w 45"/>
                <a:gd name="T31" fmla="*/ 2 h 54"/>
                <a:gd name="T32" fmla="*/ 1 w 45"/>
                <a:gd name="T33" fmla="*/ 2 h 54"/>
                <a:gd name="T34" fmla="*/ 0 w 45"/>
                <a:gd name="T35" fmla="*/ 3 h 54"/>
                <a:gd name="T36" fmla="*/ 0 w 45"/>
                <a:gd name="T37" fmla="*/ 3 h 54"/>
                <a:gd name="T38" fmla="*/ 1 w 45"/>
                <a:gd name="T39" fmla="*/ 3 h 54"/>
                <a:gd name="T40" fmla="*/ 1 w 45"/>
                <a:gd name="T41" fmla="*/ 4 h 54"/>
                <a:gd name="T42" fmla="*/ 1 w 45"/>
                <a:gd name="T43" fmla="*/ 4 h 54"/>
                <a:gd name="T44" fmla="*/ 2 w 45"/>
                <a:gd name="T45" fmla="*/ 4 h 54"/>
                <a:gd name="T46" fmla="*/ 2 w 45"/>
                <a:gd name="T47" fmla="*/ 4 h 54"/>
                <a:gd name="T48" fmla="*/ 2 w 45"/>
                <a:gd name="T49" fmla="*/ 3 h 54"/>
                <a:gd name="T50" fmla="*/ 2 w 45"/>
                <a:gd name="T51" fmla="*/ 3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4"/>
                <a:gd name="T80" fmla="*/ 45 w 45"/>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4">
                  <a:moveTo>
                    <a:pt x="28" y="48"/>
                  </a:moveTo>
                  <a:lnTo>
                    <a:pt x="34" y="43"/>
                  </a:lnTo>
                  <a:lnTo>
                    <a:pt x="39" y="37"/>
                  </a:lnTo>
                  <a:lnTo>
                    <a:pt x="41" y="30"/>
                  </a:lnTo>
                  <a:lnTo>
                    <a:pt x="43" y="22"/>
                  </a:lnTo>
                  <a:lnTo>
                    <a:pt x="45" y="16"/>
                  </a:lnTo>
                  <a:lnTo>
                    <a:pt x="43" y="9"/>
                  </a:lnTo>
                  <a:lnTo>
                    <a:pt x="41" y="5"/>
                  </a:lnTo>
                  <a:lnTo>
                    <a:pt x="37" y="1"/>
                  </a:lnTo>
                  <a:lnTo>
                    <a:pt x="31" y="0"/>
                  </a:lnTo>
                  <a:lnTo>
                    <a:pt x="24" y="1"/>
                  </a:lnTo>
                  <a:lnTo>
                    <a:pt x="18" y="5"/>
                  </a:lnTo>
                  <a:lnTo>
                    <a:pt x="15" y="9"/>
                  </a:lnTo>
                  <a:lnTo>
                    <a:pt x="12" y="14"/>
                  </a:lnTo>
                  <a:lnTo>
                    <a:pt x="10" y="20"/>
                  </a:lnTo>
                  <a:lnTo>
                    <a:pt x="7" y="24"/>
                  </a:lnTo>
                  <a:lnTo>
                    <a:pt x="3" y="29"/>
                  </a:lnTo>
                  <a:lnTo>
                    <a:pt x="0" y="35"/>
                  </a:lnTo>
                  <a:lnTo>
                    <a:pt x="0" y="40"/>
                  </a:lnTo>
                  <a:lnTo>
                    <a:pt x="2" y="46"/>
                  </a:lnTo>
                  <a:lnTo>
                    <a:pt x="7" y="51"/>
                  </a:lnTo>
                  <a:lnTo>
                    <a:pt x="12" y="54"/>
                  </a:lnTo>
                  <a:lnTo>
                    <a:pt x="18" y="54"/>
                  </a:lnTo>
                  <a:lnTo>
                    <a:pt x="24" y="53"/>
                  </a:lnTo>
                  <a:lnTo>
                    <a:pt x="28" y="48"/>
                  </a:lnTo>
                  <a:close/>
                </a:path>
              </a:pathLst>
            </a:custGeom>
            <a:solidFill>
              <a:srgbClr val="FF9900"/>
            </a:solidFill>
            <a:ln w="9525">
              <a:noFill/>
              <a:round/>
              <a:headEnd/>
              <a:tailEnd/>
            </a:ln>
          </p:spPr>
          <p:txBody>
            <a:bodyPr/>
            <a:lstStyle/>
            <a:p>
              <a:endParaRPr lang="de-DE"/>
            </a:p>
          </p:txBody>
        </p:sp>
        <p:sp>
          <p:nvSpPr>
            <p:cNvPr id="10326" name="Freeform 84"/>
            <p:cNvSpPr>
              <a:spLocks/>
            </p:cNvSpPr>
            <p:nvPr/>
          </p:nvSpPr>
          <p:spPr bwMode="auto">
            <a:xfrm>
              <a:off x="4635" y="3870"/>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1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4" y="29"/>
                  </a:lnTo>
                  <a:lnTo>
                    <a:pt x="5" y="36"/>
                  </a:lnTo>
                  <a:lnTo>
                    <a:pt x="7" y="43"/>
                  </a:lnTo>
                  <a:lnTo>
                    <a:pt x="8" y="49"/>
                  </a:lnTo>
                  <a:lnTo>
                    <a:pt x="11" y="54"/>
                  </a:lnTo>
                  <a:lnTo>
                    <a:pt x="15" y="59"/>
                  </a:lnTo>
                  <a:lnTo>
                    <a:pt x="21" y="61"/>
                  </a:lnTo>
                  <a:lnTo>
                    <a:pt x="27" y="61"/>
                  </a:lnTo>
                  <a:lnTo>
                    <a:pt x="33" y="59"/>
                  </a:lnTo>
                  <a:lnTo>
                    <a:pt x="37" y="54"/>
                  </a:lnTo>
                  <a:lnTo>
                    <a:pt x="40" y="49"/>
                  </a:lnTo>
                  <a:lnTo>
                    <a:pt x="40" y="43"/>
                  </a:lnTo>
                  <a:lnTo>
                    <a:pt x="37" y="35"/>
                  </a:lnTo>
                  <a:lnTo>
                    <a:pt x="36" y="27"/>
                  </a:lnTo>
                  <a:lnTo>
                    <a:pt x="34" y="19"/>
                  </a:lnTo>
                  <a:lnTo>
                    <a:pt x="31" y="11"/>
                  </a:lnTo>
                  <a:lnTo>
                    <a:pt x="28" y="5"/>
                  </a:lnTo>
                  <a:lnTo>
                    <a:pt x="22" y="1"/>
                  </a:lnTo>
                  <a:lnTo>
                    <a:pt x="17" y="0"/>
                  </a:lnTo>
                  <a:lnTo>
                    <a:pt x="10" y="3"/>
                  </a:lnTo>
                  <a:lnTo>
                    <a:pt x="5" y="6"/>
                  </a:lnTo>
                  <a:lnTo>
                    <a:pt x="2" y="11"/>
                  </a:lnTo>
                  <a:lnTo>
                    <a:pt x="0" y="18"/>
                  </a:lnTo>
                  <a:lnTo>
                    <a:pt x="2" y="23"/>
                  </a:lnTo>
                  <a:close/>
                </a:path>
              </a:pathLst>
            </a:custGeom>
            <a:solidFill>
              <a:srgbClr val="FF9900"/>
            </a:solidFill>
            <a:ln w="9525">
              <a:noFill/>
              <a:round/>
              <a:headEnd/>
              <a:tailEnd/>
            </a:ln>
          </p:spPr>
          <p:txBody>
            <a:bodyPr/>
            <a:lstStyle/>
            <a:p>
              <a:endParaRPr lang="de-DE"/>
            </a:p>
          </p:txBody>
        </p:sp>
        <p:sp>
          <p:nvSpPr>
            <p:cNvPr id="10327" name="Freeform 85"/>
            <p:cNvSpPr>
              <a:spLocks/>
            </p:cNvSpPr>
            <p:nvPr/>
          </p:nvSpPr>
          <p:spPr bwMode="auto">
            <a:xfrm>
              <a:off x="4752" y="3810"/>
              <a:ext cx="22" cy="25"/>
            </a:xfrm>
            <a:custGeom>
              <a:avLst/>
              <a:gdLst>
                <a:gd name="T0" fmla="*/ 2 w 44"/>
                <a:gd name="T1" fmla="*/ 2 h 51"/>
                <a:gd name="T2" fmla="*/ 2 w 44"/>
                <a:gd name="T3" fmla="*/ 2 h 51"/>
                <a:gd name="T4" fmla="*/ 3 w 44"/>
                <a:gd name="T5" fmla="*/ 2 h 51"/>
                <a:gd name="T6" fmla="*/ 3 w 44"/>
                <a:gd name="T7" fmla="*/ 1 h 51"/>
                <a:gd name="T8" fmla="*/ 3 w 44"/>
                <a:gd name="T9" fmla="*/ 1 h 51"/>
                <a:gd name="T10" fmla="*/ 3 w 44"/>
                <a:gd name="T11" fmla="*/ 1 h 51"/>
                <a:gd name="T12" fmla="*/ 3 w 44"/>
                <a:gd name="T13" fmla="*/ 0 h 51"/>
                <a:gd name="T14" fmla="*/ 3 w 44"/>
                <a:gd name="T15" fmla="*/ 0 h 51"/>
                <a:gd name="T16" fmla="*/ 3 w 44"/>
                <a:gd name="T17" fmla="*/ 0 h 51"/>
                <a:gd name="T18" fmla="*/ 3 w 44"/>
                <a:gd name="T19" fmla="*/ 0 h 51"/>
                <a:gd name="T20" fmla="*/ 2 w 44"/>
                <a:gd name="T21" fmla="*/ 0 h 51"/>
                <a:gd name="T22" fmla="*/ 2 w 44"/>
                <a:gd name="T23" fmla="*/ 0 h 51"/>
                <a:gd name="T24" fmla="*/ 2 w 44"/>
                <a:gd name="T25" fmla="*/ 0 h 51"/>
                <a:gd name="T26" fmla="*/ 1 w 44"/>
                <a:gd name="T27" fmla="*/ 0 h 51"/>
                <a:gd name="T28" fmla="*/ 1 w 44"/>
                <a:gd name="T29" fmla="*/ 0 h 51"/>
                <a:gd name="T30" fmla="*/ 1 w 44"/>
                <a:gd name="T31" fmla="*/ 1 h 51"/>
                <a:gd name="T32" fmla="*/ 1 w 44"/>
                <a:gd name="T33" fmla="*/ 1 h 51"/>
                <a:gd name="T34" fmla="*/ 0 w 44"/>
                <a:gd name="T35" fmla="*/ 2 h 51"/>
                <a:gd name="T36" fmla="*/ 0 w 44"/>
                <a:gd name="T37" fmla="*/ 2 h 51"/>
                <a:gd name="T38" fmla="*/ 1 w 44"/>
                <a:gd name="T39" fmla="*/ 2 h 51"/>
                <a:gd name="T40" fmla="*/ 1 w 44"/>
                <a:gd name="T41" fmla="*/ 3 h 51"/>
                <a:gd name="T42" fmla="*/ 1 w 44"/>
                <a:gd name="T43" fmla="*/ 3 h 51"/>
                <a:gd name="T44" fmla="*/ 2 w 44"/>
                <a:gd name="T45" fmla="*/ 3 h 51"/>
                <a:gd name="T46" fmla="*/ 2 w 44"/>
                <a:gd name="T47" fmla="*/ 3 h 51"/>
                <a:gd name="T48" fmla="*/ 2 w 44"/>
                <a:gd name="T49" fmla="*/ 2 h 51"/>
                <a:gd name="T50" fmla="*/ 2 w 44"/>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51"/>
                <a:gd name="T80" fmla="*/ 44 w 44"/>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51">
                  <a:moveTo>
                    <a:pt x="28" y="45"/>
                  </a:moveTo>
                  <a:lnTo>
                    <a:pt x="31" y="41"/>
                  </a:lnTo>
                  <a:lnTo>
                    <a:pt x="35" y="35"/>
                  </a:lnTo>
                  <a:lnTo>
                    <a:pt x="38" y="30"/>
                  </a:lnTo>
                  <a:lnTo>
                    <a:pt x="42" y="26"/>
                  </a:lnTo>
                  <a:lnTo>
                    <a:pt x="44" y="21"/>
                  </a:lnTo>
                  <a:lnTo>
                    <a:pt x="44" y="14"/>
                  </a:lnTo>
                  <a:lnTo>
                    <a:pt x="43" y="9"/>
                  </a:lnTo>
                  <a:lnTo>
                    <a:pt x="38" y="4"/>
                  </a:lnTo>
                  <a:lnTo>
                    <a:pt x="33" y="0"/>
                  </a:lnTo>
                  <a:lnTo>
                    <a:pt x="27" y="0"/>
                  </a:lnTo>
                  <a:lnTo>
                    <a:pt x="21" y="2"/>
                  </a:lnTo>
                  <a:lnTo>
                    <a:pt x="17" y="6"/>
                  </a:lnTo>
                  <a:lnTo>
                    <a:pt x="13" y="11"/>
                  </a:lnTo>
                  <a:lnTo>
                    <a:pt x="10" y="15"/>
                  </a:lnTo>
                  <a:lnTo>
                    <a:pt x="6" y="21"/>
                  </a:lnTo>
                  <a:lnTo>
                    <a:pt x="4" y="26"/>
                  </a:lnTo>
                  <a:lnTo>
                    <a:pt x="0" y="32"/>
                  </a:lnTo>
                  <a:lnTo>
                    <a:pt x="0" y="37"/>
                  </a:lnTo>
                  <a:lnTo>
                    <a:pt x="2" y="43"/>
                  </a:lnTo>
                  <a:lnTo>
                    <a:pt x="6" y="48"/>
                  </a:lnTo>
                  <a:lnTo>
                    <a:pt x="11" y="51"/>
                  </a:lnTo>
                  <a:lnTo>
                    <a:pt x="18" y="51"/>
                  </a:lnTo>
                  <a:lnTo>
                    <a:pt x="23" y="50"/>
                  </a:lnTo>
                  <a:lnTo>
                    <a:pt x="28" y="45"/>
                  </a:lnTo>
                  <a:close/>
                </a:path>
              </a:pathLst>
            </a:custGeom>
            <a:solidFill>
              <a:srgbClr val="FF9900"/>
            </a:solidFill>
            <a:ln w="9525">
              <a:noFill/>
              <a:round/>
              <a:headEnd/>
              <a:tailEnd/>
            </a:ln>
          </p:spPr>
          <p:txBody>
            <a:bodyPr/>
            <a:lstStyle/>
            <a:p>
              <a:endParaRPr lang="de-DE"/>
            </a:p>
          </p:txBody>
        </p:sp>
        <p:sp>
          <p:nvSpPr>
            <p:cNvPr id="10328" name="Freeform 86"/>
            <p:cNvSpPr>
              <a:spLocks/>
            </p:cNvSpPr>
            <p:nvPr/>
          </p:nvSpPr>
          <p:spPr bwMode="auto">
            <a:xfrm>
              <a:off x="4869" y="3773"/>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4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1" y="44"/>
                  </a:lnTo>
                  <a:lnTo>
                    <a:pt x="28" y="51"/>
                  </a:lnTo>
                  <a:lnTo>
                    <a:pt x="37" y="56"/>
                  </a:lnTo>
                  <a:lnTo>
                    <a:pt x="43" y="59"/>
                  </a:lnTo>
                  <a:lnTo>
                    <a:pt x="50" y="60"/>
                  </a:lnTo>
                  <a:lnTo>
                    <a:pt x="55" y="57"/>
                  </a:lnTo>
                  <a:lnTo>
                    <a:pt x="60" y="53"/>
                  </a:lnTo>
                  <a:lnTo>
                    <a:pt x="62" y="47"/>
                  </a:lnTo>
                  <a:lnTo>
                    <a:pt x="62" y="41"/>
                  </a:lnTo>
                  <a:lnTo>
                    <a:pt x="60" y="36"/>
                  </a:lnTo>
                  <a:lnTo>
                    <a:pt x="55" y="31"/>
                  </a:lnTo>
                  <a:lnTo>
                    <a:pt x="48" y="25"/>
                  </a:lnTo>
                  <a:lnTo>
                    <a:pt x="42" y="18"/>
                  </a:lnTo>
                  <a:lnTo>
                    <a:pt x="35" y="13"/>
                  </a:lnTo>
                  <a:lnTo>
                    <a:pt x="28" y="6"/>
                  </a:lnTo>
                  <a:lnTo>
                    <a:pt x="23" y="2"/>
                  </a:lnTo>
                  <a:lnTo>
                    <a:pt x="16" y="0"/>
                  </a:lnTo>
                  <a:lnTo>
                    <a:pt x="10" y="2"/>
                  </a:lnTo>
                  <a:lnTo>
                    <a:pt x="5" y="6"/>
                  </a:lnTo>
                  <a:lnTo>
                    <a:pt x="1" y="10"/>
                  </a:lnTo>
                  <a:lnTo>
                    <a:pt x="0" y="17"/>
                  </a:lnTo>
                  <a:lnTo>
                    <a:pt x="1" y="23"/>
                  </a:lnTo>
                  <a:lnTo>
                    <a:pt x="5" y="29"/>
                  </a:lnTo>
                  <a:close/>
                </a:path>
              </a:pathLst>
            </a:custGeom>
            <a:solidFill>
              <a:srgbClr val="FF9900"/>
            </a:solidFill>
            <a:ln w="9525">
              <a:noFill/>
              <a:round/>
              <a:headEnd/>
              <a:tailEnd/>
            </a:ln>
          </p:spPr>
          <p:txBody>
            <a:bodyPr/>
            <a:lstStyle/>
            <a:p>
              <a:endParaRPr lang="de-DE"/>
            </a:p>
          </p:txBody>
        </p:sp>
        <p:sp>
          <p:nvSpPr>
            <p:cNvPr id="10329" name="Freeform 87"/>
            <p:cNvSpPr>
              <a:spLocks/>
            </p:cNvSpPr>
            <p:nvPr/>
          </p:nvSpPr>
          <p:spPr bwMode="auto">
            <a:xfrm>
              <a:off x="5028" y="3834"/>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3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0" y="44"/>
                  </a:lnTo>
                  <a:lnTo>
                    <a:pt x="28" y="51"/>
                  </a:lnTo>
                  <a:lnTo>
                    <a:pt x="37" y="56"/>
                  </a:lnTo>
                  <a:lnTo>
                    <a:pt x="43" y="59"/>
                  </a:lnTo>
                  <a:lnTo>
                    <a:pt x="48" y="60"/>
                  </a:lnTo>
                  <a:lnTo>
                    <a:pt x="54" y="57"/>
                  </a:lnTo>
                  <a:lnTo>
                    <a:pt x="59" y="53"/>
                  </a:lnTo>
                  <a:lnTo>
                    <a:pt x="61" y="47"/>
                  </a:lnTo>
                  <a:lnTo>
                    <a:pt x="62" y="41"/>
                  </a:lnTo>
                  <a:lnTo>
                    <a:pt x="60" y="36"/>
                  </a:lnTo>
                  <a:lnTo>
                    <a:pt x="55" y="31"/>
                  </a:lnTo>
                  <a:lnTo>
                    <a:pt x="47" y="25"/>
                  </a:lnTo>
                  <a:lnTo>
                    <a:pt x="40" y="18"/>
                  </a:lnTo>
                  <a:lnTo>
                    <a:pt x="35" y="13"/>
                  </a:lnTo>
                  <a:lnTo>
                    <a:pt x="28" y="6"/>
                  </a:lnTo>
                  <a:lnTo>
                    <a:pt x="22" y="2"/>
                  </a:lnTo>
                  <a:lnTo>
                    <a:pt x="16" y="0"/>
                  </a:lnTo>
                  <a:lnTo>
                    <a:pt x="9" y="2"/>
                  </a:lnTo>
                  <a:lnTo>
                    <a:pt x="5" y="6"/>
                  </a:lnTo>
                  <a:lnTo>
                    <a:pt x="1" y="10"/>
                  </a:lnTo>
                  <a:lnTo>
                    <a:pt x="0" y="17"/>
                  </a:lnTo>
                  <a:lnTo>
                    <a:pt x="1" y="23"/>
                  </a:lnTo>
                  <a:lnTo>
                    <a:pt x="5" y="29"/>
                  </a:lnTo>
                  <a:close/>
                </a:path>
              </a:pathLst>
            </a:custGeom>
            <a:solidFill>
              <a:srgbClr val="FF9900"/>
            </a:solidFill>
            <a:ln w="9525">
              <a:noFill/>
              <a:round/>
              <a:headEnd/>
              <a:tailEnd/>
            </a:ln>
          </p:spPr>
          <p:txBody>
            <a:bodyPr/>
            <a:lstStyle/>
            <a:p>
              <a:endParaRPr lang="de-DE"/>
            </a:p>
          </p:txBody>
        </p:sp>
        <p:sp>
          <p:nvSpPr>
            <p:cNvPr id="10330" name="Freeform 88"/>
            <p:cNvSpPr>
              <a:spLocks/>
            </p:cNvSpPr>
            <p:nvPr/>
          </p:nvSpPr>
          <p:spPr bwMode="auto">
            <a:xfrm>
              <a:off x="4931" y="3832"/>
              <a:ext cx="23" cy="27"/>
            </a:xfrm>
            <a:custGeom>
              <a:avLst/>
              <a:gdLst>
                <a:gd name="T0" fmla="*/ 2 w 45"/>
                <a:gd name="T1" fmla="*/ 3 h 56"/>
                <a:gd name="T2" fmla="*/ 3 w 45"/>
                <a:gd name="T3" fmla="*/ 2 h 56"/>
                <a:gd name="T4" fmla="*/ 3 w 45"/>
                <a:gd name="T5" fmla="*/ 2 h 56"/>
                <a:gd name="T6" fmla="*/ 3 w 45"/>
                <a:gd name="T7" fmla="*/ 1 h 56"/>
                <a:gd name="T8" fmla="*/ 3 w 45"/>
                <a:gd name="T9" fmla="*/ 1 h 56"/>
                <a:gd name="T10" fmla="*/ 3 w 45"/>
                <a:gd name="T11" fmla="*/ 1 h 56"/>
                <a:gd name="T12" fmla="*/ 3 w 45"/>
                <a:gd name="T13" fmla="*/ 0 h 56"/>
                <a:gd name="T14" fmla="*/ 3 w 45"/>
                <a:gd name="T15" fmla="*/ 0 h 56"/>
                <a:gd name="T16" fmla="*/ 3 w 45"/>
                <a:gd name="T17" fmla="*/ 0 h 56"/>
                <a:gd name="T18" fmla="*/ 2 w 45"/>
                <a:gd name="T19" fmla="*/ 0 h 56"/>
                <a:gd name="T20" fmla="*/ 2 w 45"/>
                <a:gd name="T21" fmla="*/ 0 h 56"/>
                <a:gd name="T22" fmla="*/ 2 w 45"/>
                <a:gd name="T23" fmla="*/ 0 h 56"/>
                <a:gd name="T24" fmla="*/ 1 w 45"/>
                <a:gd name="T25" fmla="*/ 0 h 56"/>
                <a:gd name="T26" fmla="*/ 1 w 45"/>
                <a:gd name="T27" fmla="*/ 0 h 56"/>
                <a:gd name="T28" fmla="*/ 1 w 45"/>
                <a:gd name="T29" fmla="*/ 1 h 56"/>
                <a:gd name="T30" fmla="*/ 1 w 45"/>
                <a:gd name="T31" fmla="*/ 1 h 56"/>
                <a:gd name="T32" fmla="*/ 1 w 45"/>
                <a:gd name="T33" fmla="*/ 1 h 56"/>
                <a:gd name="T34" fmla="*/ 0 w 45"/>
                <a:gd name="T35" fmla="*/ 2 h 56"/>
                <a:gd name="T36" fmla="*/ 0 w 45"/>
                <a:gd name="T37" fmla="*/ 2 h 56"/>
                <a:gd name="T38" fmla="*/ 1 w 45"/>
                <a:gd name="T39" fmla="*/ 2 h 56"/>
                <a:gd name="T40" fmla="*/ 1 w 45"/>
                <a:gd name="T41" fmla="*/ 3 h 56"/>
                <a:gd name="T42" fmla="*/ 1 w 45"/>
                <a:gd name="T43" fmla="*/ 3 h 56"/>
                <a:gd name="T44" fmla="*/ 2 w 45"/>
                <a:gd name="T45" fmla="*/ 3 h 56"/>
                <a:gd name="T46" fmla="*/ 2 w 45"/>
                <a:gd name="T47" fmla="*/ 3 h 56"/>
                <a:gd name="T48" fmla="*/ 2 w 45"/>
                <a:gd name="T49" fmla="*/ 3 h 56"/>
                <a:gd name="T50" fmla="*/ 2 w 45"/>
                <a:gd name="T51" fmla="*/ 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6"/>
                <a:gd name="T80" fmla="*/ 45 w 45"/>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6">
                  <a:moveTo>
                    <a:pt x="28" y="49"/>
                  </a:moveTo>
                  <a:lnTo>
                    <a:pt x="34" y="44"/>
                  </a:lnTo>
                  <a:lnTo>
                    <a:pt x="38" y="37"/>
                  </a:lnTo>
                  <a:lnTo>
                    <a:pt x="41" y="31"/>
                  </a:lnTo>
                  <a:lnTo>
                    <a:pt x="43" y="23"/>
                  </a:lnTo>
                  <a:lnTo>
                    <a:pt x="45" y="16"/>
                  </a:lnTo>
                  <a:lnTo>
                    <a:pt x="43" y="11"/>
                  </a:lnTo>
                  <a:lnTo>
                    <a:pt x="40" y="5"/>
                  </a:lnTo>
                  <a:lnTo>
                    <a:pt x="35" y="1"/>
                  </a:lnTo>
                  <a:lnTo>
                    <a:pt x="30" y="0"/>
                  </a:lnTo>
                  <a:lnTo>
                    <a:pt x="24" y="1"/>
                  </a:lnTo>
                  <a:lnTo>
                    <a:pt x="18" y="5"/>
                  </a:lnTo>
                  <a:lnTo>
                    <a:pt x="15" y="9"/>
                  </a:lnTo>
                  <a:lnTo>
                    <a:pt x="12" y="15"/>
                  </a:lnTo>
                  <a:lnTo>
                    <a:pt x="10" y="21"/>
                  </a:lnTo>
                  <a:lnTo>
                    <a:pt x="7" y="26"/>
                  </a:lnTo>
                  <a:lnTo>
                    <a:pt x="3" y="30"/>
                  </a:lnTo>
                  <a:lnTo>
                    <a:pt x="0" y="36"/>
                  </a:lnTo>
                  <a:lnTo>
                    <a:pt x="0" y="42"/>
                  </a:lnTo>
                  <a:lnTo>
                    <a:pt x="1" y="47"/>
                  </a:lnTo>
                  <a:lnTo>
                    <a:pt x="5" y="52"/>
                  </a:lnTo>
                  <a:lnTo>
                    <a:pt x="11" y="56"/>
                  </a:lnTo>
                  <a:lnTo>
                    <a:pt x="17" y="56"/>
                  </a:lnTo>
                  <a:lnTo>
                    <a:pt x="24" y="53"/>
                  </a:lnTo>
                  <a:lnTo>
                    <a:pt x="28" y="49"/>
                  </a:lnTo>
                  <a:close/>
                </a:path>
              </a:pathLst>
            </a:custGeom>
            <a:solidFill>
              <a:srgbClr val="FF9900"/>
            </a:solidFill>
            <a:ln w="9525">
              <a:noFill/>
              <a:round/>
              <a:headEnd/>
              <a:tailEnd/>
            </a:ln>
          </p:spPr>
          <p:txBody>
            <a:bodyPr/>
            <a:lstStyle/>
            <a:p>
              <a:endParaRPr lang="de-DE"/>
            </a:p>
          </p:txBody>
        </p:sp>
        <p:sp>
          <p:nvSpPr>
            <p:cNvPr id="10331" name="Freeform 89"/>
            <p:cNvSpPr>
              <a:spLocks/>
            </p:cNvSpPr>
            <p:nvPr/>
          </p:nvSpPr>
          <p:spPr bwMode="auto">
            <a:xfrm>
              <a:off x="4832" y="3822"/>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0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8"/>
                  </a:lnTo>
                  <a:lnTo>
                    <a:pt x="5" y="35"/>
                  </a:lnTo>
                  <a:lnTo>
                    <a:pt x="6" y="41"/>
                  </a:lnTo>
                  <a:lnTo>
                    <a:pt x="7" y="48"/>
                  </a:lnTo>
                  <a:lnTo>
                    <a:pt x="10" y="54"/>
                  </a:lnTo>
                  <a:lnTo>
                    <a:pt x="14" y="57"/>
                  </a:lnTo>
                  <a:lnTo>
                    <a:pt x="20" y="61"/>
                  </a:lnTo>
                  <a:lnTo>
                    <a:pt x="27" y="61"/>
                  </a:lnTo>
                  <a:lnTo>
                    <a:pt x="33" y="58"/>
                  </a:lnTo>
                  <a:lnTo>
                    <a:pt x="37" y="54"/>
                  </a:lnTo>
                  <a:lnTo>
                    <a:pt x="40" y="48"/>
                  </a:lnTo>
                  <a:lnTo>
                    <a:pt x="40" y="41"/>
                  </a:lnTo>
                  <a:lnTo>
                    <a:pt x="37" y="33"/>
                  </a:lnTo>
                  <a:lnTo>
                    <a:pt x="35" y="25"/>
                  </a:lnTo>
                  <a:lnTo>
                    <a:pt x="33" y="18"/>
                  </a:lnTo>
                  <a:lnTo>
                    <a:pt x="30" y="10"/>
                  </a:lnTo>
                  <a:lnTo>
                    <a:pt x="27" y="4"/>
                  </a:lnTo>
                  <a:lnTo>
                    <a:pt x="22" y="1"/>
                  </a:lnTo>
                  <a:lnTo>
                    <a:pt x="15" y="0"/>
                  </a:lnTo>
                  <a:lnTo>
                    <a:pt x="10" y="1"/>
                  </a:lnTo>
                  <a:lnTo>
                    <a:pt x="5" y="4"/>
                  </a:lnTo>
                  <a:lnTo>
                    <a:pt x="2" y="10"/>
                  </a:lnTo>
                  <a:lnTo>
                    <a:pt x="0" y="16"/>
                  </a:lnTo>
                  <a:lnTo>
                    <a:pt x="2" y="23"/>
                  </a:lnTo>
                  <a:close/>
                </a:path>
              </a:pathLst>
            </a:custGeom>
            <a:solidFill>
              <a:srgbClr val="FF9900"/>
            </a:solidFill>
            <a:ln w="9525">
              <a:noFill/>
              <a:round/>
              <a:headEnd/>
              <a:tailEnd/>
            </a:ln>
          </p:spPr>
          <p:txBody>
            <a:bodyPr/>
            <a:lstStyle/>
            <a:p>
              <a:endParaRPr lang="de-DE"/>
            </a:p>
          </p:txBody>
        </p:sp>
        <p:sp>
          <p:nvSpPr>
            <p:cNvPr id="10332" name="Freeform 90"/>
            <p:cNvSpPr>
              <a:spLocks/>
            </p:cNvSpPr>
            <p:nvPr/>
          </p:nvSpPr>
          <p:spPr bwMode="auto">
            <a:xfrm>
              <a:off x="4697" y="3724"/>
              <a:ext cx="22" cy="25"/>
            </a:xfrm>
            <a:custGeom>
              <a:avLst/>
              <a:gdLst>
                <a:gd name="T0" fmla="*/ 1 w 45"/>
                <a:gd name="T1" fmla="*/ 3 h 50"/>
                <a:gd name="T2" fmla="*/ 2 w 45"/>
                <a:gd name="T3" fmla="*/ 3 h 50"/>
                <a:gd name="T4" fmla="*/ 2 w 45"/>
                <a:gd name="T5" fmla="*/ 3 h 50"/>
                <a:gd name="T6" fmla="*/ 2 w 45"/>
                <a:gd name="T7" fmla="*/ 2 h 50"/>
                <a:gd name="T8" fmla="*/ 2 w 45"/>
                <a:gd name="T9" fmla="*/ 2 h 50"/>
                <a:gd name="T10" fmla="*/ 2 w 45"/>
                <a:gd name="T11" fmla="*/ 2 h 50"/>
                <a:gd name="T12" fmla="*/ 2 w 45"/>
                <a:gd name="T13" fmla="*/ 1 h 50"/>
                <a:gd name="T14" fmla="*/ 2 w 45"/>
                <a:gd name="T15" fmla="*/ 1 h 50"/>
                <a:gd name="T16" fmla="*/ 2 w 45"/>
                <a:gd name="T17" fmla="*/ 1 h 50"/>
                <a:gd name="T18" fmla="*/ 2 w 45"/>
                <a:gd name="T19" fmla="*/ 0 h 50"/>
                <a:gd name="T20" fmla="*/ 1 w 45"/>
                <a:gd name="T21" fmla="*/ 0 h 50"/>
                <a:gd name="T22" fmla="*/ 1 w 45"/>
                <a:gd name="T23" fmla="*/ 1 h 50"/>
                <a:gd name="T24" fmla="*/ 1 w 45"/>
                <a:gd name="T25" fmla="*/ 1 h 50"/>
                <a:gd name="T26" fmla="*/ 0 w 45"/>
                <a:gd name="T27" fmla="*/ 1 h 50"/>
                <a:gd name="T28" fmla="*/ 0 w 45"/>
                <a:gd name="T29" fmla="*/ 1 h 50"/>
                <a:gd name="T30" fmla="*/ 0 w 45"/>
                <a:gd name="T31" fmla="*/ 2 h 50"/>
                <a:gd name="T32" fmla="*/ 0 w 45"/>
                <a:gd name="T33" fmla="*/ 2 h 50"/>
                <a:gd name="T34" fmla="*/ 0 w 45"/>
                <a:gd name="T35" fmla="*/ 2 h 50"/>
                <a:gd name="T36" fmla="*/ 0 w 45"/>
                <a:gd name="T37" fmla="*/ 3 h 50"/>
                <a:gd name="T38" fmla="*/ 0 w 45"/>
                <a:gd name="T39" fmla="*/ 3 h 50"/>
                <a:gd name="T40" fmla="*/ 0 w 45"/>
                <a:gd name="T41" fmla="*/ 3 h 50"/>
                <a:gd name="T42" fmla="*/ 0 w 45"/>
                <a:gd name="T43" fmla="*/ 4 h 50"/>
                <a:gd name="T44" fmla="*/ 1 w 45"/>
                <a:gd name="T45" fmla="*/ 4 h 50"/>
                <a:gd name="T46" fmla="*/ 1 w 45"/>
                <a:gd name="T47" fmla="*/ 4 h 50"/>
                <a:gd name="T48" fmla="*/ 1 w 45"/>
                <a:gd name="T49" fmla="*/ 3 h 50"/>
                <a:gd name="T50" fmla="*/ 1 w 45"/>
                <a:gd name="T51" fmla="*/ 3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0"/>
                <a:gd name="T80" fmla="*/ 45 w 45"/>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0">
                  <a:moveTo>
                    <a:pt x="29" y="45"/>
                  </a:moveTo>
                  <a:lnTo>
                    <a:pt x="32" y="40"/>
                  </a:lnTo>
                  <a:lnTo>
                    <a:pt x="36" y="35"/>
                  </a:lnTo>
                  <a:lnTo>
                    <a:pt x="39" y="31"/>
                  </a:lnTo>
                  <a:lnTo>
                    <a:pt x="42" y="26"/>
                  </a:lnTo>
                  <a:lnTo>
                    <a:pt x="45" y="21"/>
                  </a:lnTo>
                  <a:lnTo>
                    <a:pt x="45" y="15"/>
                  </a:lnTo>
                  <a:lnTo>
                    <a:pt x="44" y="8"/>
                  </a:lnTo>
                  <a:lnTo>
                    <a:pt x="39" y="3"/>
                  </a:lnTo>
                  <a:lnTo>
                    <a:pt x="33" y="0"/>
                  </a:lnTo>
                  <a:lnTo>
                    <a:pt x="27" y="0"/>
                  </a:lnTo>
                  <a:lnTo>
                    <a:pt x="22" y="2"/>
                  </a:lnTo>
                  <a:lnTo>
                    <a:pt x="17" y="7"/>
                  </a:lnTo>
                  <a:lnTo>
                    <a:pt x="12" y="11"/>
                  </a:lnTo>
                  <a:lnTo>
                    <a:pt x="9" y="16"/>
                  </a:lnTo>
                  <a:lnTo>
                    <a:pt x="6" y="21"/>
                  </a:lnTo>
                  <a:lnTo>
                    <a:pt x="3" y="25"/>
                  </a:lnTo>
                  <a:lnTo>
                    <a:pt x="0" y="31"/>
                  </a:lnTo>
                  <a:lnTo>
                    <a:pt x="0" y="37"/>
                  </a:lnTo>
                  <a:lnTo>
                    <a:pt x="1" y="44"/>
                  </a:lnTo>
                  <a:lnTo>
                    <a:pt x="6" y="48"/>
                  </a:lnTo>
                  <a:lnTo>
                    <a:pt x="11" y="50"/>
                  </a:lnTo>
                  <a:lnTo>
                    <a:pt x="17" y="50"/>
                  </a:lnTo>
                  <a:lnTo>
                    <a:pt x="24" y="49"/>
                  </a:lnTo>
                  <a:lnTo>
                    <a:pt x="29" y="45"/>
                  </a:lnTo>
                  <a:close/>
                </a:path>
              </a:pathLst>
            </a:custGeom>
            <a:solidFill>
              <a:srgbClr val="FF9900"/>
            </a:solidFill>
            <a:ln w="9525">
              <a:noFill/>
              <a:round/>
              <a:headEnd/>
              <a:tailEnd/>
            </a:ln>
          </p:spPr>
          <p:txBody>
            <a:bodyPr/>
            <a:lstStyle/>
            <a:p>
              <a:endParaRPr lang="de-DE"/>
            </a:p>
          </p:txBody>
        </p:sp>
        <p:sp>
          <p:nvSpPr>
            <p:cNvPr id="10333" name="Freeform 91"/>
            <p:cNvSpPr>
              <a:spLocks/>
            </p:cNvSpPr>
            <p:nvPr/>
          </p:nvSpPr>
          <p:spPr bwMode="auto">
            <a:xfrm>
              <a:off x="4776" y="3736"/>
              <a:ext cx="20" cy="31"/>
            </a:xfrm>
            <a:custGeom>
              <a:avLst/>
              <a:gdLst>
                <a:gd name="T0" fmla="*/ 1 w 40"/>
                <a:gd name="T1" fmla="*/ 2 h 61"/>
                <a:gd name="T2" fmla="*/ 1 w 40"/>
                <a:gd name="T3" fmla="*/ 2 h 61"/>
                <a:gd name="T4" fmla="*/ 1 w 40"/>
                <a:gd name="T5" fmla="*/ 3 h 61"/>
                <a:gd name="T6" fmla="*/ 1 w 40"/>
                <a:gd name="T7" fmla="*/ 3 h 61"/>
                <a:gd name="T8" fmla="*/ 1 w 40"/>
                <a:gd name="T9" fmla="*/ 3 h 61"/>
                <a:gd name="T10" fmla="*/ 1 w 40"/>
                <a:gd name="T11" fmla="*/ 4 h 61"/>
                <a:gd name="T12" fmla="*/ 1 w 40"/>
                <a:gd name="T13" fmla="*/ 4 h 61"/>
                <a:gd name="T14" fmla="*/ 2 w 40"/>
                <a:gd name="T15" fmla="*/ 4 h 61"/>
                <a:gd name="T16" fmla="*/ 2 w 40"/>
                <a:gd name="T17" fmla="*/ 4 h 61"/>
                <a:gd name="T18" fmla="*/ 3 w 40"/>
                <a:gd name="T19" fmla="*/ 4 h 61"/>
                <a:gd name="T20" fmla="*/ 3 w 40"/>
                <a:gd name="T21" fmla="*/ 4 h 61"/>
                <a:gd name="T22" fmla="*/ 3 w 40"/>
                <a:gd name="T23" fmla="*/ 3 h 61"/>
                <a:gd name="T24" fmla="*/ 3 w 40"/>
                <a:gd name="T25" fmla="*/ 3 h 61"/>
                <a:gd name="T26" fmla="*/ 3 w 40"/>
                <a:gd name="T27" fmla="*/ 3 h 61"/>
                <a:gd name="T28" fmla="*/ 3 w 40"/>
                <a:gd name="T29" fmla="*/ 2 h 61"/>
                <a:gd name="T30" fmla="*/ 3 w 40"/>
                <a:gd name="T31" fmla="*/ 2 h 61"/>
                <a:gd name="T32" fmla="*/ 2 w 40"/>
                <a:gd name="T33" fmla="*/ 1 h 61"/>
                <a:gd name="T34" fmla="*/ 2 w 40"/>
                <a:gd name="T35" fmla="*/ 1 h 61"/>
                <a:gd name="T36" fmla="*/ 2 w 40"/>
                <a:gd name="T37" fmla="*/ 1 h 61"/>
                <a:gd name="T38" fmla="*/ 1 w 40"/>
                <a:gd name="T39" fmla="*/ 0 h 61"/>
                <a:gd name="T40" fmla="*/ 1 w 40"/>
                <a:gd name="T41" fmla="*/ 1 h 61"/>
                <a:gd name="T42" fmla="*/ 1 w 40"/>
                <a:gd name="T43" fmla="*/ 1 h 61"/>
                <a:gd name="T44" fmla="*/ 1 w 40"/>
                <a:gd name="T45" fmla="*/ 1 h 61"/>
                <a:gd name="T46" fmla="*/ 0 w 40"/>
                <a:gd name="T47" fmla="*/ 2 h 61"/>
                <a:gd name="T48" fmla="*/ 1 w 40"/>
                <a:gd name="T49" fmla="*/ 2 h 61"/>
                <a:gd name="T50" fmla="*/ 1 w 40"/>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9"/>
                  </a:lnTo>
                  <a:lnTo>
                    <a:pt x="5" y="36"/>
                  </a:lnTo>
                  <a:lnTo>
                    <a:pt x="7" y="43"/>
                  </a:lnTo>
                  <a:lnTo>
                    <a:pt x="8" y="48"/>
                  </a:lnTo>
                  <a:lnTo>
                    <a:pt x="10" y="54"/>
                  </a:lnTo>
                  <a:lnTo>
                    <a:pt x="15" y="59"/>
                  </a:lnTo>
                  <a:lnTo>
                    <a:pt x="20" y="61"/>
                  </a:lnTo>
                  <a:lnTo>
                    <a:pt x="27" y="61"/>
                  </a:lnTo>
                  <a:lnTo>
                    <a:pt x="33" y="59"/>
                  </a:lnTo>
                  <a:lnTo>
                    <a:pt x="38" y="54"/>
                  </a:lnTo>
                  <a:lnTo>
                    <a:pt x="40" y="48"/>
                  </a:lnTo>
                  <a:lnTo>
                    <a:pt x="40" y="43"/>
                  </a:lnTo>
                  <a:lnTo>
                    <a:pt x="38" y="35"/>
                  </a:lnTo>
                  <a:lnTo>
                    <a:pt x="35" y="26"/>
                  </a:lnTo>
                  <a:lnTo>
                    <a:pt x="33" y="18"/>
                  </a:lnTo>
                  <a:lnTo>
                    <a:pt x="31" y="10"/>
                  </a:lnTo>
                  <a:lnTo>
                    <a:pt x="27" y="5"/>
                  </a:lnTo>
                  <a:lnTo>
                    <a:pt x="23" y="1"/>
                  </a:lnTo>
                  <a:lnTo>
                    <a:pt x="16" y="0"/>
                  </a:lnTo>
                  <a:lnTo>
                    <a:pt x="10" y="2"/>
                  </a:lnTo>
                  <a:lnTo>
                    <a:pt x="4" y="6"/>
                  </a:lnTo>
                  <a:lnTo>
                    <a:pt x="1" y="10"/>
                  </a:lnTo>
                  <a:lnTo>
                    <a:pt x="0" y="17"/>
                  </a:lnTo>
                  <a:lnTo>
                    <a:pt x="2" y="23"/>
                  </a:lnTo>
                  <a:close/>
                </a:path>
              </a:pathLst>
            </a:custGeom>
            <a:solidFill>
              <a:srgbClr val="FF9900"/>
            </a:solidFill>
            <a:ln w="9525">
              <a:noFill/>
              <a:round/>
              <a:headEnd/>
              <a:tailEnd/>
            </a:ln>
          </p:spPr>
          <p:txBody>
            <a:bodyPr/>
            <a:lstStyle/>
            <a:p>
              <a:endParaRPr lang="de-DE"/>
            </a:p>
          </p:txBody>
        </p:sp>
        <p:sp>
          <p:nvSpPr>
            <p:cNvPr id="10334" name="Freeform 92"/>
            <p:cNvSpPr>
              <a:spLocks/>
            </p:cNvSpPr>
            <p:nvPr/>
          </p:nvSpPr>
          <p:spPr bwMode="auto">
            <a:xfrm>
              <a:off x="4949" y="3762"/>
              <a:ext cx="23" cy="25"/>
            </a:xfrm>
            <a:custGeom>
              <a:avLst/>
              <a:gdLst>
                <a:gd name="T0" fmla="*/ 2 w 45"/>
                <a:gd name="T1" fmla="*/ 2 h 51"/>
                <a:gd name="T2" fmla="*/ 3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4"/>
                  </a:moveTo>
                  <a:lnTo>
                    <a:pt x="33" y="39"/>
                  </a:lnTo>
                  <a:lnTo>
                    <a:pt x="36" y="34"/>
                  </a:lnTo>
                  <a:lnTo>
                    <a:pt x="40" y="30"/>
                  </a:lnTo>
                  <a:lnTo>
                    <a:pt x="42" y="25"/>
                  </a:lnTo>
                  <a:lnTo>
                    <a:pt x="45" y="19"/>
                  </a:lnTo>
                  <a:lnTo>
                    <a:pt x="45" y="14"/>
                  </a:lnTo>
                  <a:lnTo>
                    <a:pt x="44" y="8"/>
                  </a:lnTo>
                  <a:lnTo>
                    <a:pt x="40" y="3"/>
                  </a:lnTo>
                  <a:lnTo>
                    <a:pt x="34" y="0"/>
                  </a:lnTo>
                  <a:lnTo>
                    <a:pt x="28" y="0"/>
                  </a:lnTo>
                  <a:lnTo>
                    <a:pt x="21" y="1"/>
                  </a:lnTo>
                  <a:lnTo>
                    <a:pt x="17" y="6"/>
                  </a:lnTo>
                  <a:lnTo>
                    <a:pt x="13" y="10"/>
                  </a:lnTo>
                  <a:lnTo>
                    <a:pt x="10" y="15"/>
                  </a:lnTo>
                  <a:lnTo>
                    <a:pt x="6" y="21"/>
                  </a:lnTo>
                  <a:lnTo>
                    <a:pt x="3" y="25"/>
                  </a:lnTo>
                  <a:lnTo>
                    <a:pt x="0" y="31"/>
                  </a:lnTo>
                  <a:lnTo>
                    <a:pt x="0" y="37"/>
                  </a:lnTo>
                  <a:lnTo>
                    <a:pt x="2" y="42"/>
                  </a:lnTo>
                  <a:lnTo>
                    <a:pt x="6" y="47"/>
                  </a:lnTo>
                  <a:lnTo>
                    <a:pt x="12" y="51"/>
                  </a:lnTo>
                  <a:lnTo>
                    <a:pt x="18" y="51"/>
                  </a:lnTo>
                  <a:lnTo>
                    <a:pt x="23" y="48"/>
                  </a:lnTo>
                  <a:lnTo>
                    <a:pt x="28" y="44"/>
                  </a:lnTo>
                  <a:close/>
                </a:path>
              </a:pathLst>
            </a:custGeom>
            <a:solidFill>
              <a:srgbClr val="FF9900"/>
            </a:solidFill>
            <a:ln w="9525">
              <a:noFill/>
              <a:round/>
              <a:headEnd/>
              <a:tailEnd/>
            </a:ln>
          </p:spPr>
          <p:txBody>
            <a:bodyPr/>
            <a:lstStyle/>
            <a:p>
              <a:endParaRPr lang="de-DE"/>
            </a:p>
          </p:txBody>
        </p:sp>
        <p:sp>
          <p:nvSpPr>
            <p:cNvPr id="10335" name="Freeform 93"/>
            <p:cNvSpPr>
              <a:spLocks/>
            </p:cNvSpPr>
            <p:nvPr/>
          </p:nvSpPr>
          <p:spPr bwMode="auto">
            <a:xfrm>
              <a:off x="4556" y="3227"/>
              <a:ext cx="60" cy="60"/>
            </a:xfrm>
            <a:custGeom>
              <a:avLst/>
              <a:gdLst>
                <a:gd name="T0" fmla="*/ 3 w 121"/>
                <a:gd name="T1" fmla="*/ 8 h 120"/>
                <a:gd name="T2" fmla="*/ 4 w 121"/>
                <a:gd name="T3" fmla="*/ 8 h 120"/>
                <a:gd name="T4" fmla="*/ 5 w 121"/>
                <a:gd name="T5" fmla="*/ 8 h 120"/>
                <a:gd name="T6" fmla="*/ 5 w 121"/>
                <a:gd name="T7" fmla="*/ 7 h 120"/>
                <a:gd name="T8" fmla="*/ 6 w 121"/>
                <a:gd name="T9" fmla="*/ 7 h 120"/>
                <a:gd name="T10" fmla="*/ 6 w 121"/>
                <a:gd name="T11" fmla="*/ 6 h 120"/>
                <a:gd name="T12" fmla="*/ 7 w 121"/>
                <a:gd name="T13" fmla="*/ 6 h 120"/>
                <a:gd name="T14" fmla="*/ 7 w 121"/>
                <a:gd name="T15" fmla="*/ 5 h 120"/>
                <a:gd name="T16" fmla="*/ 7 w 121"/>
                <a:gd name="T17" fmla="*/ 4 h 120"/>
                <a:gd name="T18" fmla="*/ 7 w 121"/>
                <a:gd name="T19" fmla="*/ 3 h 120"/>
                <a:gd name="T20" fmla="*/ 7 w 121"/>
                <a:gd name="T21" fmla="*/ 3 h 120"/>
                <a:gd name="T22" fmla="*/ 6 w 121"/>
                <a:gd name="T23" fmla="*/ 2 h 120"/>
                <a:gd name="T24" fmla="*/ 6 w 121"/>
                <a:gd name="T25" fmla="*/ 2 h 120"/>
                <a:gd name="T26" fmla="*/ 5 w 121"/>
                <a:gd name="T27" fmla="*/ 1 h 120"/>
                <a:gd name="T28" fmla="*/ 5 w 121"/>
                <a:gd name="T29" fmla="*/ 1 h 120"/>
                <a:gd name="T30" fmla="*/ 4 w 121"/>
                <a:gd name="T31" fmla="*/ 1 h 120"/>
                <a:gd name="T32" fmla="*/ 3 w 121"/>
                <a:gd name="T33" fmla="*/ 0 h 120"/>
                <a:gd name="T34" fmla="*/ 2 w 121"/>
                <a:gd name="T35" fmla="*/ 1 h 120"/>
                <a:gd name="T36" fmla="*/ 2 w 121"/>
                <a:gd name="T37" fmla="*/ 1 h 120"/>
                <a:gd name="T38" fmla="*/ 1 w 121"/>
                <a:gd name="T39" fmla="*/ 1 h 120"/>
                <a:gd name="T40" fmla="*/ 1 w 121"/>
                <a:gd name="T41" fmla="*/ 2 h 120"/>
                <a:gd name="T42" fmla="*/ 0 w 121"/>
                <a:gd name="T43" fmla="*/ 2 h 120"/>
                <a:gd name="T44" fmla="*/ 0 w 121"/>
                <a:gd name="T45" fmla="*/ 3 h 120"/>
                <a:gd name="T46" fmla="*/ 0 w 121"/>
                <a:gd name="T47" fmla="*/ 3 h 120"/>
                <a:gd name="T48" fmla="*/ 0 w 121"/>
                <a:gd name="T49" fmla="*/ 4 h 120"/>
                <a:gd name="T50" fmla="*/ 0 w 121"/>
                <a:gd name="T51" fmla="*/ 5 h 120"/>
                <a:gd name="T52" fmla="*/ 0 w 121"/>
                <a:gd name="T53" fmla="*/ 6 h 120"/>
                <a:gd name="T54" fmla="*/ 0 w 121"/>
                <a:gd name="T55" fmla="*/ 6 h 120"/>
                <a:gd name="T56" fmla="*/ 1 w 121"/>
                <a:gd name="T57" fmla="*/ 7 h 120"/>
                <a:gd name="T58" fmla="*/ 1 w 121"/>
                <a:gd name="T59" fmla="*/ 7 h 120"/>
                <a:gd name="T60" fmla="*/ 2 w 121"/>
                <a:gd name="T61" fmla="*/ 8 h 120"/>
                <a:gd name="T62" fmla="*/ 2 w 121"/>
                <a:gd name="T63" fmla="*/ 8 h 120"/>
                <a:gd name="T64" fmla="*/ 3 w 121"/>
                <a:gd name="T65" fmla="*/ 8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120"/>
                <a:gd name="T101" fmla="*/ 121 w 121"/>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120">
                  <a:moveTo>
                    <a:pt x="59" y="120"/>
                  </a:moveTo>
                  <a:lnTo>
                    <a:pt x="72" y="119"/>
                  </a:lnTo>
                  <a:lnTo>
                    <a:pt x="84" y="116"/>
                  </a:lnTo>
                  <a:lnTo>
                    <a:pt x="94" y="110"/>
                  </a:lnTo>
                  <a:lnTo>
                    <a:pt x="102" y="103"/>
                  </a:lnTo>
                  <a:lnTo>
                    <a:pt x="110" y="94"/>
                  </a:lnTo>
                  <a:lnTo>
                    <a:pt x="116" y="83"/>
                  </a:lnTo>
                  <a:lnTo>
                    <a:pt x="119" y="73"/>
                  </a:lnTo>
                  <a:lnTo>
                    <a:pt x="121" y="60"/>
                  </a:lnTo>
                  <a:lnTo>
                    <a:pt x="119" y="48"/>
                  </a:lnTo>
                  <a:lnTo>
                    <a:pt x="116" y="37"/>
                  </a:lnTo>
                  <a:lnTo>
                    <a:pt x="110" y="27"/>
                  </a:lnTo>
                  <a:lnTo>
                    <a:pt x="102" y="18"/>
                  </a:lnTo>
                  <a:lnTo>
                    <a:pt x="94" y="11"/>
                  </a:lnTo>
                  <a:lnTo>
                    <a:pt x="84" y="5"/>
                  </a:lnTo>
                  <a:lnTo>
                    <a:pt x="72" y="1"/>
                  </a:lnTo>
                  <a:lnTo>
                    <a:pt x="59" y="0"/>
                  </a:lnTo>
                  <a:lnTo>
                    <a:pt x="47" y="1"/>
                  </a:lnTo>
                  <a:lnTo>
                    <a:pt x="36" y="5"/>
                  </a:lnTo>
                  <a:lnTo>
                    <a:pt x="26" y="11"/>
                  </a:lnTo>
                  <a:lnTo>
                    <a:pt x="17" y="18"/>
                  </a:lnTo>
                  <a:lnTo>
                    <a:pt x="10" y="27"/>
                  </a:lnTo>
                  <a:lnTo>
                    <a:pt x="4" y="37"/>
                  </a:lnTo>
                  <a:lnTo>
                    <a:pt x="1" y="48"/>
                  </a:lnTo>
                  <a:lnTo>
                    <a:pt x="0" y="60"/>
                  </a:lnTo>
                  <a:lnTo>
                    <a:pt x="1" y="73"/>
                  </a:lnTo>
                  <a:lnTo>
                    <a:pt x="4" y="83"/>
                  </a:lnTo>
                  <a:lnTo>
                    <a:pt x="10" y="94"/>
                  </a:lnTo>
                  <a:lnTo>
                    <a:pt x="17" y="103"/>
                  </a:lnTo>
                  <a:lnTo>
                    <a:pt x="26" y="110"/>
                  </a:lnTo>
                  <a:lnTo>
                    <a:pt x="36" y="116"/>
                  </a:lnTo>
                  <a:lnTo>
                    <a:pt x="47" y="119"/>
                  </a:lnTo>
                  <a:lnTo>
                    <a:pt x="59" y="120"/>
                  </a:lnTo>
                  <a:close/>
                </a:path>
              </a:pathLst>
            </a:custGeom>
            <a:solidFill>
              <a:srgbClr val="FF9900"/>
            </a:solidFill>
            <a:ln w="9525">
              <a:noFill/>
              <a:round/>
              <a:headEnd/>
              <a:tailEnd/>
            </a:ln>
          </p:spPr>
          <p:txBody>
            <a:bodyPr/>
            <a:lstStyle/>
            <a:p>
              <a:endParaRPr lang="de-DE"/>
            </a:p>
          </p:txBody>
        </p:sp>
        <p:sp>
          <p:nvSpPr>
            <p:cNvPr id="10336" name="Freeform 94"/>
            <p:cNvSpPr>
              <a:spLocks/>
            </p:cNvSpPr>
            <p:nvPr/>
          </p:nvSpPr>
          <p:spPr bwMode="auto">
            <a:xfrm>
              <a:off x="4616" y="3287"/>
              <a:ext cx="52" cy="52"/>
            </a:xfrm>
            <a:custGeom>
              <a:avLst/>
              <a:gdLst>
                <a:gd name="T0" fmla="*/ 3 w 105"/>
                <a:gd name="T1" fmla="*/ 6 h 105"/>
                <a:gd name="T2" fmla="*/ 3 w 105"/>
                <a:gd name="T3" fmla="*/ 6 h 105"/>
                <a:gd name="T4" fmla="*/ 4 w 105"/>
                <a:gd name="T5" fmla="*/ 6 h 105"/>
                <a:gd name="T6" fmla="*/ 5 w 105"/>
                <a:gd name="T7" fmla="*/ 6 h 105"/>
                <a:gd name="T8" fmla="*/ 5 w 105"/>
                <a:gd name="T9" fmla="*/ 5 h 105"/>
                <a:gd name="T10" fmla="*/ 6 w 105"/>
                <a:gd name="T11" fmla="*/ 5 h 105"/>
                <a:gd name="T12" fmla="*/ 6 w 105"/>
                <a:gd name="T13" fmla="*/ 4 h 105"/>
                <a:gd name="T14" fmla="*/ 6 w 105"/>
                <a:gd name="T15" fmla="*/ 3 h 105"/>
                <a:gd name="T16" fmla="*/ 6 w 105"/>
                <a:gd name="T17" fmla="*/ 3 h 105"/>
                <a:gd name="T18" fmla="*/ 6 w 105"/>
                <a:gd name="T19" fmla="*/ 2 h 105"/>
                <a:gd name="T20" fmla="*/ 6 w 105"/>
                <a:gd name="T21" fmla="*/ 1 h 105"/>
                <a:gd name="T22" fmla="*/ 6 w 105"/>
                <a:gd name="T23" fmla="*/ 1 h 105"/>
                <a:gd name="T24" fmla="*/ 5 w 105"/>
                <a:gd name="T25" fmla="*/ 0 h 105"/>
                <a:gd name="T26" fmla="*/ 5 w 105"/>
                <a:gd name="T27" fmla="*/ 0 h 105"/>
                <a:gd name="T28" fmla="*/ 4 w 105"/>
                <a:gd name="T29" fmla="*/ 0 h 105"/>
                <a:gd name="T30" fmla="*/ 3 w 105"/>
                <a:gd name="T31" fmla="*/ 0 h 105"/>
                <a:gd name="T32" fmla="*/ 3 w 105"/>
                <a:gd name="T33" fmla="*/ 0 h 105"/>
                <a:gd name="T34" fmla="*/ 2 w 105"/>
                <a:gd name="T35" fmla="*/ 0 h 105"/>
                <a:gd name="T36" fmla="*/ 1 w 105"/>
                <a:gd name="T37" fmla="*/ 0 h 105"/>
                <a:gd name="T38" fmla="*/ 1 w 105"/>
                <a:gd name="T39" fmla="*/ 0 h 105"/>
                <a:gd name="T40" fmla="*/ 0 w 105"/>
                <a:gd name="T41" fmla="*/ 0 h 105"/>
                <a:gd name="T42" fmla="*/ 0 w 105"/>
                <a:gd name="T43" fmla="*/ 1 h 105"/>
                <a:gd name="T44" fmla="*/ 0 w 105"/>
                <a:gd name="T45" fmla="*/ 1 h 105"/>
                <a:gd name="T46" fmla="*/ 0 w 105"/>
                <a:gd name="T47" fmla="*/ 2 h 105"/>
                <a:gd name="T48" fmla="*/ 0 w 105"/>
                <a:gd name="T49" fmla="*/ 3 h 105"/>
                <a:gd name="T50" fmla="*/ 0 w 105"/>
                <a:gd name="T51" fmla="*/ 3 h 105"/>
                <a:gd name="T52" fmla="*/ 0 w 105"/>
                <a:gd name="T53" fmla="*/ 4 h 105"/>
                <a:gd name="T54" fmla="*/ 0 w 105"/>
                <a:gd name="T55" fmla="*/ 5 h 105"/>
                <a:gd name="T56" fmla="*/ 0 w 105"/>
                <a:gd name="T57" fmla="*/ 5 h 105"/>
                <a:gd name="T58" fmla="*/ 1 w 105"/>
                <a:gd name="T59" fmla="*/ 6 h 105"/>
                <a:gd name="T60" fmla="*/ 1 w 105"/>
                <a:gd name="T61" fmla="*/ 6 h 105"/>
                <a:gd name="T62" fmla="*/ 2 w 105"/>
                <a:gd name="T63" fmla="*/ 6 h 105"/>
                <a:gd name="T64" fmla="*/ 3 w 105"/>
                <a:gd name="T65" fmla="*/ 6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105"/>
                <a:gd name="T101" fmla="*/ 105 w 105"/>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105">
                  <a:moveTo>
                    <a:pt x="52" y="105"/>
                  </a:moveTo>
                  <a:lnTo>
                    <a:pt x="63" y="104"/>
                  </a:lnTo>
                  <a:lnTo>
                    <a:pt x="73" y="100"/>
                  </a:lnTo>
                  <a:lnTo>
                    <a:pt x="82" y="96"/>
                  </a:lnTo>
                  <a:lnTo>
                    <a:pt x="90" y="90"/>
                  </a:lnTo>
                  <a:lnTo>
                    <a:pt x="96" y="82"/>
                  </a:lnTo>
                  <a:lnTo>
                    <a:pt x="101" y="73"/>
                  </a:lnTo>
                  <a:lnTo>
                    <a:pt x="104" y="62"/>
                  </a:lnTo>
                  <a:lnTo>
                    <a:pt x="105" y="52"/>
                  </a:lnTo>
                  <a:lnTo>
                    <a:pt x="104" y="42"/>
                  </a:lnTo>
                  <a:lnTo>
                    <a:pt x="101" y="31"/>
                  </a:lnTo>
                  <a:lnTo>
                    <a:pt x="96" y="23"/>
                  </a:lnTo>
                  <a:lnTo>
                    <a:pt x="90" y="15"/>
                  </a:lnTo>
                  <a:lnTo>
                    <a:pt x="82" y="9"/>
                  </a:lnTo>
                  <a:lnTo>
                    <a:pt x="73" y="5"/>
                  </a:lnTo>
                  <a:lnTo>
                    <a:pt x="63" y="1"/>
                  </a:lnTo>
                  <a:lnTo>
                    <a:pt x="52" y="0"/>
                  </a:lnTo>
                  <a:lnTo>
                    <a:pt x="42" y="1"/>
                  </a:lnTo>
                  <a:lnTo>
                    <a:pt x="31" y="5"/>
                  </a:lnTo>
                  <a:lnTo>
                    <a:pt x="23" y="9"/>
                  </a:lnTo>
                  <a:lnTo>
                    <a:pt x="15" y="15"/>
                  </a:lnTo>
                  <a:lnTo>
                    <a:pt x="10" y="23"/>
                  </a:lnTo>
                  <a:lnTo>
                    <a:pt x="5" y="31"/>
                  </a:lnTo>
                  <a:lnTo>
                    <a:pt x="2" y="42"/>
                  </a:lnTo>
                  <a:lnTo>
                    <a:pt x="0" y="52"/>
                  </a:lnTo>
                  <a:lnTo>
                    <a:pt x="2" y="62"/>
                  </a:lnTo>
                  <a:lnTo>
                    <a:pt x="5" y="73"/>
                  </a:lnTo>
                  <a:lnTo>
                    <a:pt x="10" y="82"/>
                  </a:lnTo>
                  <a:lnTo>
                    <a:pt x="15" y="90"/>
                  </a:lnTo>
                  <a:lnTo>
                    <a:pt x="23" y="96"/>
                  </a:lnTo>
                  <a:lnTo>
                    <a:pt x="31" y="100"/>
                  </a:lnTo>
                  <a:lnTo>
                    <a:pt x="42" y="104"/>
                  </a:lnTo>
                  <a:lnTo>
                    <a:pt x="52" y="105"/>
                  </a:lnTo>
                  <a:close/>
                </a:path>
              </a:pathLst>
            </a:custGeom>
            <a:solidFill>
              <a:srgbClr val="FF9900"/>
            </a:solidFill>
            <a:ln w="9525">
              <a:noFill/>
              <a:round/>
              <a:headEnd/>
              <a:tailEnd/>
            </a:ln>
          </p:spPr>
          <p:txBody>
            <a:bodyPr/>
            <a:lstStyle/>
            <a:p>
              <a:endParaRPr lang="de-DE"/>
            </a:p>
          </p:txBody>
        </p:sp>
        <p:sp>
          <p:nvSpPr>
            <p:cNvPr id="10337" name="Freeform 95"/>
            <p:cNvSpPr>
              <a:spLocks/>
            </p:cNvSpPr>
            <p:nvPr/>
          </p:nvSpPr>
          <p:spPr bwMode="auto">
            <a:xfrm>
              <a:off x="4725" y="3182"/>
              <a:ext cx="51" cy="53"/>
            </a:xfrm>
            <a:custGeom>
              <a:avLst/>
              <a:gdLst>
                <a:gd name="T0" fmla="*/ 3 w 104"/>
                <a:gd name="T1" fmla="*/ 7 h 106"/>
                <a:gd name="T2" fmla="*/ 3 w 104"/>
                <a:gd name="T3" fmla="*/ 7 h 106"/>
                <a:gd name="T4" fmla="*/ 4 w 104"/>
                <a:gd name="T5" fmla="*/ 7 h 106"/>
                <a:gd name="T6" fmla="*/ 5 w 104"/>
                <a:gd name="T7" fmla="*/ 6 h 106"/>
                <a:gd name="T8" fmla="*/ 5 w 104"/>
                <a:gd name="T9" fmla="*/ 6 h 106"/>
                <a:gd name="T10" fmla="*/ 5 w 104"/>
                <a:gd name="T11" fmla="*/ 6 h 106"/>
                <a:gd name="T12" fmla="*/ 6 w 104"/>
                <a:gd name="T13" fmla="*/ 5 h 106"/>
                <a:gd name="T14" fmla="*/ 6 w 104"/>
                <a:gd name="T15" fmla="*/ 4 h 106"/>
                <a:gd name="T16" fmla="*/ 6 w 104"/>
                <a:gd name="T17" fmla="*/ 4 h 106"/>
                <a:gd name="T18" fmla="*/ 6 w 104"/>
                <a:gd name="T19" fmla="*/ 3 h 106"/>
                <a:gd name="T20" fmla="*/ 6 w 104"/>
                <a:gd name="T21" fmla="*/ 2 h 106"/>
                <a:gd name="T22" fmla="*/ 5 w 104"/>
                <a:gd name="T23" fmla="*/ 2 h 106"/>
                <a:gd name="T24" fmla="*/ 5 w 104"/>
                <a:gd name="T25" fmla="*/ 1 h 106"/>
                <a:gd name="T26" fmla="*/ 5 w 104"/>
                <a:gd name="T27" fmla="*/ 1 h 106"/>
                <a:gd name="T28" fmla="*/ 4 w 104"/>
                <a:gd name="T29" fmla="*/ 1 h 106"/>
                <a:gd name="T30" fmla="*/ 3 w 104"/>
                <a:gd name="T31" fmla="*/ 1 h 106"/>
                <a:gd name="T32" fmla="*/ 3 w 104"/>
                <a:gd name="T33" fmla="*/ 0 h 106"/>
                <a:gd name="T34" fmla="*/ 2 w 104"/>
                <a:gd name="T35" fmla="*/ 1 h 106"/>
                <a:gd name="T36" fmla="*/ 2 w 104"/>
                <a:gd name="T37" fmla="*/ 1 h 106"/>
                <a:gd name="T38" fmla="*/ 1 w 104"/>
                <a:gd name="T39" fmla="*/ 1 h 106"/>
                <a:gd name="T40" fmla="*/ 0 w 104"/>
                <a:gd name="T41" fmla="*/ 1 h 106"/>
                <a:gd name="T42" fmla="*/ 0 w 104"/>
                <a:gd name="T43" fmla="*/ 2 h 106"/>
                <a:gd name="T44" fmla="*/ 0 w 104"/>
                <a:gd name="T45" fmla="*/ 2 h 106"/>
                <a:gd name="T46" fmla="*/ 0 w 104"/>
                <a:gd name="T47" fmla="*/ 3 h 106"/>
                <a:gd name="T48" fmla="*/ 0 w 104"/>
                <a:gd name="T49" fmla="*/ 4 h 106"/>
                <a:gd name="T50" fmla="*/ 0 w 104"/>
                <a:gd name="T51" fmla="*/ 4 h 106"/>
                <a:gd name="T52" fmla="*/ 0 w 104"/>
                <a:gd name="T53" fmla="*/ 5 h 106"/>
                <a:gd name="T54" fmla="*/ 0 w 104"/>
                <a:gd name="T55" fmla="*/ 6 h 106"/>
                <a:gd name="T56" fmla="*/ 0 w 104"/>
                <a:gd name="T57" fmla="*/ 6 h 106"/>
                <a:gd name="T58" fmla="*/ 1 w 104"/>
                <a:gd name="T59" fmla="*/ 6 h 106"/>
                <a:gd name="T60" fmla="*/ 2 w 104"/>
                <a:gd name="T61" fmla="*/ 7 h 106"/>
                <a:gd name="T62" fmla="*/ 2 w 104"/>
                <a:gd name="T63" fmla="*/ 7 h 106"/>
                <a:gd name="T64" fmla="*/ 3 w 104"/>
                <a:gd name="T65" fmla="*/ 7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06"/>
                <a:gd name="T101" fmla="*/ 104 w 104"/>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06">
                  <a:moveTo>
                    <a:pt x="53" y="106"/>
                  </a:moveTo>
                  <a:lnTo>
                    <a:pt x="63" y="104"/>
                  </a:lnTo>
                  <a:lnTo>
                    <a:pt x="73" y="101"/>
                  </a:lnTo>
                  <a:lnTo>
                    <a:pt x="81" y="96"/>
                  </a:lnTo>
                  <a:lnTo>
                    <a:pt x="89" y="89"/>
                  </a:lnTo>
                  <a:lnTo>
                    <a:pt x="95" y="83"/>
                  </a:lnTo>
                  <a:lnTo>
                    <a:pt x="100" y="73"/>
                  </a:lnTo>
                  <a:lnTo>
                    <a:pt x="103" y="63"/>
                  </a:lnTo>
                  <a:lnTo>
                    <a:pt x="104" y="53"/>
                  </a:lnTo>
                  <a:lnTo>
                    <a:pt x="103" y="42"/>
                  </a:lnTo>
                  <a:lnTo>
                    <a:pt x="100" y="32"/>
                  </a:lnTo>
                  <a:lnTo>
                    <a:pt x="95" y="23"/>
                  </a:lnTo>
                  <a:lnTo>
                    <a:pt x="89" y="15"/>
                  </a:lnTo>
                  <a:lnTo>
                    <a:pt x="81" y="9"/>
                  </a:lnTo>
                  <a:lnTo>
                    <a:pt x="73" y="4"/>
                  </a:lnTo>
                  <a:lnTo>
                    <a:pt x="63" y="1"/>
                  </a:lnTo>
                  <a:lnTo>
                    <a:pt x="53" y="0"/>
                  </a:lnTo>
                  <a:lnTo>
                    <a:pt x="43" y="1"/>
                  </a:lnTo>
                  <a:lnTo>
                    <a:pt x="32" y="4"/>
                  </a:lnTo>
                  <a:lnTo>
                    <a:pt x="23" y="9"/>
                  </a:lnTo>
                  <a:lnTo>
                    <a:pt x="15" y="15"/>
                  </a:lnTo>
                  <a:lnTo>
                    <a:pt x="9" y="23"/>
                  </a:lnTo>
                  <a:lnTo>
                    <a:pt x="5" y="32"/>
                  </a:lnTo>
                  <a:lnTo>
                    <a:pt x="1" y="42"/>
                  </a:lnTo>
                  <a:lnTo>
                    <a:pt x="0" y="53"/>
                  </a:lnTo>
                  <a:lnTo>
                    <a:pt x="1" y="63"/>
                  </a:lnTo>
                  <a:lnTo>
                    <a:pt x="5" y="73"/>
                  </a:lnTo>
                  <a:lnTo>
                    <a:pt x="9" y="83"/>
                  </a:lnTo>
                  <a:lnTo>
                    <a:pt x="15" y="89"/>
                  </a:lnTo>
                  <a:lnTo>
                    <a:pt x="23" y="96"/>
                  </a:lnTo>
                  <a:lnTo>
                    <a:pt x="32" y="101"/>
                  </a:lnTo>
                  <a:lnTo>
                    <a:pt x="43" y="104"/>
                  </a:lnTo>
                  <a:lnTo>
                    <a:pt x="53" y="106"/>
                  </a:lnTo>
                  <a:close/>
                </a:path>
              </a:pathLst>
            </a:custGeom>
            <a:solidFill>
              <a:srgbClr val="FF9900"/>
            </a:solidFill>
            <a:ln w="9525">
              <a:noFill/>
              <a:round/>
              <a:headEnd/>
              <a:tailEnd/>
            </a:ln>
          </p:spPr>
          <p:txBody>
            <a:bodyPr/>
            <a:lstStyle/>
            <a:p>
              <a:endParaRPr lang="de-DE"/>
            </a:p>
          </p:txBody>
        </p:sp>
        <p:sp>
          <p:nvSpPr>
            <p:cNvPr id="10338" name="Freeform 96"/>
            <p:cNvSpPr>
              <a:spLocks/>
            </p:cNvSpPr>
            <p:nvPr/>
          </p:nvSpPr>
          <p:spPr bwMode="auto">
            <a:xfrm>
              <a:off x="4757" y="3629"/>
              <a:ext cx="72" cy="33"/>
            </a:xfrm>
            <a:custGeom>
              <a:avLst/>
              <a:gdLst>
                <a:gd name="T0" fmla="*/ 0 w 144"/>
                <a:gd name="T1" fmla="*/ 2 h 66"/>
                <a:gd name="T2" fmla="*/ 9 w 144"/>
                <a:gd name="T3" fmla="*/ 5 h 66"/>
                <a:gd name="T4" fmla="*/ 2 w 144"/>
                <a:gd name="T5" fmla="*/ 0 h 66"/>
                <a:gd name="T6" fmla="*/ 0 w 144"/>
                <a:gd name="T7" fmla="*/ 2 h 66"/>
                <a:gd name="T8" fmla="*/ 0 60000 65536"/>
                <a:gd name="T9" fmla="*/ 0 60000 65536"/>
                <a:gd name="T10" fmla="*/ 0 60000 65536"/>
                <a:gd name="T11" fmla="*/ 0 60000 65536"/>
                <a:gd name="T12" fmla="*/ 0 w 144"/>
                <a:gd name="T13" fmla="*/ 0 h 66"/>
                <a:gd name="T14" fmla="*/ 144 w 144"/>
                <a:gd name="T15" fmla="*/ 66 h 66"/>
              </a:gdLst>
              <a:ahLst/>
              <a:cxnLst>
                <a:cxn ang="T8">
                  <a:pos x="T0" y="T1"/>
                </a:cxn>
                <a:cxn ang="T9">
                  <a:pos x="T2" y="T3"/>
                </a:cxn>
                <a:cxn ang="T10">
                  <a:pos x="T4" y="T5"/>
                </a:cxn>
                <a:cxn ang="T11">
                  <a:pos x="T6" y="T7"/>
                </a:cxn>
              </a:cxnLst>
              <a:rect l="T12" t="T13" r="T14" b="T15"/>
              <a:pathLst>
                <a:path w="144" h="66">
                  <a:moveTo>
                    <a:pt x="0" y="32"/>
                  </a:moveTo>
                  <a:lnTo>
                    <a:pt x="144" y="66"/>
                  </a:lnTo>
                  <a:lnTo>
                    <a:pt x="24" y="0"/>
                  </a:lnTo>
                  <a:lnTo>
                    <a:pt x="0" y="32"/>
                  </a:lnTo>
                  <a:close/>
                </a:path>
              </a:pathLst>
            </a:custGeom>
            <a:solidFill>
              <a:srgbClr val="FF9900"/>
            </a:solidFill>
            <a:ln w="9525">
              <a:noFill/>
              <a:round/>
              <a:headEnd/>
              <a:tailEnd/>
            </a:ln>
          </p:spPr>
          <p:txBody>
            <a:bodyPr/>
            <a:lstStyle/>
            <a:p>
              <a:endParaRPr lang="de-DE"/>
            </a:p>
          </p:txBody>
        </p:sp>
        <p:sp>
          <p:nvSpPr>
            <p:cNvPr id="10339" name="Freeform 97"/>
            <p:cNvSpPr>
              <a:spLocks/>
            </p:cNvSpPr>
            <p:nvPr/>
          </p:nvSpPr>
          <p:spPr bwMode="auto">
            <a:xfrm>
              <a:off x="4782" y="3584"/>
              <a:ext cx="69" cy="29"/>
            </a:xfrm>
            <a:custGeom>
              <a:avLst/>
              <a:gdLst>
                <a:gd name="T0" fmla="*/ 1 w 137"/>
                <a:gd name="T1" fmla="*/ 0 h 56"/>
                <a:gd name="T2" fmla="*/ 1 w 137"/>
                <a:gd name="T3" fmla="*/ 1 h 56"/>
                <a:gd name="T4" fmla="*/ 1 w 137"/>
                <a:gd name="T5" fmla="*/ 1 h 56"/>
                <a:gd name="T6" fmla="*/ 1 w 137"/>
                <a:gd name="T7" fmla="*/ 2 h 56"/>
                <a:gd name="T8" fmla="*/ 1 w 137"/>
                <a:gd name="T9" fmla="*/ 2 h 56"/>
                <a:gd name="T10" fmla="*/ 0 w 137"/>
                <a:gd name="T11" fmla="*/ 3 h 56"/>
                <a:gd name="T12" fmla="*/ 9 w 137"/>
                <a:gd name="T13" fmla="*/ 4 h 56"/>
                <a:gd name="T14" fmla="*/ 1 w 137"/>
                <a:gd name="T15" fmla="*/ 0 h 56"/>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56"/>
                <a:gd name="T26" fmla="*/ 137 w 137"/>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56">
                  <a:moveTo>
                    <a:pt x="14" y="0"/>
                  </a:moveTo>
                  <a:lnTo>
                    <a:pt x="8" y="9"/>
                  </a:lnTo>
                  <a:lnTo>
                    <a:pt x="6" y="16"/>
                  </a:lnTo>
                  <a:lnTo>
                    <a:pt x="5" y="22"/>
                  </a:lnTo>
                  <a:lnTo>
                    <a:pt x="3" y="29"/>
                  </a:lnTo>
                  <a:lnTo>
                    <a:pt x="0" y="34"/>
                  </a:lnTo>
                  <a:lnTo>
                    <a:pt x="137" y="56"/>
                  </a:lnTo>
                  <a:lnTo>
                    <a:pt x="14" y="0"/>
                  </a:lnTo>
                  <a:close/>
                </a:path>
              </a:pathLst>
            </a:custGeom>
            <a:solidFill>
              <a:srgbClr val="FF9900"/>
            </a:solidFill>
            <a:ln w="9525">
              <a:noFill/>
              <a:round/>
              <a:headEnd/>
              <a:tailEnd/>
            </a:ln>
          </p:spPr>
          <p:txBody>
            <a:bodyPr/>
            <a:lstStyle/>
            <a:p>
              <a:endParaRPr lang="de-DE"/>
            </a:p>
          </p:txBody>
        </p:sp>
        <p:sp>
          <p:nvSpPr>
            <p:cNvPr id="10340" name="Freeform 98"/>
            <p:cNvSpPr>
              <a:spLocks/>
            </p:cNvSpPr>
            <p:nvPr/>
          </p:nvSpPr>
          <p:spPr bwMode="auto">
            <a:xfrm>
              <a:off x="4794" y="3545"/>
              <a:ext cx="52" cy="18"/>
            </a:xfrm>
            <a:custGeom>
              <a:avLst/>
              <a:gdLst>
                <a:gd name="T0" fmla="*/ 0 w 105"/>
                <a:gd name="T1" fmla="*/ 0 h 36"/>
                <a:gd name="T2" fmla="*/ 0 w 105"/>
                <a:gd name="T3" fmla="*/ 1 h 36"/>
                <a:gd name="T4" fmla="*/ 0 w 105"/>
                <a:gd name="T5" fmla="*/ 1 h 36"/>
                <a:gd name="T6" fmla="*/ 0 w 105"/>
                <a:gd name="T7" fmla="*/ 2 h 36"/>
                <a:gd name="T8" fmla="*/ 0 w 105"/>
                <a:gd name="T9" fmla="*/ 2 h 36"/>
                <a:gd name="T10" fmla="*/ 6 w 105"/>
                <a:gd name="T11" fmla="*/ 3 h 36"/>
                <a:gd name="T12" fmla="*/ 0 w 105"/>
                <a:gd name="T13" fmla="*/ 0 h 36"/>
                <a:gd name="T14" fmla="*/ 0 60000 65536"/>
                <a:gd name="T15" fmla="*/ 0 60000 65536"/>
                <a:gd name="T16" fmla="*/ 0 60000 65536"/>
                <a:gd name="T17" fmla="*/ 0 60000 65536"/>
                <a:gd name="T18" fmla="*/ 0 60000 65536"/>
                <a:gd name="T19" fmla="*/ 0 60000 65536"/>
                <a:gd name="T20" fmla="*/ 0 60000 65536"/>
                <a:gd name="T21" fmla="*/ 0 w 105"/>
                <a:gd name="T22" fmla="*/ 0 h 36"/>
                <a:gd name="T23" fmla="*/ 105 w 10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36">
                  <a:moveTo>
                    <a:pt x="5" y="0"/>
                  </a:moveTo>
                  <a:lnTo>
                    <a:pt x="4" y="7"/>
                  </a:lnTo>
                  <a:lnTo>
                    <a:pt x="3" y="14"/>
                  </a:lnTo>
                  <a:lnTo>
                    <a:pt x="1" y="22"/>
                  </a:lnTo>
                  <a:lnTo>
                    <a:pt x="0" y="29"/>
                  </a:lnTo>
                  <a:lnTo>
                    <a:pt x="105" y="36"/>
                  </a:lnTo>
                  <a:lnTo>
                    <a:pt x="5" y="0"/>
                  </a:lnTo>
                  <a:close/>
                </a:path>
              </a:pathLst>
            </a:custGeom>
            <a:solidFill>
              <a:srgbClr val="FF9900"/>
            </a:solidFill>
            <a:ln w="9525">
              <a:noFill/>
              <a:round/>
              <a:headEnd/>
              <a:tailEnd/>
            </a:ln>
          </p:spPr>
          <p:txBody>
            <a:bodyPr/>
            <a:lstStyle/>
            <a:p>
              <a:endParaRPr lang="de-DE"/>
            </a:p>
          </p:txBody>
        </p:sp>
        <p:sp>
          <p:nvSpPr>
            <p:cNvPr id="10341" name="Freeform 99"/>
            <p:cNvSpPr>
              <a:spLocks/>
            </p:cNvSpPr>
            <p:nvPr/>
          </p:nvSpPr>
          <p:spPr bwMode="auto">
            <a:xfrm>
              <a:off x="4797" y="3501"/>
              <a:ext cx="44" cy="13"/>
            </a:xfrm>
            <a:custGeom>
              <a:avLst/>
              <a:gdLst>
                <a:gd name="T0" fmla="*/ 0 w 89"/>
                <a:gd name="T1" fmla="*/ 0 h 24"/>
                <a:gd name="T2" fmla="*/ 0 w 89"/>
                <a:gd name="T3" fmla="*/ 1 h 24"/>
                <a:gd name="T4" fmla="*/ 0 w 89"/>
                <a:gd name="T5" fmla="*/ 1 h 24"/>
                <a:gd name="T6" fmla="*/ 0 w 89"/>
                <a:gd name="T7" fmla="*/ 2 h 24"/>
                <a:gd name="T8" fmla="*/ 0 w 89"/>
                <a:gd name="T9" fmla="*/ 2 h 24"/>
                <a:gd name="T10" fmla="*/ 5 w 89"/>
                <a:gd name="T11" fmla="*/ 2 h 24"/>
                <a:gd name="T12" fmla="*/ 0 w 89"/>
                <a:gd name="T13" fmla="*/ 0 h 24"/>
                <a:gd name="T14" fmla="*/ 0 60000 65536"/>
                <a:gd name="T15" fmla="*/ 0 60000 65536"/>
                <a:gd name="T16" fmla="*/ 0 60000 65536"/>
                <a:gd name="T17" fmla="*/ 0 60000 65536"/>
                <a:gd name="T18" fmla="*/ 0 60000 65536"/>
                <a:gd name="T19" fmla="*/ 0 60000 65536"/>
                <a:gd name="T20" fmla="*/ 0 60000 65536"/>
                <a:gd name="T21" fmla="*/ 0 w 89"/>
                <a:gd name="T22" fmla="*/ 0 h 24"/>
                <a:gd name="T23" fmla="*/ 89 w 8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24">
                  <a:moveTo>
                    <a:pt x="0" y="0"/>
                  </a:moveTo>
                  <a:lnTo>
                    <a:pt x="0" y="6"/>
                  </a:lnTo>
                  <a:lnTo>
                    <a:pt x="1" y="12"/>
                  </a:lnTo>
                  <a:lnTo>
                    <a:pt x="1" y="18"/>
                  </a:lnTo>
                  <a:lnTo>
                    <a:pt x="1" y="24"/>
                  </a:lnTo>
                  <a:lnTo>
                    <a:pt x="89" y="23"/>
                  </a:lnTo>
                  <a:lnTo>
                    <a:pt x="0" y="0"/>
                  </a:lnTo>
                  <a:close/>
                </a:path>
              </a:pathLst>
            </a:custGeom>
            <a:solidFill>
              <a:srgbClr val="FF9900"/>
            </a:solidFill>
            <a:ln w="9525">
              <a:noFill/>
              <a:round/>
              <a:headEnd/>
              <a:tailEnd/>
            </a:ln>
          </p:spPr>
          <p:txBody>
            <a:bodyPr/>
            <a:lstStyle/>
            <a:p>
              <a:endParaRPr lang="de-DE"/>
            </a:p>
          </p:txBody>
        </p:sp>
        <p:sp>
          <p:nvSpPr>
            <p:cNvPr id="10342" name="Freeform 100"/>
            <p:cNvSpPr>
              <a:spLocks/>
            </p:cNvSpPr>
            <p:nvPr/>
          </p:nvSpPr>
          <p:spPr bwMode="auto">
            <a:xfrm>
              <a:off x="4792" y="3455"/>
              <a:ext cx="45" cy="12"/>
            </a:xfrm>
            <a:custGeom>
              <a:avLst/>
              <a:gdLst>
                <a:gd name="T0" fmla="*/ 0 w 90"/>
                <a:gd name="T1" fmla="*/ 0 h 24"/>
                <a:gd name="T2" fmla="*/ 1 w 90"/>
                <a:gd name="T3" fmla="*/ 1 h 24"/>
                <a:gd name="T4" fmla="*/ 1 w 90"/>
                <a:gd name="T5" fmla="*/ 1 h 24"/>
                <a:gd name="T6" fmla="*/ 1 w 90"/>
                <a:gd name="T7" fmla="*/ 2 h 24"/>
                <a:gd name="T8" fmla="*/ 1 w 90"/>
                <a:gd name="T9" fmla="*/ 2 h 24"/>
                <a:gd name="T10" fmla="*/ 6 w 90"/>
                <a:gd name="T11" fmla="*/ 1 h 24"/>
                <a:gd name="T12" fmla="*/ 0 w 90"/>
                <a:gd name="T13" fmla="*/ 0 h 24"/>
                <a:gd name="T14" fmla="*/ 0 60000 65536"/>
                <a:gd name="T15" fmla="*/ 0 60000 65536"/>
                <a:gd name="T16" fmla="*/ 0 60000 65536"/>
                <a:gd name="T17" fmla="*/ 0 60000 65536"/>
                <a:gd name="T18" fmla="*/ 0 60000 65536"/>
                <a:gd name="T19" fmla="*/ 0 60000 65536"/>
                <a:gd name="T20" fmla="*/ 0 60000 65536"/>
                <a:gd name="T21" fmla="*/ 0 w 90"/>
                <a:gd name="T22" fmla="*/ 0 h 24"/>
                <a:gd name="T23" fmla="*/ 90 w 9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24">
                  <a:moveTo>
                    <a:pt x="0" y="0"/>
                  </a:moveTo>
                  <a:lnTo>
                    <a:pt x="1" y="6"/>
                  </a:lnTo>
                  <a:lnTo>
                    <a:pt x="2" y="11"/>
                  </a:lnTo>
                  <a:lnTo>
                    <a:pt x="2" y="18"/>
                  </a:lnTo>
                  <a:lnTo>
                    <a:pt x="3" y="24"/>
                  </a:lnTo>
                  <a:lnTo>
                    <a:pt x="90" y="15"/>
                  </a:lnTo>
                  <a:lnTo>
                    <a:pt x="0" y="0"/>
                  </a:lnTo>
                  <a:close/>
                </a:path>
              </a:pathLst>
            </a:custGeom>
            <a:solidFill>
              <a:srgbClr val="FF9900"/>
            </a:solidFill>
            <a:ln w="9525">
              <a:noFill/>
              <a:round/>
              <a:headEnd/>
              <a:tailEnd/>
            </a:ln>
          </p:spPr>
          <p:txBody>
            <a:bodyPr/>
            <a:lstStyle/>
            <a:p>
              <a:endParaRPr lang="de-DE"/>
            </a:p>
          </p:txBody>
        </p:sp>
        <p:sp>
          <p:nvSpPr>
            <p:cNvPr id="10343" name="Freeform 101"/>
            <p:cNvSpPr>
              <a:spLocks/>
            </p:cNvSpPr>
            <p:nvPr/>
          </p:nvSpPr>
          <p:spPr bwMode="auto">
            <a:xfrm>
              <a:off x="4780" y="3409"/>
              <a:ext cx="52" cy="14"/>
            </a:xfrm>
            <a:custGeom>
              <a:avLst/>
              <a:gdLst>
                <a:gd name="T0" fmla="*/ 0 w 104"/>
                <a:gd name="T1" fmla="*/ 0 h 28"/>
                <a:gd name="T2" fmla="*/ 1 w 104"/>
                <a:gd name="T3" fmla="*/ 1 h 28"/>
                <a:gd name="T4" fmla="*/ 1 w 104"/>
                <a:gd name="T5" fmla="*/ 1 h 28"/>
                <a:gd name="T6" fmla="*/ 1 w 104"/>
                <a:gd name="T7" fmla="*/ 2 h 28"/>
                <a:gd name="T8" fmla="*/ 1 w 104"/>
                <a:gd name="T9" fmla="*/ 2 h 28"/>
                <a:gd name="T10" fmla="*/ 7 w 104"/>
                <a:gd name="T11" fmla="*/ 1 h 28"/>
                <a:gd name="T12" fmla="*/ 0 w 104"/>
                <a:gd name="T13" fmla="*/ 0 h 28"/>
                <a:gd name="T14" fmla="*/ 0 60000 65536"/>
                <a:gd name="T15" fmla="*/ 0 60000 65536"/>
                <a:gd name="T16" fmla="*/ 0 60000 65536"/>
                <a:gd name="T17" fmla="*/ 0 60000 65536"/>
                <a:gd name="T18" fmla="*/ 0 60000 65536"/>
                <a:gd name="T19" fmla="*/ 0 60000 65536"/>
                <a:gd name="T20" fmla="*/ 0 60000 65536"/>
                <a:gd name="T21" fmla="*/ 0 w 104"/>
                <a:gd name="T22" fmla="*/ 0 h 28"/>
                <a:gd name="T23" fmla="*/ 104 w 104"/>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28">
                  <a:moveTo>
                    <a:pt x="0" y="0"/>
                  </a:moveTo>
                  <a:lnTo>
                    <a:pt x="2" y="7"/>
                  </a:lnTo>
                  <a:lnTo>
                    <a:pt x="3" y="14"/>
                  </a:lnTo>
                  <a:lnTo>
                    <a:pt x="6" y="21"/>
                  </a:lnTo>
                  <a:lnTo>
                    <a:pt x="8" y="28"/>
                  </a:lnTo>
                  <a:lnTo>
                    <a:pt x="104" y="9"/>
                  </a:lnTo>
                  <a:lnTo>
                    <a:pt x="0" y="0"/>
                  </a:lnTo>
                  <a:close/>
                </a:path>
              </a:pathLst>
            </a:custGeom>
            <a:solidFill>
              <a:srgbClr val="FF9900"/>
            </a:solidFill>
            <a:ln w="9525">
              <a:noFill/>
              <a:round/>
              <a:headEnd/>
              <a:tailEnd/>
            </a:ln>
          </p:spPr>
          <p:txBody>
            <a:bodyPr/>
            <a:lstStyle/>
            <a:p>
              <a:endParaRPr lang="de-DE"/>
            </a:p>
          </p:txBody>
        </p:sp>
        <p:sp>
          <p:nvSpPr>
            <p:cNvPr id="10344" name="Freeform 102"/>
            <p:cNvSpPr>
              <a:spLocks/>
            </p:cNvSpPr>
            <p:nvPr/>
          </p:nvSpPr>
          <p:spPr bwMode="auto">
            <a:xfrm>
              <a:off x="4763" y="3363"/>
              <a:ext cx="40" cy="11"/>
            </a:xfrm>
            <a:custGeom>
              <a:avLst/>
              <a:gdLst>
                <a:gd name="T0" fmla="*/ 0 w 81"/>
                <a:gd name="T1" fmla="*/ 1 h 22"/>
                <a:gd name="T2" fmla="*/ 0 w 81"/>
                <a:gd name="T3" fmla="*/ 1 h 22"/>
                <a:gd name="T4" fmla="*/ 0 w 81"/>
                <a:gd name="T5" fmla="*/ 1 h 22"/>
                <a:gd name="T6" fmla="*/ 0 w 81"/>
                <a:gd name="T7" fmla="*/ 1 h 22"/>
                <a:gd name="T8" fmla="*/ 0 w 81"/>
                <a:gd name="T9" fmla="*/ 2 h 22"/>
                <a:gd name="T10" fmla="*/ 5 w 81"/>
                <a:gd name="T11" fmla="*/ 0 h 22"/>
                <a:gd name="T12" fmla="*/ 0 w 81"/>
                <a:gd name="T13" fmla="*/ 1 h 22"/>
                <a:gd name="T14" fmla="*/ 0 60000 65536"/>
                <a:gd name="T15" fmla="*/ 0 60000 65536"/>
                <a:gd name="T16" fmla="*/ 0 60000 65536"/>
                <a:gd name="T17" fmla="*/ 0 60000 65536"/>
                <a:gd name="T18" fmla="*/ 0 60000 65536"/>
                <a:gd name="T19" fmla="*/ 0 60000 65536"/>
                <a:gd name="T20" fmla="*/ 0 60000 65536"/>
                <a:gd name="T21" fmla="*/ 0 w 81"/>
                <a:gd name="T22" fmla="*/ 0 h 22"/>
                <a:gd name="T23" fmla="*/ 81 w 8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22">
                  <a:moveTo>
                    <a:pt x="0" y="1"/>
                  </a:moveTo>
                  <a:lnTo>
                    <a:pt x="3" y="6"/>
                  </a:lnTo>
                  <a:lnTo>
                    <a:pt x="5" y="11"/>
                  </a:lnTo>
                  <a:lnTo>
                    <a:pt x="6" y="16"/>
                  </a:lnTo>
                  <a:lnTo>
                    <a:pt x="8" y="22"/>
                  </a:lnTo>
                  <a:lnTo>
                    <a:pt x="81" y="0"/>
                  </a:lnTo>
                  <a:lnTo>
                    <a:pt x="0" y="1"/>
                  </a:lnTo>
                  <a:close/>
                </a:path>
              </a:pathLst>
            </a:custGeom>
            <a:solidFill>
              <a:srgbClr val="FF9900"/>
            </a:solidFill>
            <a:ln w="9525">
              <a:noFill/>
              <a:round/>
              <a:headEnd/>
              <a:tailEnd/>
            </a:ln>
          </p:spPr>
          <p:txBody>
            <a:bodyPr/>
            <a:lstStyle/>
            <a:p>
              <a:endParaRPr lang="de-DE"/>
            </a:p>
          </p:txBody>
        </p:sp>
        <p:sp>
          <p:nvSpPr>
            <p:cNvPr id="10345" name="Freeform 103"/>
            <p:cNvSpPr>
              <a:spLocks/>
            </p:cNvSpPr>
            <p:nvPr/>
          </p:nvSpPr>
          <p:spPr bwMode="auto">
            <a:xfrm>
              <a:off x="435" y="2784"/>
              <a:ext cx="910" cy="1140"/>
            </a:xfrm>
            <a:custGeom>
              <a:avLst/>
              <a:gdLst>
                <a:gd name="T0" fmla="*/ 48 w 1820"/>
                <a:gd name="T1" fmla="*/ 10 h 2279"/>
                <a:gd name="T2" fmla="*/ 52 w 1820"/>
                <a:gd name="T3" fmla="*/ 11 h 2279"/>
                <a:gd name="T4" fmla="*/ 45 w 1820"/>
                <a:gd name="T5" fmla="*/ 20 h 2279"/>
                <a:gd name="T6" fmla="*/ 41 w 1820"/>
                <a:gd name="T7" fmla="*/ 30 h 2279"/>
                <a:gd name="T8" fmla="*/ 48 w 1820"/>
                <a:gd name="T9" fmla="*/ 27 h 2279"/>
                <a:gd name="T10" fmla="*/ 42 w 1820"/>
                <a:gd name="T11" fmla="*/ 39 h 2279"/>
                <a:gd name="T12" fmla="*/ 54 w 1820"/>
                <a:gd name="T13" fmla="*/ 29 h 2279"/>
                <a:gd name="T14" fmla="*/ 80 w 1820"/>
                <a:gd name="T15" fmla="*/ 25 h 2279"/>
                <a:gd name="T16" fmla="*/ 92 w 1820"/>
                <a:gd name="T17" fmla="*/ 51 h 2279"/>
                <a:gd name="T18" fmla="*/ 83 w 1820"/>
                <a:gd name="T19" fmla="*/ 38 h 2279"/>
                <a:gd name="T20" fmla="*/ 76 w 1820"/>
                <a:gd name="T21" fmla="*/ 36 h 2279"/>
                <a:gd name="T22" fmla="*/ 70 w 1820"/>
                <a:gd name="T23" fmla="*/ 35 h 2279"/>
                <a:gd name="T24" fmla="*/ 67 w 1820"/>
                <a:gd name="T25" fmla="*/ 38 h 2279"/>
                <a:gd name="T26" fmla="*/ 58 w 1820"/>
                <a:gd name="T27" fmla="*/ 39 h 2279"/>
                <a:gd name="T28" fmla="*/ 60 w 1820"/>
                <a:gd name="T29" fmla="*/ 44 h 2279"/>
                <a:gd name="T30" fmla="*/ 48 w 1820"/>
                <a:gd name="T31" fmla="*/ 42 h 2279"/>
                <a:gd name="T32" fmla="*/ 50 w 1820"/>
                <a:gd name="T33" fmla="*/ 46 h 2279"/>
                <a:gd name="T34" fmla="*/ 62 w 1820"/>
                <a:gd name="T35" fmla="*/ 52 h 2279"/>
                <a:gd name="T36" fmla="*/ 76 w 1820"/>
                <a:gd name="T37" fmla="*/ 67 h 2279"/>
                <a:gd name="T38" fmla="*/ 80 w 1820"/>
                <a:gd name="T39" fmla="*/ 109 h 2279"/>
                <a:gd name="T40" fmla="*/ 95 w 1820"/>
                <a:gd name="T41" fmla="*/ 111 h 2279"/>
                <a:gd name="T42" fmla="*/ 107 w 1820"/>
                <a:gd name="T43" fmla="*/ 122 h 2279"/>
                <a:gd name="T44" fmla="*/ 113 w 1820"/>
                <a:gd name="T45" fmla="*/ 131 h 2279"/>
                <a:gd name="T46" fmla="*/ 100 w 1820"/>
                <a:gd name="T47" fmla="*/ 136 h 2279"/>
                <a:gd name="T48" fmla="*/ 85 w 1820"/>
                <a:gd name="T49" fmla="*/ 132 h 2279"/>
                <a:gd name="T50" fmla="*/ 74 w 1820"/>
                <a:gd name="T51" fmla="*/ 140 h 2279"/>
                <a:gd name="T52" fmla="*/ 62 w 1820"/>
                <a:gd name="T53" fmla="*/ 143 h 2279"/>
                <a:gd name="T54" fmla="*/ 48 w 1820"/>
                <a:gd name="T55" fmla="*/ 138 h 2279"/>
                <a:gd name="T56" fmla="*/ 35 w 1820"/>
                <a:gd name="T57" fmla="*/ 130 h 2279"/>
                <a:gd name="T58" fmla="*/ 24 w 1820"/>
                <a:gd name="T59" fmla="*/ 131 h 2279"/>
                <a:gd name="T60" fmla="*/ 16 w 1820"/>
                <a:gd name="T61" fmla="*/ 129 h 2279"/>
                <a:gd name="T62" fmla="*/ 24 w 1820"/>
                <a:gd name="T63" fmla="*/ 119 h 2279"/>
                <a:gd name="T64" fmla="*/ 33 w 1820"/>
                <a:gd name="T65" fmla="*/ 110 h 2279"/>
                <a:gd name="T66" fmla="*/ 48 w 1820"/>
                <a:gd name="T67" fmla="*/ 107 h 2279"/>
                <a:gd name="T68" fmla="*/ 61 w 1820"/>
                <a:gd name="T69" fmla="*/ 103 h 2279"/>
                <a:gd name="T70" fmla="*/ 63 w 1820"/>
                <a:gd name="T71" fmla="*/ 65 h 2279"/>
                <a:gd name="T72" fmla="*/ 50 w 1820"/>
                <a:gd name="T73" fmla="*/ 50 h 2279"/>
                <a:gd name="T74" fmla="*/ 38 w 1820"/>
                <a:gd name="T75" fmla="*/ 50 h 2279"/>
                <a:gd name="T76" fmla="*/ 37 w 1820"/>
                <a:gd name="T77" fmla="*/ 62 h 2279"/>
                <a:gd name="T78" fmla="*/ 35 w 1820"/>
                <a:gd name="T79" fmla="*/ 62 h 2279"/>
                <a:gd name="T80" fmla="*/ 34 w 1820"/>
                <a:gd name="T81" fmla="*/ 68 h 2279"/>
                <a:gd name="T82" fmla="*/ 28 w 1820"/>
                <a:gd name="T83" fmla="*/ 67 h 2279"/>
                <a:gd name="T84" fmla="*/ 34 w 1820"/>
                <a:gd name="T85" fmla="*/ 81 h 2279"/>
                <a:gd name="T86" fmla="*/ 28 w 1820"/>
                <a:gd name="T87" fmla="*/ 81 h 2279"/>
                <a:gd name="T88" fmla="*/ 31 w 1820"/>
                <a:gd name="T89" fmla="*/ 90 h 2279"/>
                <a:gd name="T90" fmla="*/ 20 w 1820"/>
                <a:gd name="T91" fmla="*/ 63 h 2279"/>
                <a:gd name="T92" fmla="*/ 33 w 1820"/>
                <a:gd name="T93" fmla="*/ 48 h 2279"/>
                <a:gd name="T94" fmla="*/ 33 w 1820"/>
                <a:gd name="T95" fmla="*/ 44 h 2279"/>
                <a:gd name="T96" fmla="*/ 28 w 1820"/>
                <a:gd name="T97" fmla="*/ 44 h 2279"/>
                <a:gd name="T98" fmla="*/ 22 w 1820"/>
                <a:gd name="T99" fmla="*/ 46 h 2279"/>
                <a:gd name="T100" fmla="*/ 19 w 1820"/>
                <a:gd name="T101" fmla="*/ 47 h 2279"/>
                <a:gd name="T102" fmla="*/ 12 w 1820"/>
                <a:gd name="T103" fmla="*/ 51 h 2279"/>
                <a:gd name="T104" fmla="*/ 10 w 1820"/>
                <a:gd name="T105" fmla="*/ 48 h 2279"/>
                <a:gd name="T106" fmla="*/ 1 w 1820"/>
                <a:gd name="T107" fmla="*/ 54 h 2279"/>
                <a:gd name="T108" fmla="*/ 10 w 1820"/>
                <a:gd name="T109" fmla="*/ 39 h 2279"/>
                <a:gd name="T110" fmla="*/ 26 w 1820"/>
                <a:gd name="T111" fmla="*/ 35 h 2279"/>
                <a:gd name="T112" fmla="*/ 36 w 1820"/>
                <a:gd name="T113" fmla="*/ 36 h 2279"/>
                <a:gd name="T114" fmla="*/ 34 w 1820"/>
                <a:gd name="T115" fmla="*/ 20 h 2279"/>
                <a:gd name="T116" fmla="*/ 47 w 1820"/>
                <a:gd name="T117" fmla="*/ 4 h 2279"/>
                <a:gd name="T118" fmla="*/ 50 w 1820"/>
                <a:gd name="T119" fmla="*/ 3 h 2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20"/>
                <a:gd name="T181" fmla="*/ 0 h 2279"/>
                <a:gd name="T182" fmla="*/ 1820 w 1820"/>
                <a:gd name="T183" fmla="*/ 2279 h 2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20" h="2279">
                  <a:moveTo>
                    <a:pt x="781" y="53"/>
                  </a:moveTo>
                  <a:lnTo>
                    <a:pt x="769" y="67"/>
                  </a:lnTo>
                  <a:lnTo>
                    <a:pt x="758" y="81"/>
                  </a:lnTo>
                  <a:lnTo>
                    <a:pt x="747" y="96"/>
                  </a:lnTo>
                  <a:lnTo>
                    <a:pt x="738" y="111"/>
                  </a:lnTo>
                  <a:lnTo>
                    <a:pt x="729" y="126"/>
                  </a:lnTo>
                  <a:lnTo>
                    <a:pt x="721" y="141"/>
                  </a:lnTo>
                  <a:lnTo>
                    <a:pt x="714" y="157"/>
                  </a:lnTo>
                  <a:lnTo>
                    <a:pt x="708" y="173"/>
                  </a:lnTo>
                  <a:lnTo>
                    <a:pt x="727" y="166"/>
                  </a:lnTo>
                  <a:lnTo>
                    <a:pt x="747" y="159"/>
                  </a:lnTo>
                  <a:lnTo>
                    <a:pt x="767" y="154"/>
                  </a:lnTo>
                  <a:lnTo>
                    <a:pt x="789" y="150"/>
                  </a:lnTo>
                  <a:lnTo>
                    <a:pt x="810" y="147"/>
                  </a:lnTo>
                  <a:lnTo>
                    <a:pt x="832" y="146"/>
                  </a:lnTo>
                  <a:lnTo>
                    <a:pt x="853" y="147"/>
                  </a:lnTo>
                  <a:lnTo>
                    <a:pt x="875" y="150"/>
                  </a:lnTo>
                  <a:lnTo>
                    <a:pt x="870" y="154"/>
                  </a:lnTo>
                  <a:lnTo>
                    <a:pt x="861" y="158"/>
                  </a:lnTo>
                  <a:lnTo>
                    <a:pt x="853" y="160"/>
                  </a:lnTo>
                  <a:lnTo>
                    <a:pt x="844" y="162"/>
                  </a:lnTo>
                  <a:lnTo>
                    <a:pt x="835" y="165"/>
                  </a:lnTo>
                  <a:lnTo>
                    <a:pt x="826" y="167"/>
                  </a:lnTo>
                  <a:lnTo>
                    <a:pt x="817" y="169"/>
                  </a:lnTo>
                  <a:lnTo>
                    <a:pt x="808" y="173"/>
                  </a:lnTo>
                  <a:lnTo>
                    <a:pt x="784" y="187"/>
                  </a:lnTo>
                  <a:lnTo>
                    <a:pt x="761" y="204"/>
                  </a:lnTo>
                  <a:lnTo>
                    <a:pt x="739" y="225"/>
                  </a:lnTo>
                  <a:lnTo>
                    <a:pt x="720" y="247"/>
                  </a:lnTo>
                  <a:lnTo>
                    <a:pt x="702" y="271"/>
                  </a:lnTo>
                  <a:lnTo>
                    <a:pt x="688" y="295"/>
                  </a:lnTo>
                  <a:lnTo>
                    <a:pt x="676" y="320"/>
                  </a:lnTo>
                  <a:lnTo>
                    <a:pt x="667" y="347"/>
                  </a:lnTo>
                  <a:lnTo>
                    <a:pt x="683" y="338"/>
                  </a:lnTo>
                  <a:lnTo>
                    <a:pt x="699" y="330"/>
                  </a:lnTo>
                  <a:lnTo>
                    <a:pt x="716" y="320"/>
                  </a:lnTo>
                  <a:lnTo>
                    <a:pt x="734" y="312"/>
                  </a:lnTo>
                  <a:lnTo>
                    <a:pt x="751" y="304"/>
                  </a:lnTo>
                  <a:lnTo>
                    <a:pt x="768" y="296"/>
                  </a:lnTo>
                  <a:lnTo>
                    <a:pt x="787" y="288"/>
                  </a:lnTo>
                  <a:lnTo>
                    <a:pt x="804" y="281"/>
                  </a:lnTo>
                  <a:lnTo>
                    <a:pt x="776" y="304"/>
                  </a:lnTo>
                  <a:lnTo>
                    <a:pt x="750" y="327"/>
                  </a:lnTo>
                  <a:lnTo>
                    <a:pt x="722" y="353"/>
                  </a:lnTo>
                  <a:lnTo>
                    <a:pt x="698" y="378"/>
                  </a:lnTo>
                  <a:lnTo>
                    <a:pt x="676" y="407"/>
                  </a:lnTo>
                  <a:lnTo>
                    <a:pt x="659" y="437"/>
                  </a:lnTo>
                  <a:lnTo>
                    <a:pt x="647" y="468"/>
                  </a:lnTo>
                  <a:lnTo>
                    <a:pt x="641" y="502"/>
                  </a:lnTo>
                  <a:lnTo>
                    <a:pt x="659" y="487"/>
                  </a:lnTo>
                  <a:lnTo>
                    <a:pt x="675" y="474"/>
                  </a:lnTo>
                  <a:lnTo>
                    <a:pt x="692" y="460"/>
                  </a:lnTo>
                  <a:lnTo>
                    <a:pt x="711" y="447"/>
                  </a:lnTo>
                  <a:lnTo>
                    <a:pt x="728" y="434"/>
                  </a:lnTo>
                  <a:lnTo>
                    <a:pt x="746" y="424"/>
                  </a:lnTo>
                  <a:lnTo>
                    <a:pt x="766" y="414"/>
                  </a:lnTo>
                  <a:lnTo>
                    <a:pt x="785" y="404"/>
                  </a:lnTo>
                  <a:lnTo>
                    <a:pt x="779" y="413"/>
                  </a:lnTo>
                  <a:lnTo>
                    <a:pt x="770" y="419"/>
                  </a:lnTo>
                  <a:lnTo>
                    <a:pt x="761" y="428"/>
                  </a:lnTo>
                  <a:lnTo>
                    <a:pt x="753" y="434"/>
                  </a:lnTo>
                  <a:lnTo>
                    <a:pt x="744" y="442"/>
                  </a:lnTo>
                  <a:lnTo>
                    <a:pt x="737" y="451"/>
                  </a:lnTo>
                  <a:lnTo>
                    <a:pt x="730" y="461"/>
                  </a:lnTo>
                  <a:lnTo>
                    <a:pt x="727" y="471"/>
                  </a:lnTo>
                  <a:lnTo>
                    <a:pt x="716" y="491"/>
                  </a:lnTo>
                  <a:lnTo>
                    <a:pt x="705" y="510"/>
                  </a:lnTo>
                  <a:lnTo>
                    <a:pt x="694" y="530"/>
                  </a:lnTo>
                  <a:lnTo>
                    <a:pt x="684" y="551"/>
                  </a:lnTo>
                  <a:lnTo>
                    <a:pt x="676" y="572"/>
                  </a:lnTo>
                  <a:lnTo>
                    <a:pt x="670" y="593"/>
                  </a:lnTo>
                  <a:lnTo>
                    <a:pt x="669" y="616"/>
                  </a:lnTo>
                  <a:lnTo>
                    <a:pt x="670" y="641"/>
                  </a:lnTo>
                  <a:lnTo>
                    <a:pt x="682" y="626"/>
                  </a:lnTo>
                  <a:lnTo>
                    <a:pt x="692" y="610"/>
                  </a:lnTo>
                  <a:lnTo>
                    <a:pt x="704" y="593"/>
                  </a:lnTo>
                  <a:lnTo>
                    <a:pt x="716" y="577"/>
                  </a:lnTo>
                  <a:lnTo>
                    <a:pt x="729" y="561"/>
                  </a:lnTo>
                  <a:lnTo>
                    <a:pt x="742" y="545"/>
                  </a:lnTo>
                  <a:lnTo>
                    <a:pt x="757" y="530"/>
                  </a:lnTo>
                  <a:lnTo>
                    <a:pt x="773" y="516"/>
                  </a:lnTo>
                  <a:lnTo>
                    <a:pt x="799" y="493"/>
                  </a:lnTo>
                  <a:lnTo>
                    <a:pt x="828" y="472"/>
                  </a:lnTo>
                  <a:lnTo>
                    <a:pt x="858" y="453"/>
                  </a:lnTo>
                  <a:lnTo>
                    <a:pt x="889" y="436"/>
                  </a:lnTo>
                  <a:lnTo>
                    <a:pt x="921" y="421"/>
                  </a:lnTo>
                  <a:lnTo>
                    <a:pt x="954" y="408"/>
                  </a:lnTo>
                  <a:lnTo>
                    <a:pt x="988" y="396"/>
                  </a:lnTo>
                  <a:lnTo>
                    <a:pt x="1022" y="387"/>
                  </a:lnTo>
                  <a:lnTo>
                    <a:pt x="1057" y="381"/>
                  </a:lnTo>
                  <a:lnTo>
                    <a:pt x="1092" y="377"/>
                  </a:lnTo>
                  <a:lnTo>
                    <a:pt x="1128" y="376"/>
                  </a:lnTo>
                  <a:lnTo>
                    <a:pt x="1162" y="377"/>
                  </a:lnTo>
                  <a:lnTo>
                    <a:pt x="1198" y="380"/>
                  </a:lnTo>
                  <a:lnTo>
                    <a:pt x="1232" y="386"/>
                  </a:lnTo>
                  <a:lnTo>
                    <a:pt x="1267" y="395"/>
                  </a:lnTo>
                  <a:lnTo>
                    <a:pt x="1302" y="408"/>
                  </a:lnTo>
                  <a:lnTo>
                    <a:pt x="1338" y="428"/>
                  </a:lnTo>
                  <a:lnTo>
                    <a:pt x="1372" y="452"/>
                  </a:lnTo>
                  <a:lnTo>
                    <a:pt x="1401" y="481"/>
                  </a:lnTo>
                  <a:lnTo>
                    <a:pt x="1425" y="513"/>
                  </a:lnTo>
                  <a:lnTo>
                    <a:pt x="1444" y="548"/>
                  </a:lnTo>
                  <a:lnTo>
                    <a:pt x="1459" y="587"/>
                  </a:lnTo>
                  <a:lnTo>
                    <a:pt x="1470" y="627"/>
                  </a:lnTo>
                  <a:lnTo>
                    <a:pt x="1473" y="667"/>
                  </a:lnTo>
                  <a:lnTo>
                    <a:pt x="1471" y="716"/>
                  </a:lnTo>
                  <a:lnTo>
                    <a:pt x="1466" y="764"/>
                  </a:lnTo>
                  <a:lnTo>
                    <a:pt x="1458" y="810"/>
                  </a:lnTo>
                  <a:lnTo>
                    <a:pt x="1444" y="854"/>
                  </a:lnTo>
                  <a:lnTo>
                    <a:pt x="1440" y="857"/>
                  </a:lnTo>
                  <a:lnTo>
                    <a:pt x="1444" y="812"/>
                  </a:lnTo>
                  <a:lnTo>
                    <a:pt x="1443" y="769"/>
                  </a:lnTo>
                  <a:lnTo>
                    <a:pt x="1435" y="727"/>
                  </a:lnTo>
                  <a:lnTo>
                    <a:pt x="1421" y="688"/>
                  </a:lnTo>
                  <a:lnTo>
                    <a:pt x="1401" y="650"/>
                  </a:lnTo>
                  <a:lnTo>
                    <a:pt x="1375" y="616"/>
                  </a:lnTo>
                  <a:lnTo>
                    <a:pt x="1345" y="584"/>
                  </a:lnTo>
                  <a:lnTo>
                    <a:pt x="1310" y="557"/>
                  </a:lnTo>
                  <a:lnTo>
                    <a:pt x="1314" y="582"/>
                  </a:lnTo>
                  <a:lnTo>
                    <a:pt x="1317" y="606"/>
                  </a:lnTo>
                  <a:lnTo>
                    <a:pt x="1317" y="631"/>
                  </a:lnTo>
                  <a:lnTo>
                    <a:pt x="1313" y="657"/>
                  </a:lnTo>
                  <a:lnTo>
                    <a:pt x="1308" y="682"/>
                  </a:lnTo>
                  <a:lnTo>
                    <a:pt x="1303" y="706"/>
                  </a:lnTo>
                  <a:lnTo>
                    <a:pt x="1295" y="729"/>
                  </a:lnTo>
                  <a:lnTo>
                    <a:pt x="1285" y="751"/>
                  </a:lnTo>
                  <a:lnTo>
                    <a:pt x="1284" y="719"/>
                  </a:lnTo>
                  <a:lnTo>
                    <a:pt x="1280" y="687"/>
                  </a:lnTo>
                  <a:lnTo>
                    <a:pt x="1269" y="657"/>
                  </a:lnTo>
                  <a:lnTo>
                    <a:pt x="1255" y="628"/>
                  </a:lnTo>
                  <a:lnTo>
                    <a:pt x="1237" y="602"/>
                  </a:lnTo>
                  <a:lnTo>
                    <a:pt x="1215" y="576"/>
                  </a:lnTo>
                  <a:lnTo>
                    <a:pt x="1190" y="555"/>
                  </a:lnTo>
                  <a:lnTo>
                    <a:pt x="1162" y="537"/>
                  </a:lnTo>
                  <a:lnTo>
                    <a:pt x="1149" y="530"/>
                  </a:lnTo>
                  <a:lnTo>
                    <a:pt x="1137" y="524"/>
                  </a:lnTo>
                  <a:lnTo>
                    <a:pt x="1124" y="519"/>
                  </a:lnTo>
                  <a:lnTo>
                    <a:pt x="1111" y="514"/>
                  </a:lnTo>
                  <a:lnTo>
                    <a:pt x="1099" y="508"/>
                  </a:lnTo>
                  <a:lnTo>
                    <a:pt x="1085" y="505"/>
                  </a:lnTo>
                  <a:lnTo>
                    <a:pt x="1072" y="501"/>
                  </a:lnTo>
                  <a:lnTo>
                    <a:pt x="1058" y="498"/>
                  </a:lnTo>
                  <a:lnTo>
                    <a:pt x="1084" y="522"/>
                  </a:lnTo>
                  <a:lnTo>
                    <a:pt x="1107" y="550"/>
                  </a:lnTo>
                  <a:lnTo>
                    <a:pt x="1128" y="577"/>
                  </a:lnTo>
                  <a:lnTo>
                    <a:pt x="1144" y="608"/>
                  </a:lnTo>
                  <a:lnTo>
                    <a:pt x="1156" y="640"/>
                  </a:lnTo>
                  <a:lnTo>
                    <a:pt x="1166" y="673"/>
                  </a:lnTo>
                  <a:lnTo>
                    <a:pt x="1171" y="709"/>
                  </a:lnTo>
                  <a:lnTo>
                    <a:pt x="1173" y="744"/>
                  </a:lnTo>
                  <a:lnTo>
                    <a:pt x="1166" y="718"/>
                  </a:lnTo>
                  <a:lnTo>
                    <a:pt x="1153" y="693"/>
                  </a:lnTo>
                  <a:lnTo>
                    <a:pt x="1136" y="668"/>
                  </a:lnTo>
                  <a:lnTo>
                    <a:pt x="1116" y="645"/>
                  </a:lnTo>
                  <a:lnTo>
                    <a:pt x="1093" y="626"/>
                  </a:lnTo>
                  <a:lnTo>
                    <a:pt x="1068" y="608"/>
                  </a:lnTo>
                  <a:lnTo>
                    <a:pt x="1042" y="595"/>
                  </a:lnTo>
                  <a:lnTo>
                    <a:pt x="1016" y="585"/>
                  </a:lnTo>
                  <a:lnTo>
                    <a:pt x="1002" y="582"/>
                  </a:lnTo>
                  <a:lnTo>
                    <a:pt x="986" y="580"/>
                  </a:lnTo>
                  <a:lnTo>
                    <a:pt x="971" y="578"/>
                  </a:lnTo>
                  <a:lnTo>
                    <a:pt x="955" y="578"/>
                  </a:lnTo>
                  <a:lnTo>
                    <a:pt x="939" y="581"/>
                  </a:lnTo>
                  <a:lnTo>
                    <a:pt x="924" y="583"/>
                  </a:lnTo>
                  <a:lnTo>
                    <a:pt x="909" y="588"/>
                  </a:lnTo>
                  <a:lnTo>
                    <a:pt x="895" y="593"/>
                  </a:lnTo>
                  <a:lnTo>
                    <a:pt x="911" y="606"/>
                  </a:lnTo>
                  <a:lnTo>
                    <a:pt x="925" y="620"/>
                  </a:lnTo>
                  <a:lnTo>
                    <a:pt x="936" y="636"/>
                  </a:lnTo>
                  <a:lnTo>
                    <a:pt x="947" y="652"/>
                  </a:lnTo>
                  <a:lnTo>
                    <a:pt x="956" y="669"/>
                  </a:lnTo>
                  <a:lnTo>
                    <a:pt x="963" y="687"/>
                  </a:lnTo>
                  <a:lnTo>
                    <a:pt x="969" y="705"/>
                  </a:lnTo>
                  <a:lnTo>
                    <a:pt x="973" y="724"/>
                  </a:lnTo>
                  <a:lnTo>
                    <a:pt x="967" y="720"/>
                  </a:lnTo>
                  <a:lnTo>
                    <a:pt x="962" y="716"/>
                  </a:lnTo>
                  <a:lnTo>
                    <a:pt x="958" y="711"/>
                  </a:lnTo>
                  <a:lnTo>
                    <a:pt x="955" y="705"/>
                  </a:lnTo>
                  <a:lnTo>
                    <a:pt x="951" y="699"/>
                  </a:lnTo>
                  <a:lnTo>
                    <a:pt x="948" y="694"/>
                  </a:lnTo>
                  <a:lnTo>
                    <a:pt x="943" y="688"/>
                  </a:lnTo>
                  <a:lnTo>
                    <a:pt x="939" y="683"/>
                  </a:lnTo>
                  <a:lnTo>
                    <a:pt x="921" y="672"/>
                  </a:lnTo>
                  <a:lnTo>
                    <a:pt x="902" y="663"/>
                  </a:lnTo>
                  <a:lnTo>
                    <a:pt x="882" y="656"/>
                  </a:lnTo>
                  <a:lnTo>
                    <a:pt x="861" y="650"/>
                  </a:lnTo>
                  <a:lnTo>
                    <a:pt x="841" y="648"/>
                  </a:lnTo>
                  <a:lnTo>
                    <a:pt x="819" y="646"/>
                  </a:lnTo>
                  <a:lnTo>
                    <a:pt x="797" y="649"/>
                  </a:lnTo>
                  <a:lnTo>
                    <a:pt x="775" y="653"/>
                  </a:lnTo>
                  <a:lnTo>
                    <a:pt x="766" y="656"/>
                  </a:lnTo>
                  <a:lnTo>
                    <a:pt x="757" y="659"/>
                  </a:lnTo>
                  <a:lnTo>
                    <a:pt x="747" y="664"/>
                  </a:lnTo>
                  <a:lnTo>
                    <a:pt x="739" y="668"/>
                  </a:lnTo>
                  <a:lnTo>
                    <a:pt x="730" y="673"/>
                  </a:lnTo>
                  <a:lnTo>
                    <a:pt x="722" y="679"/>
                  </a:lnTo>
                  <a:lnTo>
                    <a:pt x="714" y="684"/>
                  </a:lnTo>
                  <a:lnTo>
                    <a:pt x="706" y="690"/>
                  </a:lnTo>
                  <a:lnTo>
                    <a:pt x="720" y="699"/>
                  </a:lnTo>
                  <a:lnTo>
                    <a:pt x="734" y="706"/>
                  </a:lnTo>
                  <a:lnTo>
                    <a:pt x="749" y="714"/>
                  </a:lnTo>
                  <a:lnTo>
                    <a:pt x="762" y="720"/>
                  </a:lnTo>
                  <a:lnTo>
                    <a:pt x="777" y="726"/>
                  </a:lnTo>
                  <a:lnTo>
                    <a:pt x="792" y="732"/>
                  </a:lnTo>
                  <a:lnTo>
                    <a:pt x="808" y="737"/>
                  </a:lnTo>
                  <a:lnTo>
                    <a:pt x="823" y="742"/>
                  </a:lnTo>
                  <a:lnTo>
                    <a:pt x="838" y="748"/>
                  </a:lnTo>
                  <a:lnTo>
                    <a:pt x="853" y="754"/>
                  </a:lnTo>
                  <a:lnTo>
                    <a:pt x="868" y="759"/>
                  </a:lnTo>
                  <a:lnTo>
                    <a:pt x="883" y="766"/>
                  </a:lnTo>
                  <a:lnTo>
                    <a:pt x="898" y="773"/>
                  </a:lnTo>
                  <a:lnTo>
                    <a:pt x="912" y="780"/>
                  </a:lnTo>
                  <a:lnTo>
                    <a:pt x="926" y="789"/>
                  </a:lnTo>
                  <a:lnTo>
                    <a:pt x="940" y="799"/>
                  </a:lnTo>
                  <a:lnTo>
                    <a:pt x="961" y="816"/>
                  </a:lnTo>
                  <a:lnTo>
                    <a:pt x="981" y="832"/>
                  </a:lnTo>
                  <a:lnTo>
                    <a:pt x="1002" y="850"/>
                  </a:lnTo>
                  <a:lnTo>
                    <a:pt x="1022" y="868"/>
                  </a:lnTo>
                  <a:lnTo>
                    <a:pt x="1042" y="886"/>
                  </a:lnTo>
                  <a:lnTo>
                    <a:pt x="1063" y="905"/>
                  </a:lnTo>
                  <a:lnTo>
                    <a:pt x="1083" y="923"/>
                  </a:lnTo>
                  <a:lnTo>
                    <a:pt x="1102" y="943"/>
                  </a:lnTo>
                  <a:lnTo>
                    <a:pt x="1121" y="962"/>
                  </a:lnTo>
                  <a:lnTo>
                    <a:pt x="1139" y="983"/>
                  </a:lnTo>
                  <a:lnTo>
                    <a:pt x="1156" y="1003"/>
                  </a:lnTo>
                  <a:lnTo>
                    <a:pt x="1173" y="1024"/>
                  </a:lnTo>
                  <a:lnTo>
                    <a:pt x="1189" y="1045"/>
                  </a:lnTo>
                  <a:lnTo>
                    <a:pt x="1202" y="1067"/>
                  </a:lnTo>
                  <a:lnTo>
                    <a:pt x="1216" y="1089"/>
                  </a:lnTo>
                  <a:lnTo>
                    <a:pt x="1228" y="1112"/>
                  </a:lnTo>
                  <a:lnTo>
                    <a:pt x="1255" y="1171"/>
                  </a:lnTo>
                  <a:lnTo>
                    <a:pt x="1278" y="1233"/>
                  </a:lnTo>
                  <a:lnTo>
                    <a:pt x="1295" y="1297"/>
                  </a:lnTo>
                  <a:lnTo>
                    <a:pt x="1305" y="1364"/>
                  </a:lnTo>
                  <a:lnTo>
                    <a:pt x="1310" y="1433"/>
                  </a:lnTo>
                  <a:lnTo>
                    <a:pt x="1308" y="1501"/>
                  </a:lnTo>
                  <a:lnTo>
                    <a:pt x="1302" y="1569"/>
                  </a:lnTo>
                  <a:lnTo>
                    <a:pt x="1288" y="1635"/>
                  </a:lnTo>
                  <a:lnTo>
                    <a:pt x="1257" y="1733"/>
                  </a:lnTo>
                  <a:lnTo>
                    <a:pt x="1274" y="1735"/>
                  </a:lnTo>
                  <a:lnTo>
                    <a:pt x="1292" y="1735"/>
                  </a:lnTo>
                  <a:lnTo>
                    <a:pt x="1310" y="1734"/>
                  </a:lnTo>
                  <a:lnTo>
                    <a:pt x="1327" y="1732"/>
                  </a:lnTo>
                  <a:lnTo>
                    <a:pt x="1344" y="1730"/>
                  </a:lnTo>
                  <a:lnTo>
                    <a:pt x="1363" y="1727"/>
                  </a:lnTo>
                  <a:lnTo>
                    <a:pt x="1381" y="1727"/>
                  </a:lnTo>
                  <a:lnTo>
                    <a:pt x="1401" y="1730"/>
                  </a:lnTo>
                  <a:lnTo>
                    <a:pt x="1425" y="1734"/>
                  </a:lnTo>
                  <a:lnTo>
                    <a:pt x="1448" y="1740"/>
                  </a:lnTo>
                  <a:lnTo>
                    <a:pt x="1470" y="1748"/>
                  </a:lnTo>
                  <a:lnTo>
                    <a:pt x="1492" y="1757"/>
                  </a:lnTo>
                  <a:lnTo>
                    <a:pt x="1512" y="1769"/>
                  </a:lnTo>
                  <a:lnTo>
                    <a:pt x="1532" y="1784"/>
                  </a:lnTo>
                  <a:lnTo>
                    <a:pt x="1549" y="1801"/>
                  </a:lnTo>
                  <a:lnTo>
                    <a:pt x="1565" y="1822"/>
                  </a:lnTo>
                  <a:lnTo>
                    <a:pt x="1577" y="1838"/>
                  </a:lnTo>
                  <a:lnTo>
                    <a:pt x="1588" y="1854"/>
                  </a:lnTo>
                  <a:lnTo>
                    <a:pt x="1601" y="1871"/>
                  </a:lnTo>
                  <a:lnTo>
                    <a:pt x="1615" y="1887"/>
                  </a:lnTo>
                  <a:lnTo>
                    <a:pt x="1629" y="1902"/>
                  </a:lnTo>
                  <a:lnTo>
                    <a:pt x="1645" y="1916"/>
                  </a:lnTo>
                  <a:lnTo>
                    <a:pt x="1662" y="1927"/>
                  </a:lnTo>
                  <a:lnTo>
                    <a:pt x="1681" y="1935"/>
                  </a:lnTo>
                  <a:lnTo>
                    <a:pt x="1701" y="1939"/>
                  </a:lnTo>
                  <a:lnTo>
                    <a:pt x="1722" y="1945"/>
                  </a:lnTo>
                  <a:lnTo>
                    <a:pt x="1743" y="1953"/>
                  </a:lnTo>
                  <a:lnTo>
                    <a:pt x="1762" y="1964"/>
                  </a:lnTo>
                  <a:lnTo>
                    <a:pt x="1780" y="1976"/>
                  </a:lnTo>
                  <a:lnTo>
                    <a:pt x="1796" y="1992"/>
                  </a:lnTo>
                  <a:lnTo>
                    <a:pt x="1808" y="2010"/>
                  </a:lnTo>
                  <a:lnTo>
                    <a:pt x="1819" y="2030"/>
                  </a:lnTo>
                  <a:lnTo>
                    <a:pt x="1820" y="2043"/>
                  </a:lnTo>
                  <a:lnTo>
                    <a:pt x="1819" y="2056"/>
                  </a:lnTo>
                  <a:lnTo>
                    <a:pt x="1815" y="2067"/>
                  </a:lnTo>
                  <a:lnTo>
                    <a:pt x="1810" y="2078"/>
                  </a:lnTo>
                  <a:lnTo>
                    <a:pt x="1803" y="2088"/>
                  </a:lnTo>
                  <a:lnTo>
                    <a:pt x="1796" y="2097"/>
                  </a:lnTo>
                  <a:lnTo>
                    <a:pt x="1788" y="2108"/>
                  </a:lnTo>
                  <a:lnTo>
                    <a:pt x="1781" y="2118"/>
                  </a:lnTo>
                  <a:lnTo>
                    <a:pt x="1762" y="2129"/>
                  </a:lnTo>
                  <a:lnTo>
                    <a:pt x="1744" y="2140"/>
                  </a:lnTo>
                  <a:lnTo>
                    <a:pt x="1724" y="2148"/>
                  </a:lnTo>
                  <a:lnTo>
                    <a:pt x="1704" y="2155"/>
                  </a:lnTo>
                  <a:lnTo>
                    <a:pt x="1683" y="2159"/>
                  </a:lnTo>
                  <a:lnTo>
                    <a:pt x="1661" y="2164"/>
                  </a:lnTo>
                  <a:lnTo>
                    <a:pt x="1639" y="2166"/>
                  </a:lnTo>
                  <a:lnTo>
                    <a:pt x="1617" y="2169"/>
                  </a:lnTo>
                  <a:lnTo>
                    <a:pt x="1595" y="2169"/>
                  </a:lnTo>
                  <a:lnTo>
                    <a:pt x="1573" y="2166"/>
                  </a:lnTo>
                  <a:lnTo>
                    <a:pt x="1552" y="2162"/>
                  </a:lnTo>
                  <a:lnTo>
                    <a:pt x="1531" y="2155"/>
                  </a:lnTo>
                  <a:lnTo>
                    <a:pt x="1510" y="2148"/>
                  </a:lnTo>
                  <a:lnTo>
                    <a:pt x="1489" y="2140"/>
                  </a:lnTo>
                  <a:lnTo>
                    <a:pt x="1469" y="2133"/>
                  </a:lnTo>
                  <a:lnTo>
                    <a:pt x="1448" y="2125"/>
                  </a:lnTo>
                  <a:lnTo>
                    <a:pt x="1427" y="2119"/>
                  </a:lnTo>
                  <a:lnTo>
                    <a:pt x="1406" y="2113"/>
                  </a:lnTo>
                  <a:lnTo>
                    <a:pt x="1387" y="2110"/>
                  </a:lnTo>
                  <a:lnTo>
                    <a:pt x="1366" y="2110"/>
                  </a:lnTo>
                  <a:lnTo>
                    <a:pt x="1345" y="2111"/>
                  </a:lnTo>
                  <a:lnTo>
                    <a:pt x="1325" y="2117"/>
                  </a:lnTo>
                  <a:lnTo>
                    <a:pt x="1303" y="2125"/>
                  </a:lnTo>
                  <a:lnTo>
                    <a:pt x="1282" y="2139"/>
                  </a:lnTo>
                  <a:lnTo>
                    <a:pt x="1270" y="2150"/>
                  </a:lnTo>
                  <a:lnTo>
                    <a:pt x="1259" y="2162"/>
                  </a:lnTo>
                  <a:lnTo>
                    <a:pt x="1247" y="2172"/>
                  </a:lnTo>
                  <a:lnTo>
                    <a:pt x="1236" y="2182"/>
                  </a:lnTo>
                  <a:lnTo>
                    <a:pt x="1224" y="2193"/>
                  </a:lnTo>
                  <a:lnTo>
                    <a:pt x="1212" y="2203"/>
                  </a:lnTo>
                  <a:lnTo>
                    <a:pt x="1200" y="2212"/>
                  </a:lnTo>
                  <a:lnTo>
                    <a:pt x="1187" y="2220"/>
                  </a:lnTo>
                  <a:lnTo>
                    <a:pt x="1175" y="2229"/>
                  </a:lnTo>
                  <a:lnTo>
                    <a:pt x="1162" y="2237"/>
                  </a:lnTo>
                  <a:lnTo>
                    <a:pt x="1148" y="2244"/>
                  </a:lnTo>
                  <a:lnTo>
                    <a:pt x="1134" y="2250"/>
                  </a:lnTo>
                  <a:lnTo>
                    <a:pt x="1122" y="2255"/>
                  </a:lnTo>
                  <a:lnTo>
                    <a:pt x="1107" y="2261"/>
                  </a:lnTo>
                  <a:lnTo>
                    <a:pt x="1093" y="2264"/>
                  </a:lnTo>
                  <a:lnTo>
                    <a:pt x="1078" y="2268"/>
                  </a:lnTo>
                  <a:lnTo>
                    <a:pt x="1058" y="2272"/>
                  </a:lnTo>
                  <a:lnTo>
                    <a:pt x="1039" y="2277"/>
                  </a:lnTo>
                  <a:lnTo>
                    <a:pt x="1019" y="2278"/>
                  </a:lnTo>
                  <a:lnTo>
                    <a:pt x="1000" y="2279"/>
                  </a:lnTo>
                  <a:lnTo>
                    <a:pt x="980" y="2278"/>
                  </a:lnTo>
                  <a:lnTo>
                    <a:pt x="961" y="2276"/>
                  </a:lnTo>
                  <a:lnTo>
                    <a:pt x="942" y="2272"/>
                  </a:lnTo>
                  <a:lnTo>
                    <a:pt x="923" y="2269"/>
                  </a:lnTo>
                  <a:lnTo>
                    <a:pt x="904" y="2263"/>
                  </a:lnTo>
                  <a:lnTo>
                    <a:pt x="886" y="2257"/>
                  </a:lnTo>
                  <a:lnTo>
                    <a:pt x="867" y="2252"/>
                  </a:lnTo>
                  <a:lnTo>
                    <a:pt x="850" y="2244"/>
                  </a:lnTo>
                  <a:lnTo>
                    <a:pt x="833" y="2237"/>
                  </a:lnTo>
                  <a:lnTo>
                    <a:pt x="814" y="2229"/>
                  </a:lnTo>
                  <a:lnTo>
                    <a:pt x="798" y="2220"/>
                  </a:lnTo>
                  <a:lnTo>
                    <a:pt x="781" y="2212"/>
                  </a:lnTo>
                  <a:lnTo>
                    <a:pt x="762" y="2203"/>
                  </a:lnTo>
                  <a:lnTo>
                    <a:pt x="745" y="2194"/>
                  </a:lnTo>
                  <a:lnTo>
                    <a:pt x="727" y="2184"/>
                  </a:lnTo>
                  <a:lnTo>
                    <a:pt x="709" y="2173"/>
                  </a:lnTo>
                  <a:lnTo>
                    <a:pt x="692" y="2162"/>
                  </a:lnTo>
                  <a:lnTo>
                    <a:pt x="675" y="2150"/>
                  </a:lnTo>
                  <a:lnTo>
                    <a:pt x="659" y="2139"/>
                  </a:lnTo>
                  <a:lnTo>
                    <a:pt x="641" y="2127"/>
                  </a:lnTo>
                  <a:lnTo>
                    <a:pt x="624" y="2117"/>
                  </a:lnTo>
                  <a:lnTo>
                    <a:pt x="607" y="2106"/>
                  </a:lnTo>
                  <a:lnTo>
                    <a:pt x="588" y="2096"/>
                  </a:lnTo>
                  <a:lnTo>
                    <a:pt x="570" y="2088"/>
                  </a:lnTo>
                  <a:lnTo>
                    <a:pt x="552" y="2080"/>
                  </a:lnTo>
                  <a:lnTo>
                    <a:pt x="533" y="2074"/>
                  </a:lnTo>
                  <a:lnTo>
                    <a:pt x="514" y="2070"/>
                  </a:lnTo>
                  <a:lnTo>
                    <a:pt x="493" y="2066"/>
                  </a:lnTo>
                  <a:lnTo>
                    <a:pt x="481" y="2070"/>
                  </a:lnTo>
                  <a:lnTo>
                    <a:pt x="470" y="2072"/>
                  </a:lnTo>
                  <a:lnTo>
                    <a:pt x="457" y="2075"/>
                  </a:lnTo>
                  <a:lnTo>
                    <a:pt x="446" y="2078"/>
                  </a:lnTo>
                  <a:lnTo>
                    <a:pt x="433" y="2081"/>
                  </a:lnTo>
                  <a:lnTo>
                    <a:pt x="420" y="2083"/>
                  </a:lnTo>
                  <a:lnTo>
                    <a:pt x="408" y="2085"/>
                  </a:lnTo>
                  <a:lnTo>
                    <a:pt x="395" y="2087"/>
                  </a:lnTo>
                  <a:lnTo>
                    <a:pt x="382" y="2088"/>
                  </a:lnTo>
                  <a:lnTo>
                    <a:pt x="370" y="2089"/>
                  </a:lnTo>
                  <a:lnTo>
                    <a:pt x="357" y="2089"/>
                  </a:lnTo>
                  <a:lnTo>
                    <a:pt x="344" y="2088"/>
                  </a:lnTo>
                  <a:lnTo>
                    <a:pt x="333" y="2087"/>
                  </a:lnTo>
                  <a:lnTo>
                    <a:pt x="320" y="2086"/>
                  </a:lnTo>
                  <a:lnTo>
                    <a:pt x="307" y="2082"/>
                  </a:lnTo>
                  <a:lnTo>
                    <a:pt x="296" y="2079"/>
                  </a:lnTo>
                  <a:lnTo>
                    <a:pt x="285" y="2074"/>
                  </a:lnTo>
                  <a:lnTo>
                    <a:pt x="275" y="2070"/>
                  </a:lnTo>
                  <a:lnTo>
                    <a:pt x="264" y="2064"/>
                  </a:lnTo>
                  <a:lnTo>
                    <a:pt x="254" y="2057"/>
                  </a:lnTo>
                  <a:lnTo>
                    <a:pt x="245" y="2050"/>
                  </a:lnTo>
                  <a:lnTo>
                    <a:pt x="238" y="2041"/>
                  </a:lnTo>
                  <a:lnTo>
                    <a:pt x="234" y="2030"/>
                  </a:lnTo>
                  <a:lnTo>
                    <a:pt x="232" y="2018"/>
                  </a:lnTo>
                  <a:lnTo>
                    <a:pt x="239" y="1992"/>
                  </a:lnTo>
                  <a:lnTo>
                    <a:pt x="251" y="1974"/>
                  </a:lnTo>
                  <a:lnTo>
                    <a:pt x="268" y="1960"/>
                  </a:lnTo>
                  <a:lnTo>
                    <a:pt x="289" y="1949"/>
                  </a:lnTo>
                  <a:lnTo>
                    <a:pt x="310" y="1939"/>
                  </a:lnTo>
                  <a:lnTo>
                    <a:pt x="333" y="1930"/>
                  </a:lnTo>
                  <a:lnTo>
                    <a:pt x="353" y="1919"/>
                  </a:lnTo>
                  <a:lnTo>
                    <a:pt x="372" y="1905"/>
                  </a:lnTo>
                  <a:lnTo>
                    <a:pt x="378" y="1891"/>
                  </a:lnTo>
                  <a:lnTo>
                    <a:pt x="385" y="1876"/>
                  </a:lnTo>
                  <a:lnTo>
                    <a:pt x="393" y="1861"/>
                  </a:lnTo>
                  <a:lnTo>
                    <a:pt x="402" y="1847"/>
                  </a:lnTo>
                  <a:lnTo>
                    <a:pt x="411" y="1832"/>
                  </a:lnTo>
                  <a:lnTo>
                    <a:pt x="423" y="1818"/>
                  </a:lnTo>
                  <a:lnTo>
                    <a:pt x="434" y="1806"/>
                  </a:lnTo>
                  <a:lnTo>
                    <a:pt x="446" y="1793"/>
                  </a:lnTo>
                  <a:lnTo>
                    <a:pt x="459" y="1781"/>
                  </a:lnTo>
                  <a:lnTo>
                    <a:pt x="472" y="1771"/>
                  </a:lnTo>
                  <a:lnTo>
                    <a:pt x="487" y="1762"/>
                  </a:lnTo>
                  <a:lnTo>
                    <a:pt x="502" y="1754"/>
                  </a:lnTo>
                  <a:lnTo>
                    <a:pt x="517" y="1748"/>
                  </a:lnTo>
                  <a:lnTo>
                    <a:pt x="533" y="1742"/>
                  </a:lnTo>
                  <a:lnTo>
                    <a:pt x="549" y="1740"/>
                  </a:lnTo>
                  <a:lnTo>
                    <a:pt x="567" y="1739"/>
                  </a:lnTo>
                  <a:lnTo>
                    <a:pt x="590" y="1739"/>
                  </a:lnTo>
                  <a:lnTo>
                    <a:pt x="613" y="1742"/>
                  </a:lnTo>
                  <a:lnTo>
                    <a:pt x="636" y="1746"/>
                  </a:lnTo>
                  <a:lnTo>
                    <a:pt x="659" y="1749"/>
                  </a:lnTo>
                  <a:lnTo>
                    <a:pt x="682" y="1752"/>
                  </a:lnTo>
                  <a:lnTo>
                    <a:pt x="704" y="1749"/>
                  </a:lnTo>
                  <a:lnTo>
                    <a:pt x="724" y="1742"/>
                  </a:lnTo>
                  <a:lnTo>
                    <a:pt x="744" y="1728"/>
                  </a:lnTo>
                  <a:lnTo>
                    <a:pt x="762" y="1709"/>
                  </a:lnTo>
                  <a:lnTo>
                    <a:pt x="782" y="1690"/>
                  </a:lnTo>
                  <a:lnTo>
                    <a:pt x="802" y="1673"/>
                  </a:lnTo>
                  <a:lnTo>
                    <a:pt x="823" y="1658"/>
                  </a:lnTo>
                  <a:lnTo>
                    <a:pt x="846" y="1647"/>
                  </a:lnTo>
                  <a:lnTo>
                    <a:pt x="871" y="1637"/>
                  </a:lnTo>
                  <a:lnTo>
                    <a:pt x="896" y="1632"/>
                  </a:lnTo>
                  <a:lnTo>
                    <a:pt x="923" y="1631"/>
                  </a:lnTo>
                  <a:lnTo>
                    <a:pt x="932" y="1632"/>
                  </a:lnTo>
                  <a:lnTo>
                    <a:pt x="940" y="1633"/>
                  </a:lnTo>
                  <a:lnTo>
                    <a:pt x="949" y="1635"/>
                  </a:lnTo>
                  <a:lnTo>
                    <a:pt x="957" y="1636"/>
                  </a:lnTo>
                  <a:lnTo>
                    <a:pt x="966" y="1639"/>
                  </a:lnTo>
                  <a:lnTo>
                    <a:pt x="974" y="1642"/>
                  </a:lnTo>
                  <a:lnTo>
                    <a:pt x="982" y="1644"/>
                  </a:lnTo>
                  <a:lnTo>
                    <a:pt x="990" y="1648"/>
                  </a:lnTo>
                  <a:lnTo>
                    <a:pt x="1030" y="1584"/>
                  </a:lnTo>
                  <a:lnTo>
                    <a:pt x="1057" y="1513"/>
                  </a:lnTo>
                  <a:lnTo>
                    <a:pt x="1073" y="1438"/>
                  </a:lnTo>
                  <a:lnTo>
                    <a:pt x="1079" y="1359"/>
                  </a:lnTo>
                  <a:lnTo>
                    <a:pt x="1076" y="1280"/>
                  </a:lnTo>
                  <a:lnTo>
                    <a:pt x="1063" y="1203"/>
                  </a:lnTo>
                  <a:lnTo>
                    <a:pt x="1042" y="1129"/>
                  </a:lnTo>
                  <a:lnTo>
                    <a:pt x="1012" y="1062"/>
                  </a:lnTo>
                  <a:lnTo>
                    <a:pt x="1001" y="1039"/>
                  </a:lnTo>
                  <a:lnTo>
                    <a:pt x="989" y="1016"/>
                  </a:lnTo>
                  <a:lnTo>
                    <a:pt x="976" y="993"/>
                  </a:lnTo>
                  <a:lnTo>
                    <a:pt x="961" y="970"/>
                  </a:lnTo>
                  <a:lnTo>
                    <a:pt x="944" y="947"/>
                  </a:lnTo>
                  <a:lnTo>
                    <a:pt x="928" y="925"/>
                  </a:lnTo>
                  <a:lnTo>
                    <a:pt x="910" y="905"/>
                  </a:lnTo>
                  <a:lnTo>
                    <a:pt x="891" y="884"/>
                  </a:lnTo>
                  <a:lnTo>
                    <a:pt x="872" y="864"/>
                  </a:lnTo>
                  <a:lnTo>
                    <a:pt x="851" y="845"/>
                  </a:lnTo>
                  <a:lnTo>
                    <a:pt x="830" y="826"/>
                  </a:lnTo>
                  <a:lnTo>
                    <a:pt x="810" y="810"/>
                  </a:lnTo>
                  <a:lnTo>
                    <a:pt x="788" y="794"/>
                  </a:lnTo>
                  <a:lnTo>
                    <a:pt x="765" y="779"/>
                  </a:lnTo>
                  <a:lnTo>
                    <a:pt x="742" y="765"/>
                  </a:lnTo>
                  <a:lnTo>
                    <a:pt x="719" y="754"/>
                  </a:lnTo>
                  <a:lnTo>
                    <a:pt x="705" y="749"/>
                  </a:lnTo>
                  <a:lnTo>
                    <a:pt x="692" y="747"/>
                  </a:lnTo>
                  <a:lnTo>
                    <a:pt x="678" y="748"/>
                  </a:lnTo>
                  <a:lnTo>
                    <a:pt x="664" y="751"/>
                  </a:lnTo>
                  <a:lnTo>
                    <a:pt x="652" y="757"/>
                  </a:lnTo>
                  <a:lnTo>
                    <a:pt x="639" y="763"/>
                  </a:lnTo>
                  <a:lnTo>
                    <a:pt x="626" y="770"/>
                  </a:lnTo>
                  <a:lnTo>
                    <a:pt x="615" y="777"/>
                  </a:lnTo>
                  <a:lnTo>
                    <a:pt x="599" y="793"/>
                  </a:lnTo>
                  <a:lnTo>
                    <a:pt x="586" y="810"/>
                  </a:lnTo>
                  <a:lnTo>
                    <a:pt x="576" y="830"/>
                  </a:lnTo>
                  <a:lnTo>
                    <a:pt x="568" y="849"/>
                  </a:lnTo>
                  <a:lnTo>
                    <a:pt x="563" y="870"/>
                  </a:lnTo>
                  <a:lnTo>
                    <a:pt x="560" y="892"/>
                  </a:lnTo>
                  <a:lnTo>
                    <a:pt x="560" y="914"/>
                  </a:lnTo>
                  <a:lnTo>
                    <a:pt x="563" y="937"/>
                  </a:lnTo>
                  <a:lnTo>
                    <a:pt x="565" y="948"/>
                  </a:lnTo>
                  <a:lnTo>
                    <a:pt x="569" y="959"/>
                  </a:lnTo>
                  <a:lnTo>
                    <a:pt x="573" y="969"/>
                  </a:lnTo>
                  <a:lnTo>
                    <a:pt x="578" y="978"/>
                  </a:lnTo>
                  <a:lnTo>
                    <a:pt x="584" y="989"/>
                  </a:lnTo>
                  <a:lnTo>
                    <a:pt x="590" y="998"/>
                  </a:lnTo>
                  <a:lnTo>
                    <a:pt x="597" y="1007"/>
                  </a:lnTo>
                  <a:lnTo>
                    <a:pt x="603" y="1016"/>
                  </a:lnTo>
                  <a:lnTo>
                    <a:pt x="597" y="1015"/>
                  </a:lnTo>
                  <a:lnTo>
                    <a:pt x="591" y="1013"/>
                  </a:lnTo>
                  <a:lnTo>
                    <a:pt x="585" y="1009"/>
                  </a:lnTo>
                  <a:lnTo>
                    <a:pt x="579" y="1005"/>
                  </a:lnTo>
                  <a:lnTo>
                    <a:pt x="573" y="1001"/>
                  </a:lnTo>
                  <a:lnTo>
                    <a:pt x="568" y="996"/>
                  </a:lnTo>
                  <a:lnTo>
                    <a:pt x="563" y="991"/>
                  </a:lnTo>
                  <a:lnTo>
                    <a:pt x="557" y="986"/>
                  </a:lnTo>
                  <a:lnTo>
                    <a:pt x="550" y="978"/>
                  </a:lnTo>
                  <a:lnTo>
                    <a:pt x="544" y="970"/>
                  </a:lnTo>
                  <a:lnTo>
                    <a:pt x="537" y="962"/>
                  </a:lnTo>
                  <a:lnTo>
                    <a:pt x="530" y="954"/>
                  </a:lnTo>
                  <a:lnTo>
                    <a:pt x="524" y="946"/>
                  </a:lnTo>
                  <a:lnTo>
                    <a:pt x="517" y="938"/>
                  </a:lnTo>
                  <a:lnTo>
                    <a:pt x="511" y="930"/>
                  </a:lnTo>
                  <a:lnTo>
                    <a:pt x="505" y="922"/>
                  </a:lnTo>
                  <a:lnTo>
                    <a:pt x="502" y="956"/>
                  </a:lnTo>
                  <a:lnTo>
                    <a:pt x="504" y="991"/>
                  </a:lnTo>
                  <a:lnTo>
                    <a:pt x="510" y="1023"/>
                  </a:lnTo>
                  <a:lnTo>
                    <a:pt x="522" y="1054"/>
                  </a:lnTo>
                  <a:lnTo>
                    <a:pt x="535" y="1084"/>
                  </a:lnTo>
                  <a:lnTo>
                    <a:pt x="554" y="1113"/>
                  </a:lnTo>
                  <a:lnTo>
                    <a:pt x="577" y="1140"/>
                  </a:lnTo>
                  <a:lnTo>
                    <a:pt x="602" y="1165"/>
                  </a:lnTo>
                  <a:lnTo>
                    <a:pt x="585" y="1160"/>
                  </a:lnTo>
                  <a:lnTo>
                    <a:pt x="568" y="1153"/>
                  </a:lnTo>
                  <a:lnTo>
                    <a:pt x="550" y="1148"/>
                  </a:lnTo>
                  <a:lnTo>
                    <a:pt x="534" y="1140"/>
                  </a:lnTo>
                  <a:lnTo>
                    <a:pt x="517" y="1130"/>
                  </a:lnTo>
                  <a:lnTo>
                    <a:pt x="502" y="1121"/>
                  </a:lnTo>
                  <a:lnTo>
                    <a:pt x="486" y="1110"/>
                  </a:lnTo>
                  <a:lnTo>
                    <a:pt x="471" y="1097"/>
                  </a:lnTo>
                  <a:lnTo>
                    <a:pt x="448" y="1069"/>
                  </a:lnTo>
                  <a:lnTo>
                    <a:pt x="449" y="1091"/>
                  </a:lnTo>
                  <a:lnTo>
                    <a:pt x="453" y="1112"/>
                  </a:lnTo>
                  <a:lnTo>
                    <a:pt x="457" y="1133"/>
                  </a:lnTo>
                  <a:lnTo>
                    <a:pt x="463" y="1153"/>
                  </a:lnTo>
                  <a:lnTo>
                    <a:pt x="470" y="1173"/>
                  </a:lnTo>
                  <a:lnTo>
                    <a:pt x="478" y="1194"/>
                  </a:lnTo>
                  <a:lnTo>
                    <a:pt x="486" y="1212"/>
                  </a:lnTo>
                  <a:lnTo>
                    <a:pt x="495" y="1232"/>
                  </a:lnTo>
                  <a:lnTo>
                    <a:pt x="504" y="1247"/>
                  </a:lnTo>
                  <a:lnTo>
                    <a:pt x="515" y="1262"/>
                  </a:lnTo>
                  <a:lnTo>
                    <a:pt x="526" y="1276"/>
                  </a:lnTo>
                  <a:lnTo>
                    <a:pt x="540" y="1289"/>
                  </a:lnTo>
                  <a:lnTo>
                    <a:pt x="554" y="1302"/>
                  </a:lnTo>
                  <a:lnTo>
                    <a:pt x="568" y="1312"/>
                  </a:lnTo>
                  <a:lnTo>
                    <a:pt x="584" y="1322"/>
                  </a:lnTo>
                  <a:lnTo>
                    <a:pt x="599" y="1330"/>
                  </a:lnTo>
                  <a:lnTo>
                    <a:pt x="579" y="1333"/>
                  </a:lnTo>
                  <a:lnTo>
                    <a:pt x="560" y="1333"/>
                  </a:lnTo>
                  <a:lnTo>
                    <a:pt x="539" y="1331"/>
                  </a:lnTo>
                  <a:lnTo>
                    <a:pt x="519" y="1325"/>
                  </a:lnTo>
                  <a:lnTo>
                    <a:pt x="500" y="1318"/>
                  </a:lnTo>
                  <a:lnTo>
                    <a:pt x="481" y="1310"/>
                  </a:lnTo>
                  <a:lnTo>
                    <a:pt x="463" y="1301"/>
                  </a:lnTo>
                  <a:lnTo>
                    <a:pt x="446" y="1291"/>
                  </a:lnTo>
                  <a:lnTo>
                    <a:pt x="451" y="1314"/>
                  </a:lnTo>
                  <a:lnTo>
                    <a:pt x="462" y="1337"/>
                  </a:lnTo>
                  <a:lnTo>
                    <a:pt x="474" y="1359"/>
                  </a:lnTo>
                  <a:lnTo>
                    <a:pt x="489" y="1378"/>
                  </a:lnTo>
                  <a:lnTo>
                    <a:pt x="507" y="1398"/>
                  </a:lnTo>
                  <a:lnTo>
                    <a:pt x="526" y="1415"/>
                  </a:lnTo>
                  <a:lnTo>
                    <a:pt x="547" y="1430"/>
                  </a:lnTo>
                  <a:lnTo>
                    <a:pt x="568" y="1443"/>
                  </a:lnTo>
                  <a:lnTo>
                    <a:pt x="547" y="1442"/>
                  </a:lnTo>
                  <a:lnTo>
                    <a:pt x="526" y="1438"/>
                  </a:lnTo>
                  <a:lnTo>
                    <a:pt x="507" y="1432"/>
                  </a:lnTo>
                  <a:lnTo>
                    <a:pt x="487" y="1425"/>
                  </a:lnTo>
                  <a:lnTo>
                    <a:pt x="469" y="1417"/>
                  </a:lnTo>
                  <a:lnTo>
                    <a:pt x="451" y="1407"/>
                  </a:lnTo>
                  <a:lnTo>
                    <a:pt x="434" y="1395"/>
                  </a:lnTo>
                  <a:lnTo>
                    <a:pt x="417" y="1384"/>
                  </a:lnTo>
                  <a:lnTo>
                    <a:pt x="380" y="1346"/>
                  </a:lnTo>
                  <a:lnTo>
                    <a:pt x="349" y="1303"/>
                  </a:lnTo>
                  <a:lnTo>
                    <a:pt x="326" y="1258"/>
                  </a:lnTo>
                  <a:lnTo>
                    <a:pt x="308" y="1210"/>
                  </a:lnTo>
                  <a:lnTo>
                    <a:pt x="298" y="1160"/>
                  </a:lnTo>
                  <a:lnTo>
                    <a:pt x="295" y="1110"/>
                  </a:lnTo>
                  <a:lnTo>
                    <a:pt x="298" y="1058"/>
                  </a:lnTo>
                  <a:lnTo>
                    <a:pt x="310" y="1006"/>
                  </a:lnTo>
                  <a:lnTo>
                    <a:pt x="318" y="981"/>
                  </a:lnTo>
                  <a:lnTo>
                    <a:pt x="328" y="955"/>
                  </a:lnTo>
                  <a:lnTo>
                    <a:pt x="341" y="932"/>
                  </a:lnTo>
                  <a:lnTo>
                    <a:pt x="356" y="909"/>
                  </a:lnTo>
                  <a:lnTo>
                    <a:pt x="372" y="887"/>
                  </a:lnTo>
                  <a:lnTo>
                    <a:pt x="389" y="865"/>
                  </a:lnTo>
                  <a:lnTo>
                    <a:pt x="409" y="846"/>
                  </a:lnTo>
                  <a:lnTo>
                    <a:pt x="429" y="826"/>
                  </a:lnTo>
                  <a:lnTo>
                    <a:pt x="450" y="809"/>
                  </a:lnTo>
                  <a:lnTo>
                    <a:pt x="473" y="792"/>
                  </a:lnTo>
                  <a:lnTo>
                    <a:pt x="496" y="776"/>
                  </a:lnTo>
                  <a:lnTo>
                    <a:pt x="519" y="761"/>
                  </a:lnTo>
                  <a:lnTo>
                    <a:pt x="544" y="748"/>
                  </a:lnTo>
                  <a:lnTo>
                    <a:pt x="568" y="735"/>
                  </a:lnTo>
                  <a:lnTo>
                    <a:pt x="591" y="724"/>
                  </a:lnTo>
                  <a:lnTo>
                    <a:pt x="615" y="714"/>
                  </a:lnTo>
                  <a:lnTo>
                    <a:pt x="605" y="708"/>
                  </a:lnTo>
                  <a:lnTo>
                    <a:pt x="593" y="703"/>
                  </a:lnTo>
                  <a:lnTo>
                    <a:pt x="582" y="699"/>
                  </a:lnTo>
                  <a:lnTo>
                    <a:pt x="570" y="697"/>
                  </a:lnTo>
                  <a:lnTo>
                    <a:pt x="558" y="696"/>
                  </a:lnTo>
                  <a:lnTo>
                    <a:pt x="546" y="696"/>
                  </a:lnTo>
                  <a:lnTo>
                    <a:pt x="533" y="697"/>
                  </a:lnTo>
                  <a:lnTo>
                    <a:pt x="520" y="698"/>
                  </a:lnTo>
                  <a:lnTo>
                    <a:pt x="509" y="701"/>
                  </a:lnTo>
                  <a:lnTo>
                    <a:pt x="496" y="704"/>
                  </a:lnTo>
                  <a:lnTo>
                    <a:pt x="484" y="708"/>
                  </a:lnTo>
                  <a:lnTo>
                    <a:pt x="472" y="712"/>
                  </a:lnTo>
                  <a:lnTo>
                    <a:pt x="461" y="717"/>
                  </a:lnTo>
                  <a:lnTo>
                    <a:pt x="450" y="721"/>
                  </a:lnTo>
                  <a:lnTo>
                    <a:pt x="440" y="727"/>
                  </a:lnTo>
                  <a:lnTo>
                    <a:pt x="429" y="732"/>
                  </a:lnTo>
                  <a:lnTo>
                    <a:pt x="433" y="724"/>
                  </a:lnTo>
                  <a:lnTo>
                    <a:pt x="436" y="717"/>
                  </a:lnTo>
                  <a:lnTo>
                    <a:pt x="442" y="710"/>
                  </a:lnTo>
                  <a:lnTo>
                    <a:pt x="448" y="703"/>
                  </a:lnTo>
                  <a:lnTo>
                    <a:pt x="454" y="697"/>
                  </a:lnTo>
                  <a:lnTo>
                    <a:pt x="461" y="690"/>
                  </a:lnTo>
                  <a:lnTo>
                    <a:pt x="466" y="684"/>
                  </a:lnTo>
                  <a:lnTo>
                    <a:pt x="472" y="678"/>
                  </a:lnTo>
                  <a:lnTo>
                    <a:pt x="456" y="680"/>
                  </a:lnTo>
                  <a:lnTo>
                    <a:pt x="441" y="684"/>
                  </a:lnTo>
                  <a:lnTo>
                    <a:pt x="425" y="689"/>
                  </a:lnTo>
                  <a:lnTo>
                    <a:pt x="410" y="695"/>
                  </a:lnTo>
                  <a:lnTo>
                    <a:pt x="395" y="702"/>
                  </a:lnTo>
                  <a:lnTo>
                    <a:pt x="380" y="710"/>
                  </a:lnTo>
                  <a:lnTo>
                    <a:pt x="365" y="718"/>
                  </a:lnTo>
                  <a:lnTo>
                    <a:pt x="351" y="726"/>
                  </a:lnTo>
                  <a:lnTo>
                    <a:pt x="341" y="734"/>
                  </a:lnTo>
                  <a:lnTo>
                    <a:pt x="332" y="742"/>
                  </a:lnTo>
                  <a:lnTo>
                    <a:pt x="323" y="750"/>
                  </a:lnTo>
                  <a:lnTo>
                    <a:pt x="314" y="759"/>
                  </a:lnTo>
                  <a:lnTo>
                    <a:pt x="306" y="769"/>
                  </a:lnTo>
                  <a:lnTo>
                    <a:pt x="298" y="778"/>
                  </a:lnTo>
                  <a:lnTo>
                    <a:pt x="289" y="787"/>
                  </a:lnTo>
                  <a:lnTo>
                    <a:pt x="280" y="795"/>
                  </a:lnTo>
                  <a:lnTo>
                    <a:pt x="284" y="781"/>
                  </a:lnTo>
                  <a:lnTo>
                    <a:pt x="289" y="767"/>
                  </a:lnTo>
                  <a:lnTo>
                    <a:pt x="295" y="755"/>
                  </a:lnTo>
                  <a:lnTo>
                    <a:pt x="300" y="741"/>
                  </a:lnTo>
                  <a:lnTo>
                    <a:pt x="307" y="728"/>
                  </a:lnTo>
                  <a:lnTo>
                    <a:pt x="314" y="716"/>
                  </a:lnTo>
                  <a:lnTo>
                    <a:pt x="321" y="704"/>
                  </a:lnTo>
                  <a:lnTo>
                    <a:pt x="329" y="693"/>
                  </a:lnTo>
                  <a:lnTo>
                    <a:pt x="306" y="699"/>
                  </a:lnTo>
                  <a:lnTo>
                    <a:pt x="285" y="710"/>
                  </a:lnTo>
                  <a:lnTo>
                    <a:pt x="266" y="724"/>
                  </a:lnTo>
                  <a:lnTo>
                    <a:pt x="247" y="740"/>
                  </a:lnTo>
                  <a:lnTo>
                    <a:pt x="230" y="758"/>
                  </a:lnTo>
                  <a:lnTo>
                    <a:pt x="214" y="778"/>
                  </a:lnTo>
                  <a:lnTo>
                    <a:pt x="199" y="796"/>
                  </a:lnTo>
                  <a:lnTo>
                    <a:pt x="185" y="816"/>
                  </a:lnTo>
                  <a:lnTo>
                    <a:pt x="178" y="829"/>
                  </a:lnTo>
                  <a:lnTo>
                    <a:pt x="170" y="841"/>
                  </a:lnTo>
                  <a:lnTo>
                    <a:pt x="163" y="854"/>
                  </a:lnTo>
                  <a:lnTo>
                    <a:pt x="156" y="868"/>
                  </a:lnTo>
                  <a:lnTo>
                    <a:pt x="150" y="880"/>
                  </a:lnTo>
                  <a:lnTo>
                    <a:pt x="145" y="894"/>
                  </a:lnTo>
                  <a:lnTo>
                    <a:pt x="140" y="908"/>
                  </a:lnTo>
                  <a:lnTo>
                    <a:pt x="138" y="923"/>
                  </a:lnTo>
                  <a:lnTo>
                    <a:pt x="131" y="883"/>
                  </a:lnTo>
                  <a:lnTo>
                    <a:pt x="131" y="841"/>
                  </a:lnTo>
                  <a:lnTo>
                    <a:pt x="137" y="801"/>
                  </a:lnTo>
                  <a:lnTo>
                    <a:pt x="146" y="763"/>
                  </a:lnTo>
                  <a:lnTo>
                    <a:pt x="125" y="776"/>
                  </a:lnTo>
                  <a:lnTo>
                    <a:pt x="106" y="792"/>
                  </a:lnTo>
                  <a:lnTo>
                    <a:pt x="88" y="809"/>
                  </a:lnTo>
                  <a:lnTo>
                    <a:pt x="72" y="829"/>
                  </a:lnTo>
                  <a:lnTo>
                    <a:pt x="59" y="848"/>
                  </a:lnTo>
                  <a:lnTo>
                    <a:pt x="45" y="870"/>
                  </a:lnTo>
                  <a:lnTo>
                    <a:pt x="33" y="891"/>
                  </a:lnTo>
                  <a:lnTo>
                    <a:pt x="23" y="913"/>
                  </a:lnTo>
                  <a:lnTo>
                    <a:pt x="12" y="976"/>
                  </a:lnTo>
                  <a:lnTo>
                    <a:pt x="3" y="938"/>
                  </a:lnTo>
                  <a:lnTo>
                    <a:pt x="0" y="898"/>
                  </a:lnTo>
                  <a:lnTo>
                    <a:pt x="1" y="856"/>
                  </a:lnTo>
                  <a:lnTo>
                    <a:pt x="3" y="815"/>
                  </a:lnTo>
                  <a:lnTo>
                    <a:pt x="8" y="793"/>
                  </a:lnTo>
                  <a:lnTo>
                    <a:pt x="16" y="771"/>
                  </a:lnTo>
                  <a:lnTo>
                    <a:pt x="24" y="749"/>
                  </a:lnTo>
                  <a:lnTo>
                    <a:pt x="35" y="728"/>
                  </a:lnTo>
                  <a:lnTo>
                    <a:pt x="48" y="709"/>
                  </a:lnTo>
                  <a:lnTo>
                    <a:pt x="62" y="690"/>
                  </a:lnTo>
                  <a:lnTo>
                    <a:pt x="78" y="673"/>
                  </a:lnTo>
                  <a:lnTo>
                    <a:pt x="94" y="656"/>
                  </a:lnTo>
                  <a:lnTo>
                    <a:pt x="113" y="640"/>
                  </a:lnTo>
                  <a:lnTo>
                    <a:pt x="131" y="626"/>
                  </a:lnTo>
                  <a:lnTo>
                    <a:pt x="152" y="613"/>
                  </a:lnTo>
                  <a:lnTo>
                    <a:pt x="171" y="600"/>
                  </a:lnTo>
                  <a:lnTo>
                    <a:pt x="193" y="590"/>
                  </a:lnTo>
                  <a:lnTo>
                    <a:pt x="214" y="582"/>
                  </a:lnTo>
                  <a:lnTo>
                    <a:pt x="236" y="575"/>
                  </a:lnTo>
                  <a:lnTo>
                    <a:pt x="258" y="569"/>
                  </a:lnTo>
                  <a:lnTo>
                    <a:pt x="279" y="566"/>
                  </a:lnTo>
                  <a:lnTo>
                    <a:pt x="299" y="562"/>
                  </a:lnTo>
                  <a:lnTo>
                    <a:pt x="320" y="560"/>
                  </a:lnTo>
                  <a:lnTo>
                    <a:pt x="341" y="559"/>
                  </a:lnTo>
                  <a:lnTo>
                    <a:pt x="363" y="559"/>
                  </a:lnTo>
                  <a:lnTo>
                    <a:pt x="383" y="559"/>
                  </a:lnTo>
                  <a:lnTo>
                    <a:pt x="404" y="559"/>
                  </a:lnTo>
                  <a:lnTo>
                    <a:pt x="425" y="561"/>
                  </a:lnTo>
                  <a:lnTo>
                    <a:pt x="446" y="563"/>
                  </a:lnTo>
                  <a:lnTo>
                    <a:pt x="466" y="567"/>
                  </a:lnTo>
                  <a:lnTo>
                    <a:pt x="487" y="572"/>
                  </a:lnTo>
                  <a:lnTo>
                    <a:pt x="507" y="576"/>
                  </a:lnTo>
                  <a:lnTo>
                    <a:pt x="526" y="582"/>
                  </a:lnTo>
                  <a:lnTo>
                    <a:pt x="546" y="589"/>
                  </a:lnTo>
                  <a:lnTo>
                    <a:pt x="564" y="597"/>
                  </a:lnTo>
                  <a:lnTo>
                    <a:pt x="582" y="605"/>
                  </a:lnTo>
                  <a:lnTo>
                    <a:pt x="578" y="595"/>
                  </a:lnTo>
                  <a:lnTo>
                    <a:pt x="573" y="584"/>
                  </a:lnTo>
                  <a:lnTo>
                    <a:pt x="569" y="574"/>
                  </a:lnTo>
                  <a:lnTo>
                    <a:pt x="563" y="563"/>
                  </a:lnTo>
                  <a:lnTo>
                    <a:pt x="557" y="553"/>
                  </a:lnTo>
                  <a:lnTo>
                    <a:pt x="553" y="543"/>
                  </a:lnTo>
                  <a:lnTo>
                    <a:pt x="547" y="532"/>
                  </a:lnTo>
                  <a:lnTo>
                    <a:pt x="544" y="522"/>
                  </a:lnTo>
                  <a:lnTo>
                    <a:pt x="534" y="492"/>
                  </a:lnTo>
                  <a:lnTo>
                    <a:pt x="529" y="462"/>
                  </a:lnTo>
                  <a:lnTo>
                    <a:pt x="525" y="433"/>
                  </a:lnTo>
                  <a:lnTo>
                    <a:pt x="525" y="403"/>
                  </a:lnTo>
                  <a:lnTo>
                    <a:pt x="526" y="374"/>
                  </a:lnTo>
                  <a:lnTo>
                    <a:pt x="531" y="346"/>
                  </a:lnTo>
                  <a:lnTo>
                    <a:pt x="537" y="318"/>
                  </a:lnTo>
                  <a:lnTo>
                    <a:pt x="546" y="290"/>
                  </a:lnTo>
                  <a:lnTo>
                    <a:pt x="556" y="264"/>
                  </a:lnTo>
                  <a:lnTo>
                    <a:pt x="569" y="237"/>
                  </a:lnTo>
                  <a:lnTo>
                    <a:pt x="584" y="212"/>
                  </a:lnTo>
                  <a:lnTo>
                    <a:pt x="601" y="188"/>
                  </a:lnTo>
                  <a:lnTo>
                    <a:pt x="620" y="165"/>
                  </a:lnTo>
                  <a:lnTo>
                    <a:pt x="640" y="143"/>
                  </a:lnTo>
                  <a:lnTo>
                    <a:pt x="662" y="121"/>
                  </a:lnTo>
                  <a:lnTo>
                    <a:pt x="685" y="101"/>
                  </a:lnTo>
                  <a:lnTo>
                    <a:pt x="702" y="86"/>
                  </a:lnTo>
                  <a:lnTo>
                    <a:pt x="721" y="73"/>
                  </a:lnTo>
                  <a:lnTo>
                    <a:pt x="741" y="60"/>
                  </a:lnTo>
                  <a:lnTo>
                    <a:pt x="760" y="48"/>
                  </a:lnTo>
                  <a:lnTo>
                    <a:pt x="780" y="37"/>
                  </a:lnTo>
                  <a:lnTo>
                    <a:pt x="799" y="25"/>
                  </a:lnTo>
                  <a:lnTo>
                    <a:pt x="819" y="13"/>
                  </a:lnTo>
                  <a:lnTo>
                    <a:pt x="837" y="0"/>
                  </a:lnTo>
                  <a:lnTo>
                    <a:pt x="833" y="7"/>
                  </a:lnTo>
                  <a:lnTo>
                    <a:pt x="826" y="14"/>
                  </a:lnTo>
                  <a:lnTo>
                    <a:pt x="819" y="21"/>
                  </a:lnTo>
                  <a:lnTo>
                    <a:pt x="811" y="27"/>
                  </a:lnTo>
                  <a:lnTo>
                    <a:pt x="803" y="32"/>
                  </a:lnTo>
                  <a:lnTo>
                    <a:pt x="796" y="39"/>
                  </a:lnTo>
                  <a:lnTo>
                    <a:pt x="788" y="46"/>
                  </a:lnTo>
                  <a:lnTo>
                    <a:pt x="781" y="53"/>
                  </a:lnTo>
                  <a:close/>
                </a:path>
              </a:pathLst>
            </a:custGeom>
            <a:solidFill>
              <a:schemeClr val="accent2"/>
            </a:solidFill>
            <a:ln w="9525">
              <a:noFill/>
              <a:round/>
              <a:headEnd/>
              <a:tailEnd/>
            </a:ln>
          </p:spPr>
          <p:txBody>
            <a:bodyPr/>
            <a:lstStyle/>
            <a:p>
              <a:endParaRPr lang="de-DE"/>
            </a:p>
          </p:txBody>
        </p:sp>
        <p:sp>
          <p:nvSpPr>
            <p:cNvPr id="10346" name="Freeform 104"/>
            <p:cNvSpPr>
              <a:spLocks/>
            </p:cNvSpPr>
            <p:nvPr/>
          </p:nvSpPr>
          <p:spPr bwMode="auto">
            <a:xfrm>
              <a:off x="719" y="3712"/>
              <a:ext cx="31" cy="30"/>
            </a:xfrm>
            <a:custGeom>
              <a:avLst/>
              <a:gdLst>
                <a:gd name="T0" fmla="*/ 1 w 61"/>
                <a:gd name="T1" fmla="*/ 2 h 59"/>
                <a:gd name="T2" fmla="*/ 1 w 61"/>
                <a:gd name="T3" fmla="*/ 3 h 59"/>
                <a:gd name="T4" fmla="*/ 2 w 61"/>
                <a:gd name="T5" fmla="*/ 3 h 59"/>
                <a:gd name="T6" fmla="*/ 2 w 61"/>
                <a:gd name="T7" fmla="*/ 4 h 59"/>
                <a:gd name="T8" fmla="*/ 3 w 61"/>
                <a:gd name="T9" fmla="*/ 4 h 59"/>
                <a:gd name="T10" fmla="*/ 3 w 61"/>
                <a:gd name="T11" fmla="*/ 4 h 59"/>
                <a:gd name="T12" fmla="*/ 3 w 61"/>
                <a:gd name="T13" fmla="*/ 4 h 59"/>
                <a:gd name="T14" fmla="*/ 4 w 61"/>
                <a:gd name="T15" fmla="*/ 4 h 59"/>
                <a:gd name="T16" fmla="*/ 4 w 61"/>
                <a:gd name="T17" fmla="*/ 4 h 59"/>
                <a:gd name="T18" fmla="*/ 4 w 61"/>
                <a:gd name="T19" fmla="*/ 3 h 59"/>
                <a:gd name="T20" fmla="*/ 4 w 61"/>
                <a:gd name="T21" fmla="*/ 3 h 59"/>
                <a:gd name="T22" fmla="*/ 4 w 61"/>
                <a:gd name="T23" fmla="*/ 3 h 59"/>
                <a:gd name="T24" fmla="*/ 4 w 61"/>
                <a:gd name="T25" fmla="*/ 2 h 59"/>
                <a:gd name="T26" fmla="*/ 3 w 61"/>
                <a:gd name="T27" fmla="*/ 2 h 59"/>
                <a:gd name="T28" fmla="*/ 3 w 61"/>
                <a:gd name="T29" fmla="*/ 2 h 59"/>
                <a:gd name="T30" fmla="*/ 3 w 61"/>
                <a:gd name="T31" fmla="*/ 1 h 59"/>
                <a:gd name="T32" fmla="*/ 2 w 61"/>
                <a:gd name="T33" fmla="*/ 1 h 59"/>
                <a:gd name="T34" fmla="*/ 2 w 61"/>
                <a:gd name="T35" fmla="*/ 1 h 59"/>
                <a:gd name="T36" fmla="*/ 1 w 61"/>
                <a:gd name="T37" fmla="*/ 0 h 59"/>
                <a:gd name="T38" fmla="*/ 1 w 61"/>
                <a:gd name="T39" fmla="*/ 1 h 59"/>
                <a:gd name="T40" fmla="*/ 1 w 61"/>
                <a:gd name="T41" fmla="*/ 1 h 59"/>
                <a:gd name="T42" fmla="*/ 1 w 61"/>
                <a:gd name="T43" fmla="*/ 1 h 59"/>
                <a:gd name="T44" fmla="*/ 0 w 61"/>
                <a:gd name="T45" fmla="*/ 1 h 59"/>
                <a:gd name="T46" fmla="*/ 1 w 61"/>
                <a:gd name="T47" fmla="*/ 2 h 59"/>
                <a:gd name="T48" fmla="*/ 1 w 61"/>
                <a:gd name="T49" fmla="*/ 2 h 59"/>
                <a:gd name="T50" fmla="*/ 1 w 61"/>
                <a:gd name="T51" fmla="*/ 2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59"/>
                <a:gd name="T80" fmla="*/ 61 w 61"/>
                <a:gd name="T81" fmla="*/ 59 h 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59">
                  <a:moveTo>
                    <a:pt x="4" y="28"/>
                  </a:moveTo>
                  <a:lnTo>
                    <a:pt x="11" y="35"/>
                  </a:lnTo>
                  <a:lnTo>
                    <a:pt x="19" y="43"/>
                  </a:lnTo>
                  <a:lnTo>
                    <a:pt x="26" y="50"/>
                  </a:lnTo>
                  <a:lnTo>
                    <a:pt x="36" y="56"/>
                  </a:lnTo>
                  <a:lnTo>
                    <a:pt x="41" y="59"/>
                  </a:lnTo>
                  <a:lnTo>
                    <a:pt x="48" y="59"/>
                  </a:lnTo>
                  <a:lnTo>
                    <a:pt x="54" y="57"/>
                  </a:lnTo>
                  <a:lnTo>
                    <a:pt x="59" y="52"/>
                  </a:lnTo>
                  <a:lnTo>
                    <a:pt x="61" y="46"/>
                  </a:lnTo>
                  <a:lnTo>
                    <a:pt x="61" y="41"/>
                  </a:lnTo>
                  <a:lnTo>
                    <a:pt x="60" y="35"/>
                  </a:lnTo>
                  <a:lnTo>
                    <a:pt x="55" y="30"/>
                  </a:lnTo>
                  <a:lnTo>
                    <a:pt x="47" y="25"/>
                  </a:lnTo>
                  <a:lnTo>
                    <a:pt x="40" y="19"/>
                  </a:lnTo>
                  <a:lnTo>
                    <a:pt x="33" y="12"/>
                  </a:lnTo>
                  <a:lnTo>
                    <a:pt x="26" y="5"/>
                  </a:lnTo>
                  <a:lnTo>
                    <a:pt x="22" y="2"/>
                  </a:lnTo>
                  <a:lnTo>
                    <a:pt x="16" y="0"/>
                  </a:lnTo>
                  <a:lnTo>
                    <a:pt x="9" y="2"/>
                  </a:lnTo>
                  <a:lnTo>
                    <a:pt x="4" y="5"/>
                  </a:lnTo>
                  <a:lnTo>
                    <a:pt x="1" y="11"/>
                  </a:lnTo>
                  <a:lnTo>
                    <a:pt x="0" y="16"/>
                  </a:lnTo>
                  <a:lnTo>
                    <a:pt x="1" y="23"/>
                  </a:lnTo>
                  <a:lnTo>
                    <a:pt x="4" y="28"/>
                  </a:lnTo>
                  <a:close/>
                </a:path>
              </a:pathLst>
            </a:custGeom>
            <a:solidFill>
              <a:schemeClr val="accent2"/>
            </a:solidFill>
            <a:ln w="9525">
              <a:noFill/>
              <a:round/>
              <a:headEnd/>
              <a:tailEnd/>
            </a:ln>
          </p:spPr>
          <p:txBody>
            <a:bodyPr/>
            <a:lstStyle/>
            <a:p>
              <a:endParaRPr lang="de-DE"/>
            </a:p>
          </p:txBody>
        </p:sp>
        <p:sp>
          <p:nvSpPr>
            <p:cNvPr id="10347" name="Freeform 105"/>
            <p:cNvSpPr>
              <a:spLocks/>
            </p:cNvSpPr>
            <p:nvPr/>
          </p:nvSpPr>
          <p:spPr bwMode="auto">
            <a:xfrm>
              <a:off x="782" y="3770"/>
              <a:ext cx="22" cy="27"/>
            </a:xfrm>
            <a:custGeom>
              <a:avLst/>
              <a:gdLst>
                <a:gd name="T0" fmla="*/ 1 w 45"/>
                <a:gd name="T1" fmla="*/ 3 h 55"/>
                <a:gd name="T2" fmla="*/ 2 w 45"/>
                <a:gd name="T3" fmla="*/ 2 h 55"/>
                <a:gd name="T4" fmla="*/ 2 w 45"/>
                <a:gd name="T5" fmla="*/ 2 h 55"/>
                <a:gd name="T6" fmla="*/ 2 w 45"/>
                <a:gd name="T7" fmla="*/ 1 h 55"/>
                <a:gd name="T8" fmla="*/ 2 w 45"/>
                <a:gd name="T9" fmla="*/ 1 h 55"/>
                <a:gd name="T10" fmla="*/ 2 w 45"/>
                <a:gd name="T11" fmla="*/ 1 h 55"/>
                <a:gd name="T12" fmla="*/ 2 w 45"/>
                <a:gd name="T13" fmla="*/ 0 h 55"/>
                <a:gd name="T14" fmla="*/ 2 w 45"/>
                <a:gd name="T15" fmla="*/ 0 h 55"/>
                <a:gd name="T16" fmla="*/ 2 w 45"/>
                <a:gd name="T17" fmla="*/ 0 h 55"/>
                <a:gd name="T18" fmla="*/ 1 w 45"/>
                <a:gd name="T19" fmla="*/ 0 h 55"/>
                <a:gd name="T20" fmla="*/ 1 w 45"/>
                <a:gd name="T21" fmla="*/ 0 h 55"/>
                <a:gd name="T22" fmla="*/ 1 w 45"/>
                <a:gd name="T23" fmla="*/ 0 h 55"/>
                <a:gd name="T24" fmla="*/ 0 w 45"/>
                <a:gd name="T25" fmla="*/ 0 h 55"/>
                <a:gd name="T26" fmla="*/ 0 w 45"/>
                <a:gd name="T27" fmla="*/ 0 h 55"/>
                <a:gd name="T28" fmla="*/ 0 w 45"/>
                <a:gd name="T29" fmla="*/ 1 h 55"/>
                <a:gd name="T30" fmla="*/ 0 w 45"/>
                <a:gd name="T31" fmla="*/ 1 h 55"/>
                <a:gd name="T32" fmla="*/ 0 w 45"/>
                <a:gd name="T33" fmla="*/ 1 h 55"/>
                <a:gd name="T34" fmla="*/ 0 w 45"/>
                <a:gd name="T35" fmla="*/ 2 h 55"/>
                <a:gd name="T36" fmla="*/ 0 w 45"/>
                <a:gd name="T37" fmla="*/ 2 h 55"/>
                <a:gd name="T38" fmla="*/ 0 w 45"/>
                <a:gd name="T39" fmla="*/ 2 h 55"/>
                <a:gd name="T40" fmla="*/ 0 w 45"/>
                <a:gd name="T41" fmla="*/ 3 h 55"/>
                <a:gd name="T42" fmla="*/ 0 w 45"/>
                <a:gd name="T43" fmla="*/ 3 h 55"/>
                <a:gd name="T44" fmla="*/ 1 w 45"/>
                <a:gd name="T45" fmla="*/ 3 h 55"/>
                <a:gd name="T46" fmla="*/ 1 w 45"/>
                <a:gd name="T47" fmla="*/ 3 h 55"/>
                <a:gd name="T48" fmla="*/ 1 w 45"/>
                <a:gd name="T49" fmla="*/ 3 h 55"/>
                <a:gd name="T50" fmla="*/ 1 w 45"/>
                <a:gd name="T51" fmla="*/ 3 h 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5"/>
                <a:gd name="T80" fmla="*/ 45 w 45"/>
                <a:gd name="T81" fmla="*/ 55 h 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5">
                  <a:moveTo>
                    <a:pt x="29" y="49"/>
                  </a:moveTo>
                  <a:lnTo>
                    <a:pt x="35" y="43"/>
                  </a:lnTo>
                  <a:lnTo>
                    <a:pt x="38" y="38"/>
                  </a:lnTo>
                  <a:lnTo>
                    <a:pt x="42" y="31"/>
                  </a:lnTo>
                  <a:lnTo>
                    <a:pt x="44" y="23"/>
                  </a:lnTo>
                  <a:lnTo>
                    <a:pt x="45" y="17"/>
                  </a:lnTo>
                  <a:lnTo>
                    <a:pt x="44" y="10"/>
                  </a:lnTo>
                  <a:lnTo>
                    <a:pt x="41" y="5"/>
                  </a:lnTo>
                  <a:lnTo>
                    <a:pt x="36" y="2"/>
                  </a:lnTo>
                  <a:lnTo>
                    <a:pt x="30" y="0"/>
                  </a:lnTo>
                  <a:lnTo>
                    <a:pt x="24" y="1"/>
                  </a:lnTo>
                  <a:lnTo>
                    <a:pt x="19" y="4"/>
                  </a:lnTo>
                  <a:lnTo>
                    <a:pt x="15" y="10"/>
                  </a:lnTo>
                  <a:lnTo>
                    <a:pt x="13" y="15"/>
                  </a:lnTo>
                  <a:lnTo>
                    <a:pt x="11" y="20"/>
                  </a:lnTo>
                  <a:lnTo>
                    <a:pt x="7" y="25"/>
                  </a:lnTo>
                  <a:lnTo>
                    <a:pt x="4" y="30"/>
                  </a:lnTo>
                  <a:lnTo>
                    <a:pt x="0" y="35"/>
                  </a:lnTo>
                  <a:lnTo>
                    <a:pt x="0" y="41"/>
                  </a:lnTo>
                  <a:lnTo>
                    <a:pt x="3" y="47"/>
                  </a:lnTo>
                  <a:lnTo>
                    <a:pt x="7" y="51"/>
                  </a:lnTo>
                  <a:lnTo>
                    <a:pt x="13" y="55"/>
                  </a:lnTo>
                  <a:lnTo>
                    <a:pt x="19" y="55"/>
                  </a:lnTo>
                  <a:lnTo>
                    <a:pt x="24" y="54"/>
                  </a:lnTo>
                  <a:lnTo>
                    <a:pt x="29" y="49"/>
                  </a:lnTo>
                  <a:close/>
                </a:path>
              </a:pathLst>
            </a:custGeom>
            <a:solidFill>
              <a:schemeClr val="accent2"/>
            </a:solidFill>
            <a:ln w="9525">
              <a:noFill/>
              <a:round/>
              <a:headEnd/>
              <a:tailEnd/>
            </a:ln>
          </p:spPr>
          <p:txBody>
            <a:bodyPr/>
            <a:lstStyle/>
            <a:p>
              <a:endParaRPr lang="de-DE"/>
            </a:p>
          </p:txBody>
        </p:sp>
        <p:sp>
          <p:nvSpPr>
            <p:cNvPr id="10348" name="Freeform 106"/>
            <p:cNvSpPr>
              <a:spLocks/>
            </p:cNvSpPr>
            <p:nvPr/>
          </p:nvSpPr>
          <p:spPr bwMode="auto">
            <a:xfrm>
              <a:off x="682" y="3760"/>
              <a:ext cx="20" cy="31"/>
            </a:xfrm>
            <a:custGeom>
              <a:avLst/>
              <a:gdLst>
                <a:gd name="T0" fmla="*/ 1 w 39"/>
                <a:gd name="T1" fmla="*/ 2 h 61"/>
                <a:gd name="T2" fmla="*/ 1 w 39"/>
                <a:gd name="T3" fmla="*/ 2 h 61"/>
                <a:gd name="T4" fmla="*/ 1 w 39"/>
                <a:gd name="T5" fmla="*/ 3 h 61"/>
                <a:gd name="T6" fmla="*/ 1 w 39"/>
                <a:gd name="T7" fmla="*/ 3 h 61"/>
                <a:gd name="T8" fmla="*/ 1 w 39"/>
                <a:gd name="T9" fmla="*/ 3 h 61"/>
                <a:gd name="T10" fmla="*/ 1 w 39"/>
                <a:gd name="T11" fmla="*/ 4 h 61"/>
                <a:gd name="T12" fmla="*/ 1 w 39"/>
                <a:gd name="T13" fmla="*/ 4 h 61"/>
                <a:gd name="T14" fmla="*/ 2 w 39"/>
                <a:gd name="T15" fmla="*/ 4 h 61"/>
                <a:gd name="T16" fmla="*/ 2 w 39"/>
                <a:gd name="T17" fmla="*/ 4 h 61"/>
                <a:gd name="T18" fmla="*/ 2 w 39"/>
                <a:gd name="T19" fmla="*/ 4 h 61"/>
                <a:gd name="T20" fmla="*/ 3 w 39"/>
                <a:gd name="T21" fmla="*/ 4 h 61"/>
                <a:gd name="T22" fmla="*/ 3 w 39"/>
                <a:gd name="T23" fmla="*/ 3 h 61"/>
                <a:gd name="T24" fmla="*/ 3 w 39"/>
                <a:gd name="T25" fmla="*/ 3 h 61"/>
                <a:gd name="T26" fmla="*/ 3 w 39"/>
                <a:gd name="T27" fmla="*/ 3 h 61"/>
                <a:gd name="T28" fmla="*/ 3 w 39"/>
                <a:gd name="T29" fmla="*/ 2 h 61"/>
                <a:gd name="T30" fmla="*/ 2 w 39"/>
                <a:gd name="T31" fmla="*/ 2 h 61"/>
                <a:gd name="T32" fmla="*/ 2 w 39"/>
                <a:gd name="T33" fmla="*/ 1 h 61"/>
                <a:gd name="T34" fmla="*/ 2 w 39"/>
                <a:gd name="T35" fmla="*/ 1 h 61"/>
                <a:gd name="T36" fmla="*/ 2 w 39"/>
                <a:gd name="T37" fmla="*/ 1 h 61"/>
                <a:gd name="T38" fmla="*/ 1 w 39"/>
                <a:gd name="T39" fmla="*/ 0 h 61"/>
                <a:gd name="T40" fmla="*/ 1 w 39"/>
                <a:gd name="T41" fmla="*/ 1 h 61"/>
                <a:gd name="T42" fmla="*/ 1 w 39"/>
                <a:gd name="T43" fmla="*/ 1 h 61"/>
                <a:gd name="T44" fmla="*/ 1 w 39"/>
                <a:gd name="T45" fmla="*/ 1 h 61"/>
                <a:gd name="T46" fmla="*/ 0 w 39"/>
                <a:gd name="T47" fmla="*/ 2 h 61"/>
                <a:gd name="T48" fmla="*/ 1 w 39"/>
                <a:gd name="T49" fmla="*/ 2 h 61"/>
                <a:gd name="T50" fmla="*/ 1 w 39"/>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
                <a:gd name="T79" fmla="*/ 0 h 61"/>
                <a:gd name="T80" fmla="*/ 39 w 39"/>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 h="61">
                  <a:moveTo>
                    <a:pt x="1" y="23"/>
                  </a:moveTo>
                  <a:lnTo>
                    <a:pt x="3" y="29"/>
                  </a:lnTo>
                  <a:lnTo>
                    <a:pt x="5" y="36"/>
                  </a:lnTo>
                  <a:lnTo>
                    <a:pt x="7" y="43"/>
                  </a:lnTo>
                  <a:lnTo>
                    <a:pt x="7" y="48"/>
                  </a:lnTo>
                  <a:lnTo>
                    <a:pt x="9" y="54"/>
                  </a:lnTo>
                  <a:lnTo>
                    <a:pt x="14" y="59"/>
                  </a:lnTo>
                  <a:lnTo>
                    <a:pt x="20" y="61"/>
                  </a:lnTo>
                  <a:lnTo>
                    <a:pt x="26" y="61"/>
                  </a:lnTo>
                  <a:lnTo>
                    <a:pt x="32" y="59"/>
                  </a:lnTo>
                  <a:lnTo>
                    <a:pt x="37" y="54"/>
                  </a:lnTo>
                  <a:lnTo>
                    <a:pt x="39" y="48"/>
                  </a:lnTo>
                  <a:lnTo>
                    <a:pt x="39" y="43"/>
                  </a:lnTo>
                  <a:lnTo>
                    <a:pt x="37" y="35"/>
                  </a:lnTo>
                  <a:lnTo>
                    <a:pt x="35" y="27"/>
                  </a:lnTo>
                  <a:lnTo>
                    <a:pt x="32" y="18"/>
                  </a:lnTo>
                  <a:lnTo>
                    <a:pt x="30" y="10"/>
                  </a:lnTo>
                  <a:lnTo>
                    <a:pt x="26" y="5"/>
                  </a:lnTo>
                  <a:lnTo>
                    <a:pt x="22" y="1"/>
                  </a:lnTo>
                  <a:lnTo>
                    <a:pt x="15" y="0"/>
                  </a:lnTo>
                  <a:lnTo>
                    <a:pt x="9" y="2"/>
                  </a:lnTo>
                  <a:lnTo>
                    <a:pt x="5" y="6"/>
                  </a:lnTo>
                  <a:lnTo>
                    <a:pt x="1" y="10"/>
                  </a:lnTo>
                  <a:lnTo>
                    <a:pt x="0" y="17"/>
                  </a:lnTo>
                  <a:lnTo>
                    <a:pt x="1" y="23"/>
                  </a:lnTo>
                  <a:close/>
                </a:path>
              </a:pathLst>
            </a:custGeom>
            <a:solidFill>
              <a:schemeClr val="accent2"/>
            </a:solidFill>
            <a:ln w="9525">
              <a:noFill/>
              <a:round/>
              <a:headEnd/>
              <a:tailEnd/>
            </a:ln>
          </p:spPr>
          <p:txBody>
            <a:bodyPr/>
            <a:lstStyle/>
            <a:p>
              <a:endParaRPr lang="de-DE"/>
            </a:p>
          </p:txBody>
        </p:sp>
        <p:sp>
          <p:nvSpPr>
            <p:cNvPr id="10349" name="Freeform 107"/>
            <p:cNvSpPr>
              <a:spLocks/>
            </p:cNvSpPr>
            <p:nvPr/>
          </p:nvSpPr>
          <p:spPr bwMode="auto">
            <a:xfrm>
              <a:off x="799" y="3700"/>
              <a:ext cx="23" cy="25"/>
            </a:xfrm>
            <a:custGeom>
              <a:avLst/>
              <a:gdLst>
                <a:gd name="T0" fmla="*/ 2 w 45"/>
                <a:gd name="T1" fmla="*/ 2 h 51"/>
                <a:gd name="T2" fmla="*/ 2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5"/>
                  </a:moveTo>
                  <a:lnTo>
                    <a:pt x="32" y="40"/>
                  </a:lnTo>
                  <a:lnTo>
                    <a:pt x="36" y="35"/>
                  </a:lnTo>
                  <a:lnTo>
                    <a:pt x="39" y="30"/>
                  </a:lnTo>
                  <a:lnTo>
                    <a:pt x="41" y="26"/>
                  </a:lnTo>
                  <a:lnTo>
                    <a:pt x="45" y="20"/>
                  </a:lnTo>
                  <a:lnTo>
                    <a:pt x="45" y="14"/>
                  </a:lnTo>
                  <a:lnTo>
                    <a:pt x="44" y="8"/>
                  </a:lnTo>
                  <a:lnTo>
                    <a:pt x="39" y="4"/>
                  </a:lnTo>
                  <a:lnTo>
                    <a:pt x="33" y="0"/>
                  </a:lnTo>
                  <a:lnTo>
                    <a:pt x="28" y="0"/>
                  </a:lnTo>
                  <a:lnTo>
                    <a:pt x="22" y="1"/>
                  </a:lnTo>
                  <a:lnTo>
                    <a:pt x="17" y="6"/>
                  </a:lnTo>
                  <a:lnTo>
                    <a:pt x="13" y="11"/>
                  </a:lnTo>
                  <a:lnTo>
                    <a:pt x="9" y="15"/>
                  </a:lnTo>
                  <a:lnTo>
                    <a:pt x="6" y="21"/>
                  </a:lnTo>
                  <a:lnTo>
                    <a:pt x="2" y="26"/>
                  </a:lnTo>
                  <a:lnTo>
                    <a:pt x="0" y="31"/>
                  </a:lnTo>
                  <a:lnTo>
                    <a:pt x="0" y="37"/>
                  </a:lnTo>
                  <a:lnTo>
                    <a:pt x="1" y="43"/>
                  </a:lnTo>
                  <a:lnTo>
                    <a:pt x="6" y="47"/>
                  </a:lnTo>
                  <a:lnTo>
                    <a:pt x="12" y="51"/>
                  </a:lnTo>
                  <a:lnTo>
                    <a:pt x="17" y="51"/>
                  </a:lnTo>
                  <a:lnTo>
                    <a:pt x="23" y="50"/>
                  </a:lnTo>
                  <a:lnTo>
                    <a:pt x="28" y="45"/>
                  </a:lnTo>
                  <a:close/>
                </a:path>
              </a:pathLst>
            </a:custGeom>
            <a:solidFill>
              <a:schemeClr val="accent2"/>
            </a:solidFill>
            <a:ln w="9525">
              <a:noFill/>
              <a:round/>
              <a:headEnd/>
              <a:tailEnd/>
            </a:ln>
          </p:spPr>
          <p:txBody>
            <a:bodyPr/>
            <a:lstStyle/>
            <a:p>
              <a:endParaRPr lang="de-DE"/>
            </a:p>
          </p:txBody>
        </p:sp>
        <p:sp>
          <p:nvSpPr>
            <p:cNvPr id="10350" name="Freeform 108"/>
            <p:cNvSpPr>
              <a:spLocks/>
            </p:cNvSpPr>
            <p:nvPr/>
          </p:nvSpPr>
          <p:spPr bwMode="auto">
            <a:xfrm>
              <a:off x="880" y="3774"/>
              <a:ext cx="31" cy="29"/>
            </a:xfrm>
            <a:custGeom>
              <a:avLst/>
              <a:gdLst>
                <a:gd name="T0" fmla="*/ 1 w 62"/>
                <a:gd name="T1" fmla="*/ 2 h 58"/>
                <a:gd name="T2" fmla="*/ 1 w 62"/>
                <a:gd name="T3" fmla="*/ 3 h 58"/>
                <a:gd name="T4" fmla="*/ 2 w 62"/>
                <a:gd name="T5" fmla="*/ 3 h 58"/>
                <a:gd name="T6" fmla="*/ 2 w 62"/>
                <a:gd name="T7" fmla="*/ 4 h 58"/>
                <a:gd name="T8" fmla="*/ 3 w 62"/>
                <a:gd name="T9" fmla="*/ 4 h 58"/>
                <a:gd name="T10" fmla="*/ 3 w 62"/>
                <a:gd name="T11" fmla="*/ 4 h 58"/>
                <a:gd name="T12" fmla="*/ 4 w 62"/>
                <a:gd name="T13" fmla="*/ 4 h 58"/>
                <a:gd name="T14" fmla="*/ 4 w 62"/>
                <a:gd name="T15" fmla="*/ 4 h 58"/>
                <a:gd name="T16" fmla="*/ 4 w 62"/>
                <a:gd name="T17" fmla="*/ 4 h 58"/>
                <a:gd name="T18" fmla="*/ 4 w 62"/>
                <a:gd name="T19" fmla="*/ 3 h 58"/>
                <a:gd name="T20" fmla="*/ 4 w 62"/>
                <a:gd name="T21" fmla="*/ 3 h 58"/>
                <a:gd name="T22" fmla="*/ 4 w 62"/>
                <a:gd name="T23" fmla="*/ 3 h 58"/>
                <a:gd name="T24" fmla="*/ 4 w 62"/>
                <a:gd name="T25" fmla="*/ 2 h 58"/>
                <a:gd name="T26" fmla="*/ 3 w 62"/>
                <a:gd name="T27" fmla="*/ 2 h 58"/>
                <a:gd name="T28" fmla="*/ 3 w 62"/>
                <a:gd name="T29" fmla="*/ 2 h 58"/>
                <a:gd name="T30" fmla="*/ 3 w 62"/>
                <a:gd name="T31" fmla="*/ 1 h 58"/>
                <a:gd name="T32" fmla="*/ 2 w 62"/>
                <a:gd name="T33" fmla="*/ 1 h 58"/>
                <a:gd name="T34" fmla="*/ 2 w 62"/>
                <a:gd name="T35" fmla="*/ 1 h 58"/>
                <a:gd name="T36" fmla="*/ 1 w 62"/>
                <a:gd name="T37" fmla="*/ 0 h 58"/>
                <a:gd name="T38" fmla="*/ 1 w 62"/>
                <a:gd name="T39" fmla="*/ 1 h 58"/>
                <a:gd name="T40" fmla="*/ 1 w 62"/>
                <a:gd name="T41" fmla="*/ 1 h 58"/>
                <a:gd name="T42" fmla="*/ 1 w 62"/>
                <a:gd name="T43" fmla="*/ 1 h 58"/>
                <a:gd name="T44" fmla="*/ 0 w 62"/>
                <a:gd name="T45" fmla="*/ 1 h 58"/>
                <a:gd name="T46" fmla="*/ 1 w 62"/>
                <a:gd name="T47" fmla="*/ 2 h 58"/>
                <a:gd name="T48" fmla="*/ 1 w 62"/>
                <a:gd name="T49" fmla="*/ 2 h 58"/>
                <a:gd name="T50" fmla="*/ 1 w 62"/>
                <a:gd name="T51" fmla="*/ 2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58"/>
                <a:gd name="T80" fmla="*/ 62 w 62"/>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58">
                  <a:moveTo>
                    <a:pt x="5" y="27"/>
                  </a:moveTo>
                  <a:lnTo>
                    <a:pt x="13" y="34"/>
                  </a:lnTo>
                  <a:lnTo>
                    <a:pt x="20" y="42"/>
                  </a:lnTo>
                  <a:lnTo>
                    <a:pt x="28" y="49"/>
                  </a:lnTo>
                  <a:lnTo>
                    <a:pt x="37" y="55"/>
                  </a:lnTo>
                  <a:lnTo>
                    <a:pt x="43" y="58"/>
                  </a:lnTo>
                  <a:lnTo>
                    <a:pt x="49" y="58"/>
                  </a:lnTo>
                  <a:lnTo>
                    <a:pt x="54" y="56"/>
                  </a:lnTo>
                  <a:lnTo>
                    <a:pt x="59" y="52"/>
                  </a:lnTo>
                  <a:lnTo>
                    <a:pt x="61" y="46"/>
                  </a:lnTo>
                  <a:lnTo>
                    <a:pt x="62" y="40"/>
                  </a:lnTo>
                  <a:lnTo>
                    <a:pt x="60" y="34"/>
                  </a:lnTo>
                  <a:lnTo>
                    <a:pt x="56" y="30"/>
                  </a:lnTo>
                  <a:lnTo>
                    <a:pt x="47" y="24"/>
                  </a:lnTo>
                  <a:lnTo>
                    <a:pt x="41" y="18"/>
                  </a:lnTo>
                  <a:lnTo>
                    <a:pt x="35" y="11"/>
                  </a:lnTo>
                  <a:lnTo>
                    <a:pt x="28" y="4"/>
                  </a:lnTo>
                  <a:lnTo>
                    <a:pt x="22" y="1"/>
                  </a:lnTo>
                  <a:lnTo>
                    <a:pt x="16" y="0"/>
                  </a:lnTo>
                  <a:lnTo>
                    <a:pt x="9" y="1"/>
                  </a:lnTo>
                  <a:lnTo>
                    <a:pt x="5" y="4"/>
                  </a:lnTo>
                  <a:lnTo>
                    <a:pt x="1" y="10"/>
                  </a:lnTo>
                  <a:lnTo>
                    <a:pt x="0" y="16"/>
                  </a:lnTo>
                  <a:lnTo>
                    <a:pt x="1" y="23"/>
                  </a:lnTo>
                  <a:lnTo>
                    <a:pt x="5" y="27"/>
                  </a:lnTo>
                  <a:close/>
                </a:path>
              </a:pathLst>
            </a:custGeom>
            <a:solidFill>
              <a:schemeClr val="accent2"/>
            </a:solidFill>
            <a:ln w="9525">
              <a:noFill/>
              <a:round/>
              <a:headEnd/>
              <a:tailEnd/>
            </a:ln>
          </p:spPr>
          <p:txBody>
            <a:bodyPr/>
            <a:lstStyle/>
            <a:p>
              <a:endParaRPr lang="de-DE"/>
            </a:p>
          </p:txBody>
        </p:sp>
        <p:sp>
          <p:nvSpPr>
            <p:cNvPr id="10351" name="Freeform 109"/>
            <p:cNvSpPr>
              <a:spLocks/>
            </p:cNvSpPr>
            <p:nvPr/>
          </p:nvSpPr>
          <p:spPr bwMode="auto">
            <a:xfrm>
              <a:off x="942" y="3832"/>
              <a:ext cx="23" cy="27"/>
            </a:xfrm>
            <a:custGeom>
              <a:avLst/>
              <a:gdLst>
                <a:gd name="T0" fmla="*/ 2 w 45"/>
                <a:gd name="T1" fmla="*/ 3 h 54"/>
                <a:gd name="T2" fmla="*/ 3 w 45"/>
                <a:gd name="T3" fmla="*/ 3 h 54"/>
                <a:gd name="T4" fmla="*/ 3 w 45"/>
                <a:gd name="T5" fmla="*/ 3 h 54"/>
                <a:gd name="T6" fmla="*/ 3 w 45"/>
                <a:gd name="T7" fmla="*/ 2 h 54"/>
                <a:gd name="T8" fmla="*/ 3 w 45"/>
                <a:gd name="T9" fmla="*/ 2 h 54"/>
                <a:gd name="T10" fmla="*/ 3 w 45"/>
                <a:gd name="T11" fmla="*/ 1 h 54"/>
                <a:gd name="T12" fmla="*/ 3 w 45"/>
                <a:gd name="T13" fmla="*/ 1 h 54"/>
                <a:gd name="T14" fmla="*/ 3 w 45"/>
                <a:gd name="T15" fmla="*/ 1 h 54"/>
                <a:gd name="T16" fmla="*/ 3 w 45"/>
                <a:gd name="T17" fmla="*/ 1 h 54"/>
                <a:gd name="T18" fmla="*/ 2 w 45"/>
                <a:gd name="T19" fmla="*/ 0 h 54"/>
                <a:gd name="T20" fmla="*/ 2 w 45"/>
                <a:gd name="T21" fmla="*/ 1 h 54"/>
                <a:gd name="T22" fmla="*/ 2 w 45"/>
                <a:gd name="T23" fmla="*/ 1 h 54"/>
                <a:gd name="T24" fmla="*/ 1 w 45"/>
                <a:gd name="T25" fmla="*/ 1 h 54"/>
                <a:gd name="T26" fmla="*/ 1 w 45"/>
                <a:gd name="T27" fmla="*/ 1 h 54"/>
                <a:gd name="T28" fmla="*/ 1 w 45"/>
                <a:gd name="T29" fmla="*/ 2 h 54"/>
                <a:gd name="T30" fmla="*/ 1 w 45"/>
                <a:gd name="T31" fmla="*/ 2 h 54"/>
                <a:gd name="T32" fmla="*/ 1 w 45"/>
                <a:gd name="T33" fmla="*/ 2 h 54"/>
                <a:gd name="T34" fmla="*/ 0 w 45"/>
                <a:gd name="T35" fmla="*/ 3 h 54"/>
                <a:gd name="T36" fmla="*/ 0 w 45"/>
                <a:gd name="T37" fmla="*/ 3 h 54"/>
                <a:gd name="T38" fmla="*/ 1 w 45"/>
                <a:gd name="T39" fmla="*/ 3 h 54"/>
                <a:gd name="T40" fmla="*/ 1 w 45"/>
                <a:gd name="T41" fmla="*/ 4 h 54"/>
                <a:gd name="T42" fmla="*/ 1 w 45"/>
                <a:gd name="T43" fmla="*/ 4 h 54"/>
                <a:gd name="T44" fmla="*/ 2 w 45"/>
                <a:gd name="T45" fmla="*/ 4 h 54"/>
                <a:gd name="T46" fmla="*/ 2 w 45"/>
                <a:gd name="T47" fmla="*/ 4 h 54"/>
                <a:gd name="T48" fmla="*/ 2 w 45"/>
                <a:gd name="T49" fmla="*/ 3 h 54"/>
                <a:gd name="T50" fmla="*/ 2 w 45"/>
                <a:gd name="T51" fmla="*/ 3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4"/>
                <a:gd name="T80" fmla="*/ 45 w 45"/>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4">
                  <a:moveTo>
                    <a:pt x="28" y="48"/>
                  </a:moveTo>
                  <a:lnTo>
                    <a:pt x="34" y="43"/>
                  </a:lnTo>
                  <a:lnTo>
                    <a:pt x="39" y="37"/>
                  </a:lnTo>
                  <a:lnTo>
                    <a:pt x="41" y="30"/>
                  </a:lnTo>
                  <a:lnTo>
                    <a:pt x="43" y="22"/>
                  </a:lnTo>
                  <a:lnTo>
                    <a:pt x="45" y="16"/>
                  </a:lnTo>
                  <a:lnTo>
                    <a:pt x="43" y="9"/>
                  </a:lnTo>
                  <a:lnTo>
                    <a:pt x="41" y="5"/>
                  </a:lnTo>
                  <a:lnTo>
                    <a:pt x="37" y="1"/>
                  </a:lnTo>
                  <a:lnTo>
                    <a:pt x="31" y="0"/>
                  </a:lnTo>
                  <a:lnTo>
                    <a:pt x="24" y="1"/>
                  </a:lnTo>
                  <a:lnTo>
                    <a:pt x="18" y="5"/>
                  </a:lnTo>
                  <a:lnTo>
                    <a:pt x="15" y="9"/>
                  </a:lnTo>
                  <a:lnTo>
                    <a:pt x="12" y="14"/>
                  </a:lnTo>
                  <a:lnTo>
                    <a:pt x="10" y="20"/>
                  </a:lnTo>
                  <a:lnTo>
                    <a:pt x="7" y="24"/>
                  </a:lnTo>
                  <a:lnTo>
                    <a:pt x="3" y="29"/>
                  </a:lnTo>
                  <a:lnTo>
                    <a:pt x="0" y="35"/>
                  </a:lnTo>
                  <a:lnTo>
                    <a:pt x="0" y="40"/>
                  </a:lnTo>
                  <a:lnTo>
                    <a:pt x="2" y="46"/>
                  </a:lnTo>
                  <a:lnTo>
                    <a:pt x="7" y="51"/>
                  </a:lnTo>
                  <a:lnTo>
                    <a:pt x="12" y="54"/>
                  </a:lnTo>
                  <a:lnTo>
                    <a:pt x="18" y="54"/>
                  </a:lnTo>
                  <a:lnTo>
                    <a:pt x="24" y="53"/>
                  </a:lnTo>
                  <a:lnTo>
                    <a:pt x="28" y="48"/>
                  </a:lnTo>
                  <a:close/>
                </a:path>
              </a:pathLst>
            </a:custGeom>
            <a:solidFill>
              <a:schemeClr val="accent2"/>
            </a:solidFill>
            <a:ln w="9525">
              <a:noFill/>
              <a:round/>
              <a:headEnd/>
              <a:tailEnd/>
            </a:ln>
          </p:spPr>
          <p:txBody>
            <a:bodyPr/>
            <a:lstStyle/>
            <a:p>
              <a:endParaRPr lang="de-DE"/>
            </a:p>
          </p:txBody>
        </p:sp>
        <p:sp>
          <p:nvSpPr>
            <p:cNvPr id="10352" name="Freeform 110"/>
            <p:cNvSpPr>
              <a:spLocks/>
            </p:cNvSpPr>
            <p:nvPr/>
          </p:nvSpPr>
          <p:spPr bwMode="auto">
            <a:xfrm>
              <a:off x="843" y="3822"/>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1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4" y="29"/>
                  </a:lnTo>
                  <a:lnTo>
                    <a:pt x="5" y="36"/>
                  </a:lnTo>
                  <a:lnTo>
                    <a:pt x="7" y="43"/>
                  </a:lnTo>
                  <a:lnTo>
                    <a:pt x="8" y="49"/>
                  </a:lnTo>
                  <a:lnTo>
                    <a:pt x="11" y="54"/>
                  </a:lnTo>
                  <a:lnTo>
                    <a:pt x="15" y="59"/>
                  </a:lnTo>
                  <a:lnTo>
                    <a:pt x="21" y="61"/>
                  </a:lnTo>
                  <a:lnTo>
                    <a:pt x="27" y="61"/>
                  </a:lnTo>
                  <a:lnTo>
                    <a:pt x="33" y="59"/>
                  </a:lnTo>
                  <a:lnTo>
                    <a:pt x="37" y="54"/>
                  </a:lnTo>
                  <a:lnTo>
                    <a:pt x="40" y="49"/>
                  </a:lnTo>
                  <a:lnTo>
                    <a:pt x="40" y="43"/>
                  </a:lnTo>
                  <a:lnTo>
                    <a:pt x="37" y="35"/>
                  </a:lnTo>
                  <a:lnTo>
                    <a:pt x="36" y="27"/>
                  </a:lnTo>
                  <a:lnTo>
                    <a:pt x="34" y="19"/>
                  </a:lnTo>
                  <a:lnTo>
                    <a:pt x="31" y="11"/>
                  </a:lnTo>
                  <a:lnTo>
                    <a:pt x="28" y="5"/>
                  </a:lnTo>
                  <a:lnTo>
                    <a:pt x="22" y="1"/>
                  </a:lnTo>
                  <a:lnTo>
                    <a:pt x="17" y="0"/>
                  </a:lnTo>
                  <a:lnTo>
                    <a:pt x="10" y="3"/>
                  </a:lnTo>
                  <a:lnTo>
                    <a:pt x="5" y="6"/>
                  </a:lnTo>
                  <a:lnTo>
                    <a:pt x="2" y="11"/>
                  </a:lnTo>
                  <a:lnTo>
                    <a:pt x="0" y="18"/>
                  </a:lnTo>
                  <a:lnTo>
                    <a:pt x="2" y="23"/>
                  </a:lnTo>
                  <a:close/>
                </a:path>
              </a:pathLst>
            </a:custGeom>
            <a:solidFill>
              <a:schemeClr val="accent2"/>
            </a:solidFill>
            <a:ln w="9525">
              <a:noFill/>
              <a:round/>
              <a:headEnd/>
              <a:tailEnd/>
            </a:ln>
          </p:spPr>
          <p:txBody>
            <a:bodyPr/>
            <a:lstStyle/>
            <a:p>
              <a:endParaRPr lang="de-DE"/>
            </a:p>
          </p:txBody>
        </p:sp>
        <p:sp>
          <p:nvSpPr>
            <p:cNvPr id="10353" name="Freeform 111"/>
            <p:cNvSpPr>
              <a:spLocks/>
            </p:cNvSpPr>
            <p:nvPr/>
          </p:nvSpPr>
          <p:spPr bwMode="auto">
            <a:xfrm>
              <a:off x="960" y="3762"/>
              <a:ext cx="22" cy="25"/>
            </a:xfrm>
            <a:custGeom>
              <a:avLst/>
              <a:gdLst>
                <a:gd name="T0" fmla="*/ 2 w 44"/>
                <a:gd name="T1" fmla="*/ 2 h 51"/>
                <a:gd name="T2" fmla="*/ 2 w 44"/>
                <a:gd name="T3" fmla="*/ 2 h 51"/>
                <a:gd name="T4" fmla="*/ 3 w 44"/>
                <a:gd name="T5" fmla="*/ 2 h 51"/>
                <a:gd name="T6" fmla="*/ 3 w 44"/>
                <a:gd name="T7" fmla="*/ 1 h 51"/>
                <a:gd name="T8" fmla="*/ 3 w 44"/>
                <a:gd name="T9" fmla="*/ 1 h 51"/>
                <a:gd name="T10" fmla="*/ 3 w 44"/>
                <a:gd name="T11" fmla="*/ 1 h 51"/>
                <a:gd name="T12" fmla="*/ 3 w 44"/>
                <a:gd name="T13" fmla="*/ 0 h 51"/>
                <a:gd name="T14" fmla="*/ 3 w 44"/>
                <a:gd name="T15" fmla="*/ 0 h 51"/>
                <a:gd name="T16" fmla="*/ 3 w 44"/>
                <a:gd name="T17" fmla="*/ 0 h 51"/>
                <a:gd name="T18" fmla="*/ 3 w 44"/>
                <a:gd name="T19" fmla="*/ 0 h 51"/>
                <a:gd name="T20" fmla="*/ 2 w 44"/>
                <a:gd name="T21" fmla="*/ 0 h 51"/>
                <a:gd name="T22" fmla="*/ 2 w 44"/>
                <a:gd name="T23" fmla="*/ 0 h 51"/>
                <a:gd name="T24" fmla="*/ 2 w 44"/>
                <a:gd name="T25" fmla="*/ 0 h 51"/>
                <a:gd name="T26" fmla="*/ 1 w 44"/>
                <a:gd name="T27" fmla="*/ 0 h 51"/>
                <a:gd name="T28" fmla="*/ 1 w 44"/>
                <a:gd name="T29" fmla="*/ 0 h 51"/>
                <a:gd name="T30" fmla="*/ 1 w 44"/>
                <a:gd name="T31" fmla="*/ 1 h 51"/>
                <a:gd name="T32" fmla="*/ 1 w 44"/>
                <a:gd name="T33" fmla="*/ 1 h 51"/>
                <a:gd name="T34" fmla="*/ 0 w 44"/>
                <a:gd name="T35" fmla="*/ 2 h 51"/>
                <a:gd name="T36" fmla="*/ 0 w 44"/>
                <a:gd name="T37" fmla="*/ 2 h 51"/>
                <a:gd name="T38" fmla="*/ 1 w 44"/>
                <a:gd name="T39" fmla="*/ 2 h 51"/>
                <a:gd name="T40" fmla="*/ 1 w 44"/>
                <a:gd name="T41" fmla="*/ 3 h 51"/>
                <a:gd name="T42" fmla="*/ 1 w 44"/>
                <a:gd name="T43" fmla="*/ 3 h 51"/>
                <a:gd name="T44" fmla="*/ 2 w 44"/>
                <a:gd name="T45" fmla="*/ 3 h 51"/>
                <a:gd name="T46" fmla="*/ 2 w 44"/>
                <a:gd name="T47" fmla="*/ 3 h 51"/>
                <a:gd name="T48" fmla="*/ 2 w 44"/>
                <a:gd name="T49" fmla="*/ 2 h 51"/>
                <a:gd name="T50" fmla="*/ 2 w 44"/>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51"/>
                <a:gd name="T80" fmla="*/ 44 w 44"/>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51">
                  <a:moveTo>
                    <a:pt x="28" y="45"/>
                  </a:moveTo>
                  <a:lnTo>
                    <a:pt x="31" y="41"/>
                  </a:lnTo>
                  <a:lnTo>
                    <a:pt x="35" y="35"/>
                  </a:lnTo>
                  <a:lnTo>
                    <a:pt x="38" y="30"/>
                  </a:lnTo>
                  <a:lnTo>
                    <a:pt x="42" y="26"/>
                  </a:lnTo>
                  <a:lnTo>
                    <a:pt x="44" y="21"/>
                  </a:lnTo>
                  <a:lnTo>
                    <a:pt x="44" y="14"/>
                  </a:lnTo>
                  <a:lnTo>
                    <a:pt x="43" y="9"/>
                  </a:lnTo>
                  <a:lnTo>
                    <a:pt x="38" y="4"/>
                  </a:lnTo>
                  <a:lnTo>
                    <a:pt x="33" y="0"/>
                  </a:lnTo>
                  <a:lnTo>
                    <a:pt x="27" y="0"/>
                  </a:lnTo>
                  <a:lnTo>
                    <a:pt x="21" y="2"/>
                  </a:lnTo>
                  <a:lnTo>
                    <a:pt x="17" y="6"/>
                  </a:lnTo>
                  <a:lnTo>
                    <a:pt x="13" y="11"/>
                  </a:lnTo>
                  <a:lnTo>
                    <a:pt x="10" y="15"/>
                  </a:lnTo>
                  <a:lnTo>
                    <a:pt x="6" y="21"/>
                  </a:lnTo>
                  <a:lnTo>
                    <a:pt x="4" y="26"/>
                  </a:lnTo>
                  <a:lnTo>
                    <a:pt x="0" y="32"/>
                  </a:lnTo>
                  <a:lnTo>
                    <a:pt x="0" y="37"/>
                  </a:lnTo>
                  <a:lnTo>
                    <a:pt x="2" y="43"/>
                  </a:lnTo>
                  <a:lnTo>
                    <a:pt x="6" y="48"/>
                  </a:lnTo>
                  <a:lnTo>
                    <a:pt x="11" y="51"/>
                  </a:lnTo>
                  <a:lnTo>
                    <a:pt x="18" y="51"/>
                  </a:lnTo>
                  <a:lnTo>
                    <a:pt x="23" y="50"/>
                  </a:lnTo>
                  <a:lnTo>
                    <a:pt x="28" y="45"/>
                  </a:lnTo>
                  <a:close/>
                </a:path>
              </a:pathLst>
            </a:custGeom>
            <a:solidFill>
              <a:schemeClr val="accent2"/>
            </a:solidFill>
            <a:ln w="9525">
              <a:noFill/>
              <a:round/>
              <a:headEnd/>
              <a:tailEnd/>
            </a:ln>
          </p:spPr>
          <p:txBody>
            <a:bodyPr/>
            <a:lstStyle/>
            <a:p>
              <a:endParaRPr lang="de-DE"/>
            </a:p>
          </p:txBody>
        </p:sp>
        <p:sp>
          <p:nvSpPr>
            <p:cNvPr id="10354" name="Freeform 112"/>
            <p:cNvSpPr>
              <a:spLocks/>
            </p:cNvSpPr>
            <p:nvPr/>
          </p:nvSpPr>
          <p:spPr bwMode="auto">
            <a:xfrm>
              <a:off x="1077" y="3725"/>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4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1" y="44"/>
                  </a:lnTo>
                  <a:lnTo>
                    <a:pt x="28" y="51"/>
                  </a:lnTo>
                  <a:lnTo>
                    <a:pt x="37" y="56"/>
                  </a:lnTo>
                  <a:lnTo>
                    <a:pt x="43" y="59"/>
                  </a:lnTo>
                  <a:lnTo>
                    <a:pt x="50" y="60"/>
                  </a:lnTo>
                  <a:lnTo>
                    <a:pt x="55" y="57"/>
                  </a:lnTo>
                  <a:lnTo>
                    <a:pt x="60" y="53"/>
                  </a:lnTo>
                  <a:lnTo>
                    <a:pt x="62" y="47"/>
                  </a:lnTo>
                  <a:lnTo>
                    <a:pt x="62" y="41"/>
                  </a:lnTo>
                  <a:lnTo>
                    <a:pt x="60" y="36"/>
                  </a:lnTo>
                  <a:lnTo>
                    <a:pt x="55" y="31"/>
                  </a:lnTo>
                  <a:lnTo>
                    <a:pt x="48" y="25"/>
                  </a:lnTo>
                  <a:lnTo>
                    <a:pt x="42" y="18"/>
                  </a:lnTo>
                  <a:lnTo>
                    <a:pt x="35" y="13"/>
                  </a:lnTo>
                  <a:lnTo>
                    <a:pt x="28" y="6"/>
                  </a:lnTo>
                  <a:lnTo>
                    <a:pt x="23" y="2"/>
                  </a:lnTo>
                  <a:lnTo>
                    <a:pt x="16" y="0"/>
                  </a:lnTo>
                  <a:lnTo>
                    <a:pt x="10" y="2"/>
                  </a:lnTo>
                  <a:lnTo>
                    <a:pt x="5" y="6"/>
                  </a:lnTo>
                  <a:lnTo>
                    <a:pt x="1" y="10"/>
                  </a:lnTo>
                  <a:lnTo>
                    <a:pt x="0" y="17"/>
                  </a:lnTo>
                  <a:lnTo>
                    <a:pt x="1" y="23"/>
                  </a:lnTo>
                  <a:lnTo>
                    <a:pt x="5" y="29"/>
                  </a:lnTo>
                  <a:close/>
                </a:path>
              </a:pathLst>
            </a:custGeom>
            <a:solidFill>
              <a:schemeClr val="accent2"/>
            </a:solidFill>
            <a:ln w="9525">
              <a:noFill/>
              <a:round/>
              <a:headEnd/>
              <a:tailEnd/>
            </a:ln>
          </p:spPr>
          <p:txBody>
            <a:bodyPr/>
            <a:lstStyle/>
            <a:p>
              <a:endParaRPr lang="de-DE"/>
            </a:p>
          </p:txBody>
        </p:sp>
        <p:sp>
          <p:nvSpPr>
            <p:cNvPr id="10355" name="Freeform 113"/>
            <p:cNvSpPr>
              <a:spLocks/>
            </p:cNvSpPr>
            <p:nvPr/>
          </p:nvSpPr>
          <p:spPr bwMode="auto">
            <a:xfrm>
              <a:off x="1236" y="3786"/>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3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0" y="44"/>
                  </a:lnTo>
                  <a:lnTo>
                    <a:pt x="28" y="51"/>
                  </a:lnTo>
                  <a:lnTo>
                    <a:pt x="37" y="56"/>
                  </a:lnTo>
                  <a:lnTo>
                    <a:pt x="43" y="59"/>
                  </a:lnTo>
                  <a:lnTo>
                    <a:pt x="48" y="60"/>
                  </a:lnTo>
                  <a:lnTo>
                    <a:pt x="54" y="57"/>
                  </a:lnTo>
                  <a:lnTo>
                    <a:pt x="59" y="53"/>
                  </a:lnTo>
                  <a:lnTo>
                    <a:pt x="61" y="47"/>
                  </a:lnTo>
                  <a:lnTo>
                    <a:pt x="62" y="41"/>
                  </a:lnTo>
                  <a:lnTo>
                    <a:pt x="60" y="36"/>
                  </a:lnTo>
                  <a:lnTo>
                    <a:pt x="55" y="31"/>
                  </a:lnTo>
                  <a:lnTo>
                    <a:pt x="47" y="25"/>
                  </a:lnTo>
                  <a:lnTo>
                    <a:pt x="40" y="18"/>
                  </a:lnTo>
                  <a:lnTo>
                    <a:pt x="35" y="13"/>
                  </a:lnTo>
                  <a:lnTo>
                    <a:pt x="28" y="6"/>
                  </a:lnTo>
                  <a:lnTo>
                    <a:pt x="22" y="2"/>
                  </a:lnTo>
                  <a:lnTo>
                    <a:pt x="16" y="0"/>
                  </a:lnTo>
                  <a:lnTo>
                    <a:pt x="9" y="2"/>
                  </a:lnTo>
                  <a:lnTo>
                    <a:pt x="5" y="6"/>
                  </a:lnTo>
                  <a:lnTo>
                    <a:pt x="1" y="10"/>
                  </a:lnTo>
                  <a:lnTo>
                    <a:pt x="0" y="17"/>
                  </a:lnTo>
                  <a:lnTo>
                    <a:pt x="1" y="23"/>
                  </a:lnTo>
                  <a:lnTo>
                    <a:pt x="5" y="29"/>
                  </a:lnTo>
                  <a:close/>
                </a:path>
              </a:pathLst>
            </a:custGeom>
            <a:solidFill>
              <a:schemeClr val="accent2"/>
            </a:solidFill>
            <a:ln w="9525">
              <a:noFill/>
              <a:round/>
              <a:headEnd/>
              <a:tailEnd/>
            </a:ln>
          </p:spPr>
          <p:txBody>
            <a:bodyPr/>
            <a:lstStyle/>
            <a:p>
              <a:endParaRPr lang="de-DE"/>
            </a:p>
          </p:txBody>
        </p:sp>
        <p:sp>
          <p:nvSpPr>
            <p:cNvPr id="10356" name="Freeform 114"/>
            <p:cNvSpPr>
              <a:spLocks/>
            </p:cNvSpPr>
            <p:nvPr/>
          </p:nvSpPr>
          <p:spPr bwMode="auto">
            <a:xfrm>
              <a:off x="1139" y="3784"/>
              <a:ext cx="23" cy="27"/>
            </a:xfrm>
            <a:custGeom>
              <a:avLst/>
              <a:gdLst>
                <a:gd name="T0" fmla="*/ 2 w 45"/>
                <a:gd name="T1" fmla="*/ 3 h 56"/>
                <a:gd name="T2" fmla="*/ 3 w 45"/>
                <a:gd name="T3" fmla="*/ 2 h 56"/>
                <a:gd name="T4" fmla="*/ 3 w 45"/>
                <a:gd name="T5" fmla="*/ 2 h 56"/>
                <a:gd name="T6" fmla="*/ 3 w 45"/>
                <a:gd name="T7" fmla="*/ 1 h 56"/>
                <a:gd name="T8" fmla="*/ 3 w 45"/>
                <a:gd name="T9" fmla="*/ 1 h 56"/>
                <a:gd name="T10" fmla="*/ 3 w 45"/>
                <a:gd name="T11" fmla="*/ 1 h 56"/>
                <a:gd name="T12" fmla="*/ 3 w 45"/>
                <a:gd name="T13" fmla="*/ 0 h 56"/>
                <a:gd name="T14" fmla="*/ 3 w 45"/>
                <a:gd name="T15" fmla="*/ 0 h 56"/>
                <a:gd name="T16" fmla="*/ 3 w 45"/>
                <a:gd name="T17" fmla="*/ 0 h 56"/>
                <a:gd name="T18" fmla="*/ 2 w 45"/>
                <a:gd name="T19" fmla="*/ 0 h 56"/>
                <a:gd name="T20" fmla="*/ 2 w 45"/>
                <a:gd name="T21" fmla="*/ 0 h 56"/>
                <a:gd name="T22" fmla="*/ 2 w 45"/>
                <a:gd name="T23" fmla="*/ 0 h 56"/>
                <a:gd name="T24" fmla="*/ 1 w 45"/>
                <a:gd name="T25" fmla="*/ 0 h 56"/>
                <a:gd name="T26" fmla="*/ 1 w 45"/>
                <a:gd name="T27" fmla="*/ 0 h 56"/>
                <a:gd name="T28" fmla="*/ 1 w 45"/>
                <a:gd name="T29" fmla="*/ 1 h 56"/>
                <a:gd name="T30" fmla="*/ 1 w 45"/>
                <a:gd name="T31" fmla="*/ 1 h 56"/>
                <a:gd name="T32" fmla="*/ 1 w 45"/>
                <a:gd name="T33" fmla="*/ 1 h 56"/>
                <a:gd name="T34" fmla="*/ 0 w 45"/>
                <a:gd name="T35" fmla="*/ 2 h 56"/>
                <a:gd name="T36" fmla="*/ 0 w 45"/>
                <a:gd name="T37" fmla="*/ 2 h 56"/>
                <a:gd name="T38" fmla="*/ 1 w 45"/>
                <a:gd name="T39" fmla="*/ 2 h 56"/>
                <a:gd name="T40" fmla="*/ 1 w 45"/>
                <a:gd name="T41" fmla="*/ 3 h 56"/>
                <a:gd name="T42" fmla="*/ 1 w 45"/>
                <a:gd name="T43" fmla="*/ 3 h 56"/>
                <a:gd name="T44" fmla="*/ 2 w 45"/>
                <a:gd name="T45" fmla="*/ 3 h 56"/>
                <a:gd name="T46" fmla="*/ 2 w 45"/>
                <a:gd name="T47" fmla="*/ 3 h 56"/>
                <a:gd name="T48" fmla="*/ 2 w 45"/>
                <a:gd name="T49" fmla="*/ 3 h 56"/>
                <a:gd name="T50" fmla="*/ 2 w 45"/>
                <a:gd name="T51" fmla="*/ 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6"/>
                <a:gd name="T80" fmla="*/ 45 w 45"/>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6">
                  <a:moveTo>
                    <a:pt x="28" y="49"/>
                  </a:moveTo>
                  <a:lnTo>
                    <a:pt x="34" y="44"/>
                  </a:lnTo>
                  <a:lnTo>
                    <a:pt x="38" y="37"/>
                  </a:lnTo>
                  <a:lnTo>
                    <a:pt x="41" y="31"/>
                  </a:lnTo>
                  <a:lnTo>
                    <a:pt x="43" y="23"/>
                  </a:lnTo>
                  <a:lnTo>
                    <a:pt x="45" y="16"/>
                  </a:lnTo>
                  <a:lnTo>
                    <a:pt x="43" y="11"/>
                  </a:lnTo>
                  <a:lnTo>
                    <a:pt x="40" y="5"/>
                  </a:lnTo>
                  <a:lnTo>
                    <a:pt x="35" y="1"/>
                  </a:lnTo>
                  <a:lnTo>
                    <a:pt x="30" y="0"/>
                  </a:lnTo>
                  <a:lnTo>
                    <a:pt x="24" y="1"/>
                  </a:lnTo>
                  <a:lnTo>
                    <a:pt x="18" y="5"/>
                  </a:lnTo>
                  <a:lnTo>
                    <a:pt x="15" y="9"/>
                  </a:lnTo>
                  <a:lnTo>
                    <a:pt x="12" y="15"/>
                  </a:lnTo>
                  <a:lnTo>
                    <a:pt x="10" y="21"/>
                  </a:lnTo>
                  <a:lnTo>
                    <a:pt x="7" y="26"/>
                  </a:lnTo>
                  <a:lnTo>
                    <a:pt x="3" y="30"/>
                  </a:lnTo>
                  <a:lnTo>
                    <a:pt x="0" y="36"/>
                  </a:lnTo>
                  <a:lnTo>
                    <a:pt x="0" y="42"/>
                  </a:lnTo>
                  <a:lnTo>
                    <a:pt x="1" y="47"/>
                  </a:lnTo>
                  <a:lnTo>
                    <a:pt x="5" y="52"/>
                  </a:lnTo>
                  <a:lnTo>
                    <a:pt x="11" y="56"/>
                  </a:lnTo>
                  <a:lnTo>
                    <a:pt x="17" y="56"/>
                  </a:lnTo>
                  <a:lnTo>
                    <a:pt x="24" y="53"/>
                  </a:lnTo>
                  <a:lnTo>
                    <a:pt x="28" y="49"/>
                  </a:lnTo>
                  <a:close/>
                </a:path>
              </a:pathLst>
            </a:custGeom>
            <a:solidFill>
              <a:schemeClr val="accent2"/>
            </a:solidFill>
            <a:ln w="9525">
              <a:noFill/>
              <a:round/>
              <a:headEnd/>
              <a:tailEnd/>
            </a:ln>
          </p:spPr>
          <p:txBody>
            <a:bodyPr/>
            <a:lstStyle/>
            <a:p>
              <a:endParaRPr lang="de-DE"/>
            </a:p>
          </p:txBody>
        </p:sp>
        <p:sp>
          <p:nvSpPr>
            <p:cNvPr id="10357" name="Freeform 115"/>
            <p:cNvSpPr>
              <a:spLocks/>
            </p:cNvSpPr>
            <p:nvPr/>
          </p:nvSpPr>
          <p:spPr bwMode="auto">
            <a:xfrm>
              <a:off x="1040" y="3774"/>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0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8"/>
                  </a:lnTo>
                  <a:lnTo>
                    <a:pt x="5" y="35"/>
                  </a:lnTo>
                  <a:lnTo>
                    <a:pt x="6" y="41"/>
                  </a:lnTo>
                  <a:lnTo>
                    <a:pt x="7" y="48"/>
                  </a:lnTo>
                  <a:lnTo>
                    <a:pt x="10" y="54"/>
                  </a:lnTo>
                  <a:lnTo>
                    <a:pt x="14" y="57"/>
                  </a:lnTo>
                  <a:lnTo>
                    <a:pt x="20" y="61"/>
                  </a:lnTo>
                  <a:lnTo>
                    <a:pt x="27" y="61"/>
                  </a:lnTo>
                  <a:lnTo>
                    <a:pt x="33" y="58"/>
                  </a:lnTo>
                  <a:lnTo>
                    <a:pt x="37" y="54"/>
                  </a:lnTo>
                  <a:lnTo>
                    <a:pt x="40" y="48"/>
                  </a:lnTo>
                  <a:lnTo>
                    <a:pt x="40" y="41"/>
                  </a:lnTo>
                  <a:lnTo>
                    <a:pt x="37" y="33"/>
                  </a:lnTo>
                  <a:lnTo>
                    <a:pt x="35" y="25"/>
                  </a:lnTo>
                  <a:lnTo>
                    <a:pt x="33" y="18"/>
                  </a:lnTo>
                  <a:lnTo>
                    <a:pt x="30" y="10"/>
                  </a:lnTo>
                  <a:lnTo>
                    <a:pt x="27" y="4"/>
                  </a:lnTo>
                  <a:lnTo>
                    <a:pt x="22" y="1"/>
                  </a:lnTo>
                  <a:lnTo>
                    <a:pt x="15" y="0"/>
                  </a:lnTo>
                  <a:lnTo>
                    <a:pt x="10" y="1"/>
                  </a:lnTo>
                  <a:lnTo>
                    <a:pt x="5" y="4"/>
                  </a:lnTo>
                  <a:lnTo>
                    <a:pt x="2" y="10"/>
                  </a:lnTo>
                  <a:lnTo>
                    <a:pt x="0" y="16"/>
                  </a:lnTo>
                  <a:lnTo>
                    <a:pt x="2" y="23"/>
                  </a:lnTo>
                  <a:close/>
                </a:path>
              </a:pathLst>
            </a:custGeom>
            <a:solidFill>
              <a:schemeClr val="accent2"/>
            </a:solidFill>
            <a:ln w="9525">
              <a:noFill/>
              <a:round/>
              <a:headEnd/>
              <a:tailEnd/>
            </a:ln>
          </p:spPr>
          <p:txBody>
            <a:bodyPr/>
            <a:lstStyle/>
            <a:p>
              <a:endParaRPr lang="de-DE"/>
            </a:p>
          </p:txBody>
        </p:sp>
        <p:sp>
          <p:nvSpPr>
            <p:cNvPr id="10358" name="Freeform 116"/>
            <p:cNvSpPr>
              <a:spLocks/>
            </p:cNvSpPr>
            <p:nvPr/>
          </p:nvSpPr>
          <p:spPr bwMode="auto">
            <a:xfrm>
              <a:off x="905" y="3676"/>
              <a:ext cx="22" cy="25"/>
            </a:xfrm>
            <a:custGeom>
              <a:avLst/>
              <a:gdLst>
                <a:gd name="T0" fmla="*/ 1 w 45"/>
                <a:gd name="T1" fmla="*/ 3 h 50"/>
                <a:gd name="T2" fmla="*/ 2 w 45"/>
                <a:gd name="T3" fmla="*/ 3 h 50"/>
                <a:gd name="T4" fmla="*/ 2 w 45"/>
                <a:gd name="T5" fmla="*/ 3 h 50"/>
                <a:gd name="T6" fmla="*/ 2 w 45"/>
                <a:gd name="T7" fmla="*/ 2 h 50"/>
                <a:gd name="T8" fmla="*/ 2 w 45"/>
                <a:gd name="T9" fmla="*/ 2 h 50"/>
                <a:gd name="T10" fmla="*/ 2 w 45"/>
                <a:gd name="T11" fmla="*/ 2 h 50"/>
                <a:gd name="T12" fmla="*/ 2 w 45"/>
                <a:gd name="T13" fmla="*/ 1 h 50"/>
                <a:gd name="T14" fmla="*/ 2 w 45"/>
                <a:gd name="T15" fmla="*/ 1 h 50"/>
                <a:gd name="T16" fmla="*/ 2 w 45"/>
                <a:gd name="T17" fmla="*/ 1 h 50"/>
                <a:gd name="T18" fmla="*/ 2 w 45"/>
                <a:gd name="T19" fmla="*/ 0 h 50"/>
                <a:gd name="T20" fmla="*/ 1 w 45"/>
                <a:gd name="T21" fmla="*/ 0 h 50"/>
                <a:gd name="T22" fmla="*/ 1 w 45"/>
                <a:gd name="T23" fmla="*/ 1 h 50"/>
                <a:gd name="T24" fmla="*/ 1 w 45"/>
                <a:gd name="T25" fmla="*/ 1 h 50"/>
                <a:gd name="T26" fmla="*/ 0 w 45"/>
                <a:gd name="T27" fmla="*/ 1 h 50"/>
                <a:gd name="T28" fmla="*/ 0 w 45"/>
                <a:gd name="T29" fmla="*/ 1 h 50"/>
                <a:gd name="T30" fmla="*/ 0 w 45"/>
                <a:gd name="T31" fmla="*/ 2 h 50"/>
                <a:gd name="T32" fmla="*/ 0 w 45"/>
                <a:gd name="T33" fmla="*/ 2 h 50"/>
                <a:gd name="T34" fmla="*/ 0 w 45"/>
                <a:gd name="T35" fmla="*/ 2 h 50"/>
                <a:gd name="T36" fmla="*/ 0 w 45"/>
                <a:gd name="T37" fmla="*/ 3 h 50"/>
                <a:gd name="T38" fmla="*/ 0 w 45"/>
                <a:gd name="T39" fmla="*/ 3 h 50"/>
                <a:gd name="T40" fmla="*/ 0 w 45"/>
                <a:gd name="T41" fmla="*/ 3 h 50"/>
                <a:gd name="T42" fmla="*/ 0 w 45"/>
                <a:gd name="T43" fmla="*/ 4 h 50"/>
                <a:gd name="T44" fmla="*/ 1 w 45"/>
                <a:gd name="T45" fmla="*/ 4 h 50"/>
                <a:gd name="T46" fmla="*/ 1 w 45"/>
                <a:gd name="T47" fmla="*/ 4 h 50"/>
                <a:gd name="T48" fmla="*/ 1 w 45"/>
                <a:gd name="T49" fmla="*/ 3 h 50"/>
                <a:gd name="T50" fmla="*/ 1 w 45"/>
                <a:gd name="T51" fmla="*/ 3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0"/>
                <a:gd name="T80" fmla="*/ 45 w 45"/>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0">
                  <a:moveTo>
                    <a:pt x="29" y="45"/>
                  </a:moveTo>
                  <a:lnTo>
                    <a:pt x="32" y="40"/>
                  </a:lnTo>
                  <a:lnTo>
                    <a:pt x="36" y="35"/>
                  </a:lnTo>
                  <a:lnTo>
                    <a:pt x="39" y="31"/>
                  </a:lnTo>
                  <a:lnTo>
                    <a:pt x="42" y="26"/>
                  </a:lnTo>
                  <a:lnTo>
                    <a:pt x="45" y="21"/>
                  </a:lnTo>
                  <a:lnTo>
                    <a:pt x="45" y="15"/>
                  </a:lnTo>
                  <a:lnTo>
                    <a:pt x="44" y="8"/>
                  </a:lnTo>
                  <a:lnTo>
                    <a:pt x="39" y="3"/>
                  </a:lnTo>
                  <a:lnTo>
                    <a:pt x="33" y="0"/>
                  </a:lnTo>
                  <a:lnTo>
                    <a:pt x="27" y="0"/>
                  </a:lnTo>
                  <a:lnTo>
                    <a:pt x="22" y="2"/>
                  </a:lnTo>
                  <a:lnTo>
                    <a:pt x="17" y="7"/>
                  </a:lnTo>
                  <a:lnTo>
                    <a:pt x="12" y="11"/>
                  </a:lnTo>
                  <a:lnTo>
                    <a:pt x="9" y="16"/>
                  </a:lnTo>
                  <a:lnTo>
                    <a:pt x="6" y="21"/>
                  </a:lnTo>
                  <a:lnTo>
                    <a:pt x="3" y="25"/>
                  </a:lnTo>
                  <a:lnTo>
                    <a:pt x="0" y="31"/>
                  </a:lnTo>
                  <a:lnTo>
                    <a:pt x="0" y="37"/>
                  </a:lnTo>
                  <a:lnTo>
                    <a:pt x="1" y="44"/>
                  </a:lnTo>
                  <a:lnTo>
                    <a:pt x="6" y="48"/>
                  </a:lnTo>
                  <a:lnTo>
                    <a:pt x="11" y="50"/>
                  </a:lnTo>
                  <a:lnTo>
                    <a:pt x="17" y="50"/>
                  </a:lnTo>
                  <a:lnTo>
                    <a:pt x="24" y="49"/>
                  </a:lnTo>
                  <a:lnTo>
                    <a:pt x="29" y="45"/>
                  </a:lnTo>
                  <a:close/>
                </a:path>
              </a:pathLst>
            </a:custGeom>
            <a:solidFill>
              <a:schemeClr val="accent2"/>
            </a:solidFill>
            <a:ln w="9525">
              <a:noFill/>
              <a:round/>
              <a:headEnd/>
              <a:tailEnd/>
            </a:ln>
          </p:spPr>
          <p:txBody>
            <a:bodyPr/>
            <a:lstStyle/>
            <a:p>
              <a:endParaRPr lang="de-DE"/>
            </a:p>
          </p:txBody>
        </p:sp>
        <p:sp>
          <p:nvSpPr>
            <p:cNvPr id="10359" name="Freeform 117"/>
            <p:cNvSpPr>
              <a:spLocks/>
            </p:cNvSpPr>
            <p:nvPr/>
          </p:nvSpPr>
          <p:spPr bwMode="auto">
            <a:xfrm>
              <a:off x="984" y="3688"/>
              <a:ext cx="20" cy="31"/>
            </a:xfrm>
            <a:custGeom>
              <a:avLst/>
              <a:gdLst>
                <a:gd name="T0" fmla="*/ 1 w 40"/>
                <a:gd name="T1" fmla="*/ 2 h 61"/>
                <a:gd name="T2" fmla="*/ 1 w 40"/>
                <a:gd name="T3" fmla="*/ 2 h 61"/>
                <a:gd name="T4" fmla="*/ 1 w 40"/>
                <a:gd name="T5" fmla="*/ 3 h 61"/>
                <a:gd name="T6" fmla="*/ 1 w 40"/>
                <a:gd name="T7" fmla="*/ 3 h 61"/>
                <a:gd name="T8" fmla="*/ 1 w 40"/>
                <a:gd name="T9" fmla="*/ 3 h 61"/>
                <a:gd name="T10" fmla="*/ 1 w 40"/>
                <a:gd name="T11" fmla="*/ 4 h 61"/>
                <a:gd name="T12" fmla="*/ 1 w 40"/>
                <a:gd name="T13" fmla="*/ 4 h 61"/>
                <a:gd name="T14" fmla="*/ 2 w 40"/>
                <a:gd name="T15" fmla="*/ 4 h 61"/>
                <a:gd name="T16" fmla="*/ 2 w 40"/>
                <a:gd name="T17" fmla="*/ 4 h 61"/>
                <a:gd name="T18" fmla="*/ 3 w 40"/>
                <a:gd name="T19" fmla="*/ 4 h 61"/>
                <a:gd name="T20" fmla="*/ 3 w 40"/>
                <a:gd name="T21" fmla="*/ 4 h 61"/>
                <a:gd name="T22" fmla="*/ 3 w 40"/>
                <a:gd name="T23" fmla="*/ 3 h 61"/>
                <a:gd name="T24" fmla="*/ 3 w 40"/>
                <a:gd name="T25" fmla="*/ 3 h 61"/>
                <a:gd name="T26" fmla="*/ 3 w 40"/>
                <a:gd name="T27" fmla="*/ 3 h 61"/>
                <a:gd name="T28" fmla="*/ 3 w 40"/>
                <a:gd name="T29" fmla="*/ 2 h 61"/>
                <a:gd name="T30" fmla="*/ 3 w 40"/>
                <a:gd name="T31" fmla="*/ 2 h 61"/>
                <a:gd name="T32" fmla="*/ 2 w 40"/>
                <a:gd name="T33" fmla="*/ 1 h 61"/>
                <a:gd name="T34" fmla="*/ 2 w 40"/>
                <a:gd name="T35" fmla="*/ 1 h 61"/>
                <a:gd name="T36" fmla="*/ 2 w 40"/>
                <a:gd name="T37" fmla="*/ 1 h 61"/>
                <a:gd name="T38" fmla="*/ 1 w 40"/>
                <a:gd name="T39" fmla="*/ 0 h 61"/>
                <a:gd name="T40" fmla="*/ 1 w 40"/>
                <a:gd name="T41" fmla="*/ 1 h 61"/>
                <a:gd name="T42" fmla="*/ 1 w 40"/>
                <a:gd name="T43" fmla="*/ 1 h 61"/>
                <a:gd name="T44" fmla="*/ 1 w 40"/>
                <a:gd name="T45" fmla="*/ 1 h 61"/>
                <a:gd name="T46" fmla="*/ 0 w 40"/>
                <a:gd name="T47" fmla="*/ 2 h 61"/>
                <a:gd name="T48" fmla="*/ 1 w 40"/>
                <a:gd name="T49" fmla="*/ 2 h 61"/>
                <a:gd name="T50" fmla="*/ 1 w 40"/>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9"/>
                  </a:lnTo>
                  <a:lnTo>
                    <a:pt x="5" y="36"/>
                  </a:lnTo>
                  <a:lnTo>
                    <a:pt x="7" y="43"/>
                  </a:lnTo>
                  <a:lnTo>
                    <a:pt x="8" y="48"/>
                  </a:lnTo>
                  <a:lnTo>
                    <a:pt x="10" y="54"/>
                  </a:lnTo>
                  <a:lnTo>
                    <a:pt x="15" y="59"/>
                  </a:lnTo>
                  <a:lnTo>
                    <a:pt x="20" y="61"/>
                  </a:lnTo>
                  <a:lnTo>
                    <a:pt x="27" y="61"/>
                  </a:lnTo>
                  <a:lnTo>
                    <a:pt x="33" y="59"/>
                  </a:lnTo>
                  <a:lnTo>
                    <a:pt x="38" y="54"/>
                  </a:lnTo>
                  <a:lnTo>
                    <a:pt x="40" y="48"/>
                  </a:lnTo>
                  <a:lnTo>
                    <a:pt x="40" y="43"/>
                  </a:lnTo>
                  <a:lnTo>
                    <a:pt x="38" y="35"/>
                  </a:lnTo>
                  <a:lnTo>
                    <a:pt x="35" y="26"/>
                  </a:lnTo>
                  <a:lnTo>
                    <a:pt x="33" y="18"/>
                  </a:lnTo>
                  <a:lnTo>
                    <a:pt x="31" y="10"/>
                  </a:lnTo>
                  <a:lnTo>
                    <a:pt x="27" y="5"/>
                  </a:lnTo>
                  <a:lnTo>
                    <a:pt x="23" y="1"/>
                  </a:lnTo>
                  <a:lnTo>
                    <a:pt x="16" y="0"/>
                  </a:lnTo>
                  <a:lnTo>
                    <a:pt x="10" y="2"/>
                  </a:lnTo>
                  <a:lnTo>
                    <a:pt x="4" y="6"/>
                  </a:lnTo>
                  <a:lnTo>
                    <a:pt x="1" y="10"/>
                  </a:lnTo>
                  <a:lnTo>
                    <a:pt x="0" y="17"/>
                  </a:lnTo>
                  <a:lnTo>
                    <a:pt x="2" y="23"/>
                  </a:lnTo>
                  <a:close/>
                </a:path>
              </a:pathLst>
            </a:custGeom>
            <a:solidFill>
              <a:schemeClr val="accent2"/>
            </a:solidFill>
            <a:ln w="9525">
              <a:noFill/>
              <a:round/>
              <a:headEnd/>
              <a:tailEnd/>
            </a:ln>
          </p:spPr>
          <p:txBody>
            <a:bodyPr/>
            <a:lstStyle/>
            <a:p>
              <a:endParaRPr lang="de-DE"/>
            </a:p>
          </p:txBody>
        </p:sp>
        <p:sp>
          <p:nvSpPr>
            <p:cNvPr id="10360" name="Freeform 118"/>
            <p:cNvSpPr>
              <a:spLocks/>
            </p:cNvSpPr>
            <p:nvPr/>
          </p:nvSpPr>
          <p:spPr bwMode="auto">
            <a:xfrm>
              <a:off x="1157" y="3714"/>
              <a:ext cx="23" cy="25"/>
            </a:xfrm>
            <a:custGeom>
              <a:avLst/>
              <a:gdLst>
                <a:gd name="T0" fmla="*/ 2 w 45"/>
                <a:gd name="T1" fmla="*/ 2 h 51"/>
                <a:gd name="T2" fmla="*/ 3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4"/>
                  </a:moveTo>
                  <a:lnTo>
                    <a:pt x="33" y="39"/>
                  </a:lnTo>
                  <a:lnTo>
                    <a:pt x="36" y="34"/>
                  </a:lnTo>
                  <a:lnTo>
                    <a:pt x="40" y="30"/>
                  </a:lnTo>
                  <a:lnTo>
                    <a:pt x="42" y="25"/>
                  </a:lnTo>
                  <a:lnTo>
                    <a:pt x="45" y="19"/>
                  </a:lnTo>
                  <a:lnTo>
                    <a:pt x="45" y="14"/>
                  </a:lnTo>
                  <a:lnTo>
                    <a:pt x="44" y="8"/>
                  </a:lnTo>
                  <a:lnTo>
                    <a:pt x="40" y="3"/>
                  </a:lnTo>
                  <a:lnTo>
                    <a:pt x="34" y="0"/>
                  </a:lnTo>
                  <a:lnTo>
                    <a:pt x="28" y="0"/>
                  </a:lnTo>
                  <a:lnTo>
                    <a:pt x="21" y="1"/>
                  </a:lnTo>
                  <a:lnTo>
                    <a:pt x="17" y="6"/>
                  </a:lnTo>
                  <a:lnTo>
                    <a:pt x="13" y="10"/>
                  </a:lnTo>
                  <a:lnTo>
                    <a:pt x="10" y="15"/>
                  </a:lnTo>
                  <a:lnTo>
                    <a:pt x="6" y="21"/>
                  </a:lnTo>
                  <a:lnTo>
                    <a:pt x="3" y="25"/>
                  </a:lnTo>
                  <a:lnTo>
                    <a:pt x="0" y="31"/>
                  </a:lnTo>
                  <a:lnTo>
                    <a:pt x="0" y="37"/>
                  </a:lnTo>
                  <a:lnTo>
                    <a:pt x="2" y="42"/>
                  </a:lnTo>
                  <a:lnTo>
                    <a:pt x="6" y="47"/>
                  </a:lnTo>
                  <a:lnTo>
                    <a:pt x="12" y="51"/>
                  </a:lnTo>
                  <a:lnTo>
                    <a:pt x="18" y="51"/>
                  </a:lnTo>
                  <a:lnTo>
                    <a:pt x="23" y="48"/>
                  </a:lnTo>
                  <a:lnTo>
                    <a:pt x="28" y="44"/>
                  </a:lnTo>
                  <a:close/>
                </a:path>
              </a:pathLst>
            </a:custGeom>
            <a:solidFill>
              <a:schemeClr val="accent2"/>
            </a:solidFill>
            <a:ln w="9525">
              <a:noFill/>
              <a:round/>
              <a:headEnd/>
              <a:tailEnd/>
            </a:ln>
          </p:spPr>
          <p:txBody>
            <a:bodyPr/>
            <a:lstStyle/>
            <a:p>
              <a:endParaRPr lang="de-DE"/>
            </a:p>
          </p:txBody>
        </p:sp>
        <p:sp>
          <p:nvSpPr>
            <p:cNvPr id="10361" name="Freeform 119"/>
            <p:cNvSpPr>
              <a:spLocks/>
            </p:cNvSpPr>
            <p:nvPr/>
          </p:nvSpPr>
          <p:spPr bwMode="auto">
            <a:xfrm>
              <a:off x="764" y="3179"/>
              <a:ext cx="60" cy="60"/>
            </a:xfrm>
            <a:custGeom>
              <a:avLst/>
              <a:gdLst>
                <a:gd name="T0" fmla="*/ 3 w 121"/>
                <a:gd name="T1" fmla="*/ 8 h 120"/>
                <a:gd name="T2" fmla="*/ 4 w 121"/>
                <a:gd name="T3" fmla="*/ 8 h 120"/>
                <a:gd name="T4" fmla="*/ 5 w 121"/>
                <a:gd name="T5" fmla="*/ 8 h 120"/>
                <a:gd name="T6" fmla="*/ 5 w 121"/>
                <a:gd name="T7" fmla="*/ 7 h 120"/>
                <a:gd name="T8" fmla="*/ 6 w 121"/>
                <a:gd name="T9" fmla="*/ 7 h 120"/>
                <a:gd name="T10" fmla="*/ 6 w 121"/>
                <a:gd name="T11" fmla="*/ 6 h 120"/>
                <a:gd name="T12" fmla="*/ 7 w 121"/>
                <a:gd name="T13" fmla="*/ 6 h 120"/>
                <a:gd name="T14" fmla="*/ 7 w 121"/>
                <a:gd name="T15" fmla="*/ 5 h 120"/>
                <a:gd name="T16" fmla="*/ 7 w 121"/>
                <a:gd name="T17" fmla="*/ 4 h 120"/>
                <a:gd name="T18" fmla="*/ 7 w 121"/>
                <a:gd name="T19" fmla="*/ 3 h 120"/>
                <a:gd name="T20" fmla="*/ 7 w 121"/>
                <a:gd name="T21" fmla="*/ 3 h 120"/>
                <a:gd name="T22" fmla="*/ 6 w 121"/>
                <a:gd name="T23" fmla="*/ 2 h 120"/>
                <a:gd name="T24" fmla="*/ 6 w 121"/>
                <a:gd name="T25" fmla="*/ 2 h 120"/>
                <a:gd name="T26" fmla="*/ 5 w 121"/>
                <a:gd name="T27" fmla="*/ 1 h 120"/>
                <a:gd name="T28" fmla="*/ 5 w 121"/>
                <a:gd name="T29" fmla="*/ 1 h 120"/>
                <a:gd name="T30" fmla="*/ 4 w 121"/>
                <a:gd name="T31" fmla="*/ 1 h 120"/>
                <a:gd name="T32" fmla="*/ 3 w 121"/>
                <a:gd name="T33" fmla="*/ 0 h 120"/>
                <a:gd name="T34" fmla="*/ 2 w 121"/>
                <a:gd name="T35" fmla="*/ 1 h 120"/>
                <a:gd name="T36" fmla="*/ 2 w 121"/>
                <a:gd name="T37" fmla="*/ 1 h 120"/>
                <a:gd name="T38" fmla="*/ 1 w 121"/>
                <a:gd name="T39" fmla="*/ 1 h 120"/>
                <a:gd name="T40" fmla="*/ 1 w 121"/>
                <a:gd name="T41" fmla="*/ 2 h 120"/>
                <a:gd name="T42" fmla="*/ 0 w 121"/>
                <a:gd name="T43" fmla="*/ 2 h 120"/>
                <a:gd name="T44" fmla="*/ 0 w 121"/>
                <a:gd name="T45" fmla="*/ 3 h 120"/>
                <a:gd name="T46" fmla="*/ 0 w 121"/>
                <a:gd name="T47" fmla="*/ 3 h 120"/>
                <a:gd name="T48" fmla="*/ 0 w 121"/>
                <a:gd name="T49" fmla="*/ 4 h 120"/>
                <a:gd name="T50" fmla="*/ 0 w 121"/>
                <a:gd name="T51" fmla="*/ 5 h 120"/>
                <a:gd name="T52" fmla="*/ 0 w 121"/>
                <a:gd name="T53" fmla="*/ 6 h 120"/>
                <a:gd name="T54" fmla="*/ 0 w 121"/>
                <a:gd name="T55" fmla="*/ 6 h 120"/>
                <a:gd name="T56" fmla="*/ 1 w 121"/>
                <a:gd name="T57" fmla="*/ 7 h 120"/>
                <a:gd name="T58" fmla="*/ 1 w 121"/>
                <a:gd name="T59" fmla="*/ 7 h 120"/>
                <a:gd name="T60" fmla="*/ 2 w 121"/>
                <a:gd name="T61" fmla="*/ 8 h 120"/>
                <a:gd name="T62" fmla="*/ 2 w 121"/>
                <a:gd name="T63" fmla="*/ 8 h 120"/>
                <a:gd name="T64" fmla="*/ 3 w 121"/>
                <a:gd name="T65" fmla="*/ 8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120"/>
                <a:gd name="T101" fmla="*/ 121 w 121"/>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120">
                  <a:moveTo>
                    <a:pt x="59" y="120"/>
                  </a:moveTo>
                  <a:lnTo>
                    <a:pt x="72" y="119"/>
                  </a:lnTo>
                  <a:lnTo>
                    <a:pt x="84" y="116"/>
                  </a:lnTo>
                  <a:lnTo>
                    <a:pt x="94" y="110"/>
                  </a:lnTo>
                  <a:lnTo>
                    <a:pt x="102" y="103"/>
                  </a:lnTo>
                  <a:lnTo>
                    <a:pt x="110" y="94"/>
                  </a:lnTo>
                  <a:lnTo>
                    <a:pt x="116" y="83"/>
                  </a:lnTo>
                  <a:lnTo>
                    <a:pt x="119" y="73"/>
                  </a:lnTo>
                  <a:lnTo>
                    <a:pt x="121" y="60"/>
                  </a:lnTo>
                  <a:lnTo>
                    <a:pt x="119" y="48"/>
                  </a:lnTo>
                  <a:lnTo>
                    <a:pt x="116" y="37"/>
                  </a:lnTo>
                  <a:lnTo>
                    <a:pt x="110" y="27"/>
                  </a:lnTo>
                  <a:lnTo>
                    <a:pt x="102" y="18"/>
                  </a:lnTo>
                  <a:lnTo>
                    <a:pt x="94" y="11"/>
                  </a:lnTo>
                  <a:lnTo>
                    <a:pt x="84" y="5"/>
                  </a:lnTo>
                  <a:lnTo>
                    <a:pt x="72" y="1"/>
                  </a:lnTo>
                  <a:lnTo>
                    <a:pt x="59" y="0"/>
                  </a:lnTo>
                  <a:lnTo>
                    <a:pt x="47" y="1"/>
                  </a:lnTo>
                  <a:lnTo>
                    <a:pt x="36" y="5"/>
                  </a:lnTo>
                  <a:lnTo>
                    <a:pt x="26" y="11"/>
                  </a:lnTo>
                  <a:lnTo>
                    <a:pt x="17" y="18"/>
                  </a:lnTo>
                  <a:lnTo>
                    <a:pt x="10" y="27"/>
                  </a:lnTo>
                  <a:lnTo>
                    <a:pt x="4" y="37"/>
                  </a:lnTo>
                  <a:lnTo>
                    <a:pt x="1" y="48"/>
                  </a:lnTo>
                  <a:lnTo>
                    <a:pt x="0" y="60"/>
                  </a:lnTo>
                  <a:lnTo>
                    <a:pt x="1" y="73"/>
                  </a:lnTo>
                  <a:lnTo>
                    <a:pt x="4" y="83"/>
                  </a:lnTo>
                  <a:lnTo>
                    <a:pt x="10" y="94"/>
                  </a:lnTo>
                  <a:lnTo>
                    <a:pt x="17" y="103"/>
                  </a:lnTo>
                  <a:lnTo>
                    <a:pt x="26" y="110"/>
                  </a:lnTo>
                  <a:lnTo>
                    <a:pt x="36" y="116"/>
                  </a:lnTo>
                  <a:lnTo>
                    <a:pt x="47" y="119"/>
                  </a:lnTo>
                  <a:lnTo>
                    <a:pt x="59" y="120"/>
                  </a:lnTo>
                  <a:close/>
                </a:path>
              </a:pathLst>
            </a:custGeom>
            <a:solidFill>
              <a:schemeClr val="accent2"/>
            </a:solidFill>
            <a:ln w="9525">
              <a:noFill/>
              <a:round/>
              <a:headEnd/>
              <a:tailEnd/>
            </a:ln>
          </p:spPr>
          <p:txBody>
            <a:bodyPr/>
            <a:lstStyle/>
            <a:p>
              <a:endParaRPr lang="de-DE"/>
            </a:p>
          </p:txBody>
        </p:sp>
        <p:sp>
          <p:nvSpPr>
            <p:cNvPr id="10362" name="Freeform 120"/>
            <p:cNvSpPr>
              <a:spLocks/>
            </p:cNvSpPr>
            <p:nvPr/>
          </p:nvSpPr>
          <p:spPr bwMode="auto">
            <a:xfrm>
              <a:off x="824" y="3239"/>
              <a:ext cx="52" cy="52"/>
            </a:xfrm>
            <a:custGeom>
              <a:avLst/>
              <a:gdLst>
                <a:gd name="T0" fmla="*/ 3 w 105"/>
                <a:gd name="T1" fmla="*/ 6 h 105"/>
                <a:gd name="T2" fmla="*/ 3 w 105"/>
                <a:gd name="T3" fmla="*/ 6 h 105"/>
                <a:gd name="T4" fmla="*/ 4 w 105"/>
                <a:gd name="T5" fmla="*/ 6 h 105"/>
                <a:gd name="T6" fmla="*/ 5 w 105"/>
                <a:gd name="T7" fmla="*/ 6 h 105"/>
                <a:gd name="T8" fmla="*/ 5 w 105"/>
                <a:gd name="T9" fmla="*/ 5 h 105"/>
                <a:gd name="T10" fmla="*/ 6 w 105"/>
                <a:gd name="T11" fmla="*/ 5 h 105"/>
                <a:gd name="T12" fmla="*/ 6 w 105"/>
                <a:gd name="T13" fmla="*/ 4 h 105"/>
                <a:gd name="T14" fmla="*/ 6 w 105"/>
                <a:gd name="T15" fmla="*/ 3 h 105"/>
                <a:gd name="T16" fmla="*/ 6 w 105"/>
                <a:gd name="T17" fmla="*/ 3 h 105"/>
                <a:gd name="T18" fmla="*/ 6 w 105"/>
                <a:gd name="T19" fmla="*/ 2 h 105"/>
                <a:gd name="T20" fmla="*/ 6 w 105"/>
                <a:gd name="T21" fmla="*/ 1 h 105"/>
                <a:gd name="T22" fmla="*/ 6 w 105"/>
                <a:gd name="T23" fmla="*/ 1 h 105"/>
                <a:gd name="T24" fmla="*/ 5 w 105"/>
                <a:gd name="T25" fmla="*/ 0 h 105"/>
                <a:gd name="T26" fmla="*/ 5 w 105"/>
                <a:gd name="T27" fmla="*/ 0 h 105"/>
                <a:gd name="T28" fmla="*/ 4 w 105"/>
                <a:gd name="T29" fmla="*/ 0 h 105"/>
                <a:gd name="T30" fmla="*/ 3 w 105"/>
                <a:gd name="T31" fmla="*/ 0 h 105"/>
                <a:gd name="T32" fmla="*/ 3 w 105"/>
                <a:gd name="T33" fmla="*/ 0 h 105"/>
                <a:gd name="T34" fmla="*/ 2 w 105"/>
                <a:gd name="T35" fmla="*/ 0 h 105"/>
                <a:gd name="T36" fmla="*/ 1 w 105"/>
                <a:gd name="T37" fmla="*/ 0 h 105"/>
                <a:gd name="T38" fmla="*/ 1 w 105"/>
                <a:gd name="T39" fmla="*/ 0 h 105"/>
                <a:gd name="T40" fmla="*/ 0 w 105"/>
                <a:gd name="T41" fmla="*/ 0 h 105"/>
                <a:gd name="T42" fmla="*/ 0 w 105"/>
                <a:gd name="T43" fmla="*/ 1 h 105"/>
                <a:gd name="T44" fmla="*/ 0 w 105"/>
                <a:gd name="T45" fmla="*/ 1 h 105"/>
                <a:gd name="T46" fmla="*/ 0 w 105"/>
                <a:gd name="T47" fmla="*/ 2 h 105"/>
                <a:gd name="T48" fmla="*/ 0 w 105"/>
                <a:gd name="T49" fmla="*/ 3 h 105"/>
                <a:gd name="T50" fmla="*/ 0 w 105"/>
                <a:gd name="T51" fmla="*/ 3 h 105"/>
                <a:gd name="T52" fmla="*/ 0 w 105"/>
                <a:gd name="T53" fmla="*/ 4 h 105"/>
                <a:gd name="T54" fmla="*/ 0 w 105"/>
                <a:gd name="T55" fmla="*/ 5 h 105"/>
                <a:gd name="T56" fmla="*/ 0 w 105"/>
                <a:gd name="T57" fmla="*/ 5 h 105"/>
                <a:gd name="T58" fmla="*/ 1 w 105"/>
                <a:gd name="T59" fmla="*/ 6 h 105"/>
                <a:gd name="T60" fmla="*/ 1 w 105"/>
                <a:gd name="T61" fmla="*/ 6 h 105"/>
                <a:gd name="T62" fmla="*/ 2 w 105"/>
                <a:gd name="T63" fmla="*/ 6 h 105"/>
                <a:gd name="T64" fmla="*/ 3 w 105"/>
                <a:gd name="T65" fmla="*/ 6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105"/>
                <a:gd name="T101" fmla="*/ 105 w 105"/>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105">
                  <a:moveTo>
                    <a:pt x="52" y="105"/>
                  </a:moveTo>
                  <a:lnTo>
                    <a:pt x="63" y="104"/>
                  </a:lnTo>
                  <a:lnTo>
                    <a:pt x="73" y="100"/>
                  </a:lnTo>
                  <a:lnTo>
                    <a:pt x="82" y="96"/>
                  </a:lnTo>
                  <a:lnTo>
                    <a:pt x="90" y="90"/>
                  </a:lnTo>
                  <a:lnTo>
                    <a:pt x="96" y="82"/>
                  </a:lnTo>
                  <a:lnTo>
                    <a:pt x="101" y="73"/>
                  </a:lnTo>
                  <a:lnTo>
                    <a:pt x="104" y="62"/>
                  </a:lnTo>
                  <a:lnTo>
                    <a:pt x="105" y="52"/>
                  </a:lnTo>
                  <a:lnTo>
                    <a:pt x="104" y="42"/>
                  </a:lnTo>
                  <a:lnTo>
                    <a:pt x="101" y="31"/>
                  </a:lnTo>
                  <a:lnTo>
                    <a:pt x="96" y="23"/>
                  </a:lnTo>
                  <a:lnTo>
                    <a:pt x="90" y="15"/>
                  </a:lnTo>
                  <a:lnTo>
                    <a:pt x="82" y="9"/>
                  </a:lnTo>
                  <a:lnTo>
                    <a:pt x="73" y="5"/>
                  </a:lnTo>
                  <a:lnTo>
                    <a:pt x="63" y="1"/>
                  </a:lnTo>
                  <a:lnTo>
                    <a:pt x="52" y="0"/>
                  </a:lnTo>
                  <a:lnTo>
                    <a:pt x="42" y="1"/>
                  </a:lnTo>
                  <a:lnTo>
                    <a:pt x="31" y="5"/>
                  </a:lnTo>
                  <a:lnTo>
                    <a:pt x="23" y="9"/>
                  </a:lnTo>
                  <a:lnTo>
                    <a:pt x="15" y="15"/>
                  </a:lnTo>
                  <a:lnTo>
                    <a:pt x="10" y="23"/>
                  </a:lnTo>
                  <a:lnTo>
                    <a:pt x="5" y="31"/>
                  </a:lnTo>
                  <a:lnTo>
                    <a:pt x="2" y="42"/>
                  </a:lnTo>
                  <a:lnTo>
                    <a:pt x="0" y="52"/>
                  </a:lnTo>
                  <a:lnTo>
                    <a:pt x="2" y="62"/>
                  </a:lnTo>
                  <a:lnTo>
                    <a:pt x="5" y="73"/>
                  </a:lnTo>
                  <a:lnTo>
                    <a:pt x="10" y="82"/>
                  </a:lnTo>
                  <a:lnTo>
                    <a:pt x="15" y="90"/>
                  </a:lnTo>
                  <a:lnTo>
                    <a:pt x="23" y="96"/>
                  </a:lnTo>
                  <a:lnTo>
                    <a:pt x="31" y="100"/>
                  </a:lnTo>
                  <a:lnTo>
                    <a:pt x="42" y="104"/>
                  </a:lnTo>
                  <a:lnTo>
                    <a:pt x="52" y="105"/>
                  </a:lnTo>
                  <a:close/>
                </a:path>
              </a:pathLst>
            </a:custGeom>
            <a:solidFill>
              <a:schemeClr val="accent2"/>
            </a:solidFill>
            <a:ln w="9525">
              <a:noFill/>
              <a:round/>
              <a:headEnd/>
              <a:tailEnd/>
            </a:ln>
          </p:spPr>
          <p:txBody>
            <a:bodyPr/>
            <a:lstStyle/>
            <a:p>
              <a:endParaRPr lang="de-DE"/>
            </a:p>
          </p:txBody>
        </p:sp>
        <p:sp>
          <p:nvSpPr>
            <p:cNvPr id="10363" name="Freeform 121"/>
            <p:cNvSpPr>
              <a:spLocks/>
            </p:cNvSpPr>
            <p:nvPr/>
          </p:nvSpPr>
          <p:spPr bwMode="auto">
            <a:xfrm>
              <a:off x="933" y="3134"/>
              <a:ext cx="51" cy="53"/>
            </a:xfrm>
            <a:custGeom>
              <a:avLst/>
              <a:gdLst>
                <a:gd name="T0" fmla="*/ 3 w 104"/>
                <a:gd name="T1" fmla="*/ 7 h 106"/>
                <a:gd name="T2" fmla="*/ 3 w 104"/>
                <a:gd name="T3" fmla="*/ 7 h 106"/>
                <a:gd name="T4" fmla="*/ 4 w 104"/>
                <a:gd name="T5" fmla="*/ 7 h 106"/>
                <a:gd name="T6" fmla="*/ 5 w 104"/>
                <a:gd name="T7" fmla="*/ 6 h 106"/>
                <a:gd name="T8" fmla="*/ 5 w 104"/>
                <a:gd name="T9" fmla="*/ 6 h 106"/>
                <a:gd name="T10" fmla="*/ 5 w 104"/>
                <a:gd name="T11" fmla="*/ 6 h 106"/>
                <a:gd name="T12" fmla="*/ 6 w 104"/>
                <a:gd name="T13" fmla="*/ 5 h 106"/>
                <a:gd name="T14" fmla="*/ 6 w 104"/>
                <a:gd name="T15" fmla="*/ 4 h 106"/>
                <a:gd name="T16" fmla="*/ 6 w 104"/>
                <a:gd name="T17" fmla="*/ 4 h 106"/>
                <a:gd name="T18" fmla="*/ 6 w 104"/>
                <a:gd name="T19" fmla="*/ 3 h 106"/>
                <a:gd name="T20" fmla="*/ 6 w 104"/>
                <a:gd name="T21" fmla="*/ 2 h 106"/>
                <a:gd name="T22" fmla="*/ 5 w 104"/>
                <a:gd name="T23" fmla="*/ 2 h 106"/>
                <a:gd name="T24" fmla="*/ 5 w 104"/>
                <a:gd name="T25" fmla="*/ 1 h 106"/>
                <a:gd name="T26" fmla="*/ 5 w 104"/>
                <a:gd name="T27" fmla="*/ 1 h 106"/>
                <a:gd name="T28" fmla="*/ 4 w 104"/>
                <a:gd name="T29" fmla="*/ 1 h 106"/>
                <a:gd name="T30" fmla="*/ 3 w 104"/>
                <a:gd name="T31" fmla="*/ 1 h 106"/>
                <a:gd name="T32" fmla="*/ 3 w 104"/>
                <a:gd name="T33" fmla="*/ 0 h 106"/>
                <a:gd name="T34" fmla="*/ 2 w 104"/>
                <a:gd name="T35" fmla="*/ 1 h 106"/>
                <a:gd name="T36" fmla="*/ 2 w 104"/>
                <a:gd name="T37" fmla="*/ 1 h 106"/>
                <a:gd name="T38" fmla="*/ 1 w 104"/>
                <a:gd name="T39" fmla="*/ 1 h 106"/>
                <a:gd name="T40" fmla="*/ 0 w 104"/>
                <a:gd name="T41" fmla="*/ 1 h 106"/>
                <a:gd name="T42" fmla="*/ 0 w 104"/>
                <a:gd name="T43" fmla="*/ 2 h 106"/>
                <a:gd name="T44" fmla="*/ 0 w 104"/>
                <a:gd name="T45" fmla="*/ 2 h 106"/>
                <a:gd name="T46" fmla="*/ 0 w 104"/>
                <a:gd name="T47" fmla="*/ 3 h 106"/>
                <a:gd name="T48" fmla="*/ 0 w 104"/>
                <a:gd name="T49" fmla="*/ 4 h 106"/>
                <a:gd name="T50" fmla="*/ 0 w 104"/>
                <a:gd name="T51" fmla="*/ 4 h 106"/>
                <a:gd name="T52" fmla="*/ 0 w 104"/>
                <a:gd name="T53" fmla="*/ 5 h 106"/>
                <a:gd name="T54" fmla="*/ 0 w 104"/>
                <a:gd name="T55" fmla="*/ 6 h 106"/>
                <a:gd name="T56" fmla="*/ 0 w 104"/>
                <a:gd name="T57" fmla="*/ 6 h 106"/>
                <a:gd name="T58" fmla="*/ 1 w 104"/>
                <a:gd name="T59" fmla="*/ 6 h 106"/>
                <a:gd name="T60" fmla="*/ 2 w 104"/>
                <a:gd name="T61" fmla="*/ 7 h 106"/>
                <a:gd name="T62" fmla="*/ 2 w 104"/>
                <a:gd name="T63" fmla="*/ 7 h 106"/>
                <a:gd name="T64" fmla="*/ 3 w 104"/>
                <a:gd name="T65" fmla="*/ 7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06"/>
                <a:gd name="T101" fmla="*/ 104 w 104"/>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06">
                  <a:moveTo>
                    <a:pt x="53" y="106"/>
                  </a:moveTo>
                  <a:lnTo>
                    <a:pt x="63" y="104"/>
                  </a:lnTo>
                  <a:lnTo>
                    <a:pt x="73" y="101"/>
                  </a:lnTo>
                  <a:lnTo>
                    <a:pt x="81" y="96"/>
                  </a:lnTo>
                  <a:lnTo>
                    <a:pt x="89" y="89"/>
                  </a:lnTo>
                  <a:lnTo>
                    <a:pt x="95" y="83"/>
                  </a:lnTo>
                  <a:lnTo>
                    <a:pt x="100" y="73"/>
                  </a:lnTo>
                  <a:lnTo>
                    <a:pt x="103" y="63"/>
                  </a:lnTo>
                  <a:lnTo>
                    <a:pt x="104" y="53"/>
                  </a:lnTo>
                  <a:lnTo>
                    <a:pt x="103" y="42"/>
                  </a:lnTo>
                  <a:lnTo>
                    <a:pt x="100" y="32"/>
                  </a:lnTo>
                  <a:lnTo>
                    <a:pt x="95" y="23"/>
                  </a:lnTo>
                  <a:lnTo>
                    <a:pt x="89" y="15"/>
                  </a:lnTo>
                  <a:lnTo>
                    <a:pt x="81" y="9"/>
                  </a:lnTo>
                  <a:lnTo>
                    <a:pt x="73" y="4"/>
                  </a:lnTo>
                  <a:lnTo>
                    <a:pt x="63" y="1"/>
                  </a:lnTo>
                  <a:lnTo>
                    <a:pt x="53" y="0"/>
                  </a:lnTo>
                  <a:lnTo>
                    <a:pt x="43" y="1"/>
                  </a:lnTo>
                  <a:lnTo>
                    <a:pt x="32" y="4"/>
                  </a:lnTo>
                  <a:lnTo>
                    <a:pt x="23" y="9"/>
                  </a:lnTo>
                  <a:lnTo>
                    <a:pt x="15" y="15"/>
                  </a:lnTo>
                  <a:lnTo>
                    <a:pt x="9" y="23"/>
                  </a:lnTo>
                  <a:lnTo>
                    <a:pt x="5" y="32"/>
                  </a:lnTo>
                  <a:lnTo>
                    <a:pt x="1" y="42"/>
                  </a:lnTo>
                  <a:lnTo>
                    <a:pt x="0" y="53"/>
                  </a:lnTo>
                  <a:lnTo>
                    <a:pt x="1" y="63"/>
                  </a:lnTo>
                  <a:lnTo>
                    <a:pt x="5" y="73"/>
                  </a:lnTo>
                  <a:lnTo>
                    <a:pt x="9" y="83"/>
                  </a:lnTo>
                  <a:lnTo>
                    <a:pt x="15" y="89"/>
                  </a:lnTo>
                  <a:lnTo>
                    <a:pt x="23" y="96"/>
                  </a:lnTo>
                  <a:lnTo>
                    <a:pt x="32" y="101"/>
                  </a:lnTo>
                  <a:lnTo>
                    <a:pt x="43" y="104"/>
                  </a:lnTo>
                  <a:lnTo>
                    <a:pt x="53" y="106"/>
                  </a:lnTo>
                  <a:close/>
                </a:path>
              </a:pathLst>
            </a:custGeom>
            <a:solidFill>
              <a:schemeClr val="accent2"/>
            </a:solidFill>
            <a:ln w="9525">
              <a:noFill/>
              <a:round/>
              <a:headEnd/>
              <a:tailEnd/>
            </a:ln>
          </p:spPr>
          <p:txBody>
            <a:bodyPr/>
            <a:lstStyle/>
            <a:p>
              <a:endParaRPr lang="de-DE"/>
            </a:p>
          </p:txBody>
        </p:sp>
        <p:sp>
          <p:nvSpPr>
            <p:cNvPr id="10364" name="Freeform 122"/>
            <p:cNvSpPr>
              <a:spLocks/>
            </p:cNvSpPr>
            <p:nvPr/>
          </p:nvSpPr>
          <p:spPr bwMode="auto">
            <a:xfrm>
              <a:off x="965" y="3581"/>
              <a:ext cx="72" cy="33"/>
            </a:xfrm>
            <a:custGeom>
              <a:avLst/>
              <a:gdLst>
                <a:gd name="T0" fmla="*/ 0 w 144"/>
                <a:gd name="T1" fmla="*/ 2 h 66"/>
                <a:gd name="T2" fmla="*/ 9 w 144"/>
                <a:gd name="T3" fmla="*/ 5 h 66"/>
                <a:gd name="T4" fmla="*/ 2 w 144"/>
                <a:gd name="T5" fmla="*/ 0 h 66"/>
                <a:gd name="T6" fmla="*/ 0 w 144"/>
                <a:gd name="T7" fmla="*/ 2 h 66"/>
                <a:gd name="T8" fmla="*/ 0 60000 65536"/>
                <a:gd name="T9" fmla="*/ 0 60000 65536"/>
                <a:gd name="T10" fmla="*/ 0 60000 65536"/>
                <a:gd name="T11" fmla="*/ 0 60000 65536"/>
                <a:gd name="T12" fmla="*/ 0 w 144"/>
                <a:gd name="T13" fmla="*/ 0 h 66"/>
                <a:gd name="T14" fmla="*/ 144 w 144"/>
                <a:gd name="T15" fmla="*/ 66 h 66"/>
              </a:gdLst>
              <a:ahLst/>
              <a:cxnLst>
                <a:cxn ang="T8">
                  <a:pos x="T0" y="T1"/>
                </a:cxn>
                <a:cxn ang="T9">
                  <a:pos x="T2" y="T3"/>
                </a:cxn>
                <a:cxn ang="T10">
                  <a:pos x="T4" y="T5"/>
                </a:cxn>
                <a:cxn ang="T11">
                  <a:pos x="T6" y="T7"/>
                </a:cxn>
              </a:cxnLst>
              <a:rect l="T12" t="T13" r="T14" b="T15"/>
              <a:pathLst>
                <a:path w="144" h="66">
                  <a:moveTo>
                    <a:pt x="0" y="32"/>
                  </a:moveTo>
                  <a:lnTo>
                    <a:pt x="144" y="66"/>
                  </a:lnTo>
                  <a:lnTo>
                    <a:pt x="24" y="0"/>
                  </a:lnTo>
                  <a:lnTo>
                    <a:pt x="0" y="32"/>
                  </a:lnTo>
                  <a:close/>
                </a:path>
              </a:pathLst>
            </a:custGeom>
            <a:solidFill>
              <a:schemeClr val="accent2"/>
            </a:solidFill>
            <a:ln w="9525">
              <a:noFill/>
              <a:round/>
              <a:headEnd/>
              <a:tailEnd/>
            </a:ln>
          </p:spPr>
          <p:txBody>
            <a:bodyPr/>
            <a:lstStyle/>
            <a:p>
              <a:endParaRPr lang="de-DE"/>
            </a:p>
          </p:txBody>
        </p:sp>
        <p:sp>
          <p:nvSpPr>
            <p:cNvPr id="10365" name="Freeform 123"/>
            <p:cNvSpPr>
              <a:spLocks/>
            </p:cNvSpPr>
            <p:nvPr/>
          </p:nvSpPr>
          <p:spPr bwMode="auto">
            <a:xfrm>
              <a:off x="990" y="3536"/>
              <a:ext cx="69" cy="29"/>
            </a:xfrm>
            <a:custGeom>
              <a:avLst/>
              <a:gdLst>
                <a:gd name="T0" fmla="*/ 1 w 137"/>
                <a:gd name="T1" fmla="*/ 0 h 56"/>
                <a:gd name="T2" fmla="*/ 1 w 137"/>
                <a:gd name="T3" fmla="*/ 1 h 56"/>
                <a:gd name="T4" fmla="*/ 1 w 137"/>
                <a:gd name="T5" fmla="*/ 1 h 56"/>
                <a:gd name="T6" fmla="*/ 1 w 137"/>
                <a:gd name="T7" fmla="*/ 2 h 56"/>
                <a:gd name="T8" fmla="*/ 1 w 137"/>
                <a:gd name="T9" fmla="*/ 2 h 56"/>
                <a:gd name="T10" fmla="*/ 0 w 137"/>
                <a:gd name="T11" fmla="*/ 3 h 56"/>
                <a:gd name="T12" fmla="*/ 9 w 137"/>
                <a:gd name="T13" fmla="*/ 4 h 56"/>
                <a:gd name="T14" fmla="*/ 1 w 137"/>
                <a:gd name="T15" fmla="*/ 0 h 56"/>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56"/>
                <a:gd name="T26" fmla="*/ 137 w 137"/>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56">
                  <a:moveTo>
                    <a:pt x="14" y="0"/>
                  </a:moveTo>
                  <a:lnTo>
                    <a:pt x="8" y="9"/>
                  </a:lnTo>
                  <a:lnTo>
                    <a:pt x="6" y="16"/>
                  </a:lnTo>
                  <a:lnTo>
                    <a:pt x="5" y="22"/>
                  </a:lnTo>
                  <a:lnTo>
                    <a:pt x="3" y="29"/>
                  </a:lnTo>
                  <a:lnTo>
                    <a:pt x="0" y="34"/>
                  </a:lnTo>
                  <a:lnTo>
                    <a:pt x="137" y="56"/>
                  </a:lnTo>
                  <a:lnTo>
                    <a:pt x="14" y="0"/>
                  </a:lnTo>
                  <a:close/>
                </a:path>
              </a:pathLst>
            </a:custGeom>
            <a:solidFill>
              <a:schemeClr val="accent2"/>
            </a:solidFill>
            <a:ln w="9525">
              <a:noFill/>
              <a:round/>
              <a:headEnd/>
              <a:tailEnd/>
            </a:ln>
          </p:spPr>
          <p:txBody>
            <a:bodyPr/>
            <a:lstStyle/>
            <a:p>
              <a:endParaRPr lang="de-DE"/>
            </a:p>
          </p:txBody>
        </p:sp>
        <p:sp>
          <p:nvSpPr>
            <p:cNvPr id="10366" name="Freeform 124"/>
            <p:cNvSpPr>
              <a:spLocks/>
            </p:cNvSpPr>
            <p:nvPr/>
          </p:nvSpPr>
          <p:spPr bwMode="auto">
            <a:xfrm>
              <a:off x="1002" y="3497"/>
              <a:ext cx="52" cy="18"/>
            </a:xfrm>
            <a:custGeom>
              <a:avLst/>
              <a:gdLst>
                <a:gd name="T0" fmla="*/ 0 w 105"/>
                <a:gd name="T1" fmla="*/ 0 h 36"/>
                <a:gd name="T2" fmla="*/ 0 w 105"/>
                <a:gd name="T3" fmla="*/ 1 h 36"/>
                <a:gd name="T4" fmla="*/ 0 w 105"/>
                <a:gd name="T5" fmla="*/ 1 h 36"/>
                <a:gd name="T6" fmla="*/ 0 w 105"/>
                <a:gd name="T7" fmla="*/ 2 h 36"/>
                <a:gd name="T8" fmla="*/ 0 w 105"/>
                <a:gd name="T9" fmla="*/ 2 h 36"/>
                <a:gd name="T10" fmla="*/ 6 w 105"/>
                <a:gd name="T11" fmla="*/ 3 h 36"/>
                <a:gd name="T12" fmla="*/ 0 w 105"/>
                <a:gd name="T13" fmla="*/ 0 h 36"/>
                <a:gd name="T14" fmla="*/ 0 60000 65536"/>
                <a:gd name="T15" fmla="*/ 0 60000 65536"/>
                <a:gd name="T16" fmla="*/ 0 60000 65536"/>
                <a:gd name="T17" fmla="*/ 0 60000 65536"/>
                <a:gd name="T18" fmla="*/ 0 60000 65536"/>
                <a:gd name="T19" fmla="*/ 0 60000 65536"/>
                <a:gd name="T20" fmla="*/ 0 60000 65536"/>
                <a:gd name="T21" fmla="*/ 0 w 105"/>
                <a:gd name="T22" fmla="*/ 0 h 36"/>
                <a:gd name="T23" fmla="*/ 105 w 10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36">
                  <a:moveTo>
                    <a:pt x="5" y="0"/>
                  </a:moveTo>
                  <a:lnTo>
                    <a:pt x="4" y="7"/>
                  </a:lnTo>
                  <a:lnTo>
                    <a:pt x="3" y="14"/>
                  </a:lnTo>
                  <a:lnTo>
                    <a:pt x="1" y="22"/>
                  </a:lnTo>
                  <a:lnTo>
                    <a:pt x="0" y="29"/>
                  </a:lnTo>
                  <a:lnTo>
                    <a:pt x="105" y="36"/>
                  </a:lnTo>
                  <a:lnTo>
                    <a:pt x="5" y="0"/>
                  </a:lnTo>
                  <a:close/>
                </a:path>
              </a:pathLst>
            </a:custGeom>
            <a:solidFill>
              <a:schemeClr val="accent2"/>
            </a:solidFill>
            <a:ln w="9525">
              <a:noFill/>
              <a:round/>
              <a:headEnd/>
              <a:tailEnd/>
            </a:ln>
          </p:spPr>
          <p:txBody>
            <a:bodyPr/>
            <a:lstStyle/>
            <a:p>
              <a:endParaRPr lang="de-DE"/>
            </a:p>
          </p:txBody>
        </p:sp>
        <p:sp>
          <p:nvSpPr>
            <p:cNvPr id="10367" name="Freeform 125"/>
            <p:cNvSpPr>
              <a:spLocks/>
            </p:cNvSpPr>
            <p:nvPr/>
          </p:nvSpPr>
          <p:spPr bwMode="auto">
            <a:xfrm>
              <a:off x="1005" y="3453"/>
              <a:ext cx="44" cy="13"/>
            </a:xfrm>
            <a:custGeom>
              <a:avLst/>
              <a:gdLst>
                <a:gd name="T0" fmla="*/ 0 w 89"/>
                <a:gd name="T1" fmla="*/ 0 h 24"/>
                <a:gd name="T2" fmla="*/ 0 w 89"/>
                <a:gd name="T3" fmla="*/ 1 h 24"/>
                <a:gd name="T4" fmla="*/ 0 w 89"/>
                <a:gd name="T5" fmla="*/ 1 h 24"/>
                <a:gd name="T6" fmla="*/ 0 w 89"/>
                <a:gd name="T7" fmla="*/ 2 h 24"/>
                <a:gd name="T8" fmla="*/ 0 w 89"/>
                <a:gd name="T9" fmla="*/ 2 h 24"/>
                <a:gd name="T10" fmla="*/ 5 w 89"/>
                <a:gd name="T11" fmla="*/ 2 h 24"/>
                <a:gd name="T12" fmla="*/ 0 w 89"/>
                <a:gd name="T13" fmla="*/ 0 h 24"/>
                <a:gd name="T14" fmla="*/ 0 60000 65536"/>
                <a:gd name="T15" fmla="*/ 0 60000 65536"/>
                <a:gd name="T16" fmla="*/ 0 60000 65536"/>
                <a:gd name="T17" fmla="*/ 0 60000 65536"/>
                <a:gd name="T18" fmla="*/ 0 60000 65536"/>
                <a:gd name="T19" fmla="*/ 0 60000 65536"/>
                <a:gd name="T20" fmla="*/ 0 60000 65536"/>
                <a:gd name="T21" fmla="*/ 0 w 89"/>
                <a:gd name="T22" fmla="*/ 0 h 24"/>
                <a:gd name="T23" fmla="*/ 89 w 8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24">
                  <a:moveTo>
                    <a:pt x="0" y="0"/>
                  </a:moveTo>
                  <a:lnTo>
                    <a:pt x="0" y="6"/>
                  </a:lnTo>
                  <a:lnTo>
                    <a:pt x="1" y="12"/>
                  </a:lnTo>
                  <a:lnTo>
                    <a:pt x="1" y="18"/>
                  </a:lnTo>
                  <a:lnTo>
                    <a:pt x="1" y="24"/>
                  </a:lnTo>
                  <a:lnTo>
                    <a:pt x="89" y="23"/>
                  </a:lnTo>
                  <a:lnTo>
                    <a:pt x="0" y="0"/>
                  </a:lnTo>
                  <a:close/>
                </a:path>
              </a:pathLst>
            </a:custGeom>
            <a:solidFill>
              <a:schemeClr val="accent2"/>
            </a:solidFill>
            <a:ln w="9525">
              <a:noFill/>
              <a:round/>
              <a:headEnd/>
              <a:tailEnd/>
            </a:ln>
          </p:spPr>
          <p:txBody>
            <a:bodyPr/>
            <a:lstStyle/>
            <a:p>
              <a:endParaRPr lang="de-DE"/>
            </a:p>
          </p:txBody>
        </p:sp>
        <p:sp>
          <p:nvSpPr>
            <p:cNvPr id="10368" name="Freeform 126"/>
            <p:cNvSpPr>
              <a:spLocks/>
            </p:cNvSpPr>
            <p:nvPr/>
          </p:nvSpPr>
          <p:spPr bwMode="auto">
            <a:xfrm>
              <a:off x="1000" y="3407"/>
              <a:ext cx="45" cy="12"/>
            </a:xfrm>
            <a:custGeom>
              <a:avLst/>
              <a:gdLst>
                <a:gd name="T0" fmla="*/ 0 w 90"/>
                <a:gd name="T1" fmla="*/ 0 h 24"/>
                <a:gd name="T2" fmla="*/ 1 w 90"/>
                <a:gd name="T3" fmla="*/ 1 h 24"/>
                <a:gd name="T4" fmla="*/ 1 w 90"/>
                <a:gd name="T5" fmla="*/ 1 h 24"/>
                <a:gd name="T6" fmla="*/ 1 w 90"/>
                <a:gd name="T7" fmla="*/ 2 h 24"/>
                <a:gd name="T8" fmla="*/ 1 w 90"/>
                <a:gd name="T9" fmla="*/ 2 h 24"/>
                <a:gd name="T10" fmla="*/ 6 w 90"/>
                <a:gd name="T11" fmla="*/ 1 h 24"/>
                <a:gd name="T12" fmla="*/ 0 w 90"/>
                <a:gd name="T13" fmla="*/ 0 h 24"/>
                <a:gd name="T14" fmla="*/ 0 60000 65536"/>
                <a:gd name="T15" fmla="*/ 0 60000 65536"/>
                <a:gd name="T16" fmla="*/ 0 60000 65536"/>
                <a:gd name="T17" fmla="*/ 0 60000 65536"/>
                <a:gd name="T18" fmla="*/ 0 60000 65536"/>
                <a:gd name="T19" fmla="*/ 0 60000 65536"/>
                <a:gd name="T20" fmla="*/ 0 60000 65536"/>
                <a:gd name="T21" fmla="*/ 0 w 90"/>
                <a:gd name="T22" fmla="*/ 0 h 24"/>
                <a:gd name="T23" fmla="*/ 90 w 9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24">
                  <a:moveTo>
                    <a:pt x="0" y="0"/>
                  </a:moveTo>
                  <a:lnTo>
                    <a:pt x="1" y="6"/>
                  </a:lnTo>
                  <a:lnTo>
                    <a:pt x="2" y="11"/>
                  </a:lnTo>
                  <a:lnTo>
                    <a:pt x="2" y="18"/>
                  </a:lnTo>
                  <a:lnTo>
                    <a:pt x="3" y="24"/>
                  </a:lnTo>
                  <a:lnTo>
                    <a:pt x="90" y="15"/>
                  </a:lnTo>
                  <a:lnTo>
                    <a:pt x="0" y="0"/>
                  </a:lnTo>
                  <a:close/>
                </a:path>
              </a:pathLst>
            </a:custGeom>
            <a:solidFill>
              <a:schemeClr val="accent2"/>
            </a:solidFill>
            <a:ln w="9525">
              <a:noFill/>
              <a:round/>
              <a:headEnd/>
              <a:tailEnd/>
            </a:ln>
          </p:spPr>
          <p:txBody>
            <a:bodyPr/>
            <a:lstStyle/>
            <a:p>
              <a:endParaRPr lang="de-DE"/>
            </a:p>
          </p:txBody>
        </p:sp>
        <p:sp>
          <p:nvSpPr>
            <p:cNvPr id="10369" name="Freeform 127"/>
            <p:cNvSpPr>
              <a:spLocks/>
            </p:cNvSpPr>
            <p:nvPr/>
          </p:nvSpPr>
          <p:spPr bwMode="auto">
            <a:xfrm>
              <a:off x="988" y="3361"/>
              <a:ext cx="52" cy="14"/>
            </a:xfrm>
            <a:custGeom>
              <a:avLst/>
              <a:gdLst>
                <a:gd name="T0" fmla="*/ 0 w 104"/>
                <a:gd name="T1" fmla="*/ 0 h 28"/>
                <a:gd name="T2" fmla="*/ 1 w 104"/>
                <a:gd name="T3" fmla="*/ 1 h 28"/>
                <a:gd name="T4" fmla="*/ 1 w 104"/>
                <a:gd name="T5" fmla="*/ 1 h 28"/>
                <a:gd name="T6" fmla="*/ 1 w 104"/>
                <a:gd name="T7" fmla="*/ 2 h 28"/>
                <a:gd name="T8" fmla="*/ 1 w 104"/>
                <a:gd name="T9" fmla="*/ 2 h 28"/>
                <a:gd name="T10" fmla="*/ 7 w 104"/>
                <a:gd name="T11" fmla="*/ 1 h 28"/>
                <a:gd name="T12" fmla="*/ 0 w 104"/>
                <a:gd name="T13" fmla="*/ 0 h 28"/>
                <a:gd name="T14" fmla="*/ 0 60000 65536"/>
                <a:gd name="T15" fmla="*/ 0 60000 65536"/>
                <a:gd name="T16" fmla="*/ 0 60000 65536"/>
                <a:gd name="T17" fmla="*/ 0 60000 65536"/>
                <a:gd name="T18" fmla="*/ 0 60000 65536"/>
                <a:gd name="T19" fmla="*/ 0 60000 65536"/>
                <a:gd name="T20" fmla="*/ 0 60000 65536"/>
                <a:gd name="T21" fmla="*/ 0 w 104"/>
                <a:gd name="T22" fmla="*/ 0 h 28"/>
                <a:gd name="T23" fmla="*/ 104 w 104"/>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28">
                  <a:moveTo>
                    <a:pt x="0" y="0"/>
                  </a:moveTo>
                  <a:lnTo>
                    <a:pt x="2" y="7"/>
                  </a:lnTo>
                  <a:lnTo>
                    <a:pt x="3" y="14"/>
                  </a:lnTo>
                  <a:lnTo>
                    <a:pt x="6" y="21"/>
                  </a:lnTo>
                  <a:lnTo>
                    <a:pt x="8" y="28"/>
                  </a:lnTo>
                  <a:lnTo>
                    <a:pt x="104" y="9"/>
                  </a:lnTo>
                  <a:lnTo>
                    <a:pt x="0" y="0"/>
                  </a:lnTo>
                  <a:close/>
                </a:path>
              </a:pathLst>
            </a:custGeom>
            <a:solidFill>
              <a:schemeClr val="accent2"/>
            </a:solidFill>
            <a:ln w="9525">
              <a:noFill/>
              <a:round/>
              <a:headEnd/>
              <a:tailEnd/>
            </a:ln>
          </p:spPr>
          <p:txBody>
            <a:bodyPr/>
            <a:lstStyle/>
            <a:p>
              <a:endParaRPr lang="de-DE"/>
            </a:p>
          </p:txBody>
        </p:sp>
        <p:sp>
          <p:nvSpPr>
            <p:cNvPr id="10370" name="Freeform 128"/>
            <p:cNvSpPr>
              <a:spLocks/>
            </p:cNvSpPr>
            <p:nvPr/>
          </p:nvSpPr>
          <p:spPr bwMode="auto">
            <a:xfrm>
              <a:off x="971" y="3315"/>
              <a:ext cx="40" cy="11"/>
            </a:xfrm>
            <a:custGeom>
              <a:avLst/>
              <a:gdLst>
                <a:gd name="T0" fmla="*/ 0 w 81"/>
                <a:gd name="T1" fmla="*/ 1 h 22"/>
                <a:gd name="T2" fmla="*/ 0 w 81"/>
                <a:gd name="T3" fmla="*/ 1 h 22"/>
                <a:gd name="T4" fmla="*/ 0 w 81"/>
                <a:gd name="T5" fmla="*/ 1 h 22"/>
                <a:gd name="T6" fmla="*/ 0 w 81"/>
                <a:gd name="T7" fmla="*/ 1 h 22"/>
                <a:gd name="T8" fmla="*/ 0 w 81"/>
                <a:gd name="T9" fmla="*/ 2 h 22"/>
                <a:gd name="T10" fmla="*/ 5 w 81"/>
                <a:gd name="T11" fmla="*/ 0 h 22"/>
                <a:gd name="T12" fmla="*/ 0 w 81"/>
                <a:gd name="T13" fmla="*/ 1 h 22"/>
                <a:gd name="T14" fmla="*/ 0 60000 65536"/>
                <a:gd name="T15" fmla="*/ 0 60000 65536"/>
                <a:gd name="T16" fmla="*/ 0 60000 65536"/>
                <a:gd name="T17" fmla="*/ 0 60000 65536"/>
                <a:gd name="T18" fmla="*/ 0 60000 65536"/>
                <a:gd name="T19" fmla="*/ 0 60000 65536"/>
                <a:gd name="T20" fmla="*/ 0 60000 65536"/>
                <a:gd name="T21" fmla="*/ 0 w 81"/>
                <a:gd name="T22" fmla="*/ 0 h 22"/>
                <a:gd name="T23" fmla="*/ 81 w 8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22">
                  <a:moveTo>
                    <a:pt x="0" y="1"/>
                  </a:moveTo>
                  <a:lnTo>
                    <a:pt x="3" y="6"/>
                  </a:lnTo>
                  <a:lnTo>
                    <a:pt x="5" y="11"/>
                  </a:lnTo>
                  <a:lnTo>
                    <a:pt x="6" y="16"/>
                  </a:lnTo>
                  <a:lnTo>
                    <a:pt x="8" y="22"/>
                  </a:lnTo>
                  <a:lnTo>
                    <a:pt x="81" y="0"/>
                  </a:lnTo>
                  <a:lnTo>
                    <a:pt x="0" y="1"/>
                  </a:lnTo>
                  <a:close/>
                </a:path>
              </a:pathLst>
            </a:custGeom>
            <a:solidFill>
              <a:schemeClr val="accent2"/>
            </a:solidFill>
            <a:ln w="9525">
              <a:noFill/>
              <a:round/>
              <a:headEnd/>
              <a:tailEnd/>
            </a:ln>
          </p:spPr>
          <p:txBody>
            <a:bodyPr/>
            <a:lstStyle/>
            <a:p>
              <a:endParaRPr lang="de-DE"/>
            </a:p>
          </p:txBody>
        </p:sp>
        <p:pic>
          <p:nvPicPr>
            <p:cNvPr id="10371" name="Picture 129" descr="C:\Dokumente und Einstellungen\Administrator\Anwendungsdaten\Microsoft\Media Catalog\Downloaded Clips\cl3f\j0157759.wmf"/>
            <p:cNvPicPr>
              <a:picLocks noChangeAspect="1" noChangeArrowheads="1"/>
            </p:cNvPicPr>
            <p:nvPr/>
          </p:nvPicPr>
          <p:blipFill>
            <a:blip r:embed="rId2" cstate="print"/>
            <a:srcRect/>
            <a:stretch>
              <a:fillRect/>
            </a:stretch>
          </p:blipFill>
          <p:spPr bwMode="auto">
            <a:xfrm>
              <a:off x="3312" y="1296"/>
              <a:ext cx="1142" cy="1142"/>
            </a:xfrm>
            <a:prstGeom prst="rect">
              <a:avLst/>
            </a:prstGeom>
            <a:noFill/>
            <a:ln w="9525">
              <a:noFill/>
              <a:miter lim="800000"/>
              <a:headEnd/>
              <a:tailEnd/>
            </a:ln>
          </p:spPr>
        </p:pic>
        <p:pic>
          <p:nvPicPr>
            <p:cNvPr id="10372" name="Picture 130" descr="C:\Dokumente und Einstellungen\Administrator\Anwendungsdaten\Microsoft\Media Catalog\Downloaded Clips\cl4e\j0195214.wmf"/>
            <p:cNvPicPr>
              <a:picLocks noChangeAspect="1" noChangeArrowheads="1"/>
            </p:cNvPicPr>
            <p:nvPr/>
          </p:nvPicPr>
          <p:blipFill>
            <a:blip r:embed="rId3" cstate="print"/>
            <a:srcRect/>
            <a:stretch>
              <a:fillRect/>
            </a:stretch>
          </p:blipFill>
          <p:spPr bwMode="auto">
            <a:xfrm>
              <a:off x="3264" y="2544"/>
              <a:ext cx="1149" cy="980"/>
            </a:xfrm>
            <a:prstGeom prst="rect">
              <a:avLst/>
            </a:prstGeom>
            <a:noFill/>
            <a:ln w="9525">
              <a:noFill/>
              <a:miter lim="800000"/>
              <a:headEnd/>
              <a:tailEnd/>
            </a:ln>
          </p:spPr>
        </p:pic>
        <p:pic>
          <p:nvPicPr>
            <p:cNvPr id="10373" name="Picture 131" descr="C:\Dokumente und Einstellungen\Administrator\Anwendungsdaten\Microsoft\Media Catalog\Downloaded Clips\cl24\j0090482.wmf"/>
            <p:cNvPicPr>
              <a:picLocks noChangeAspect="1" noChangeArrowheads="1"/>
            </p:cNvPicPr>
            <p:nvPr/>
          </p:nvPicPr>
          <p:blipFill>
            <a:blip r:embed="rId4" cstate="print"/>
            <a:srcRect/>
            <a:stretch>
              <a:fillRect/>
            </a:stretch>
          </p:blipFill>
          <p:spPr bwMode="auto">
            <a:xfrm>
              <a:off x="960" y="1152"/>
              <a:ext cx="1467" cy="1370"/>
            </a:xfrm>
            <a:prstGeom prst="rect">
              <a:avLst/>
            </a:prstGeom>
            <a:noFill/>
            <a:ln w="9525">
              <a:noFill/>
              <a:miter lim="800000"/>
              <a:headEnd/>
              <a:tailEnd/>
            </a:ln>
          </p:spPr>
        </p:pic>
        <p:pic>
          <p:nvPicPr>
            <p:cNvPr id="10374" name="Picture 132" descr="C:\Dokumente und Einstellungen\Administrator\Anwendungsdaten\Microsoft\Media Catalog\Downloaded Clips\cl24\j0090088.wmf"/>
            <p:cNvPicPr>
              <a:picLocks noChangeAspect="1" noChangeArrowheads="1"/>
            </p:cNvPicPr>
            <p:nvPr/>
          </p:nvPicPr>
          <p:blipFill>
            <a:blip r:embed="rId5" cstate="print"/>
            <a:srcRect/>
            <a:stretch>
              <a:fillRect/>
            </a:stretch>
          </p:blipFill>
          <p:spPr bwMode="auto">
            <a:xfrm>
              <a:off x="1296" y="2640"/>
              <a:ext cx="995" cy="918"/>
            </a:xfrm>
            <a:prstGeom prst="rect">
              <a:avLst/>
            </a:prstGeom>
            <a:noFill/>
            <a:ln w="9525">
              <a:noFill/>
              <a:miter lim="800000"/>
              <a:headEnd/>
              <a:tailEnd/>
            </a:ln>
          </p:spPr>
        </p:pic>
        <p:sp>
          <p:nvSpPr>
            <p:cNvPr id="10375" name="Freeform 133"/>
            <p:cNvSpPr>
              <a:spLocks/>
            </p:cNvSpPr>
            <p:nvPr/>
          </p:nvSpPr>
          <p:spPr bwMode="auto">
            <a:xfrm>
              <a:off x="2352" y="1440"/>
              <a:ext cx="910" cy="1140"/>
            </a:xfrm>
            <a:custGeom>
              <a:avLst/>
              <a:gdLst>
                <a:gd name="T0" fmla="*/ 48 w 1820"/>
                <a:gd name="T1" fmla="*/ 10 h 2279"/>
                <a:gd name="T2" fmla="*/ 52 w 1820"/>
                <a:gd name="T3" fmla="*/ 11 h 2279"/>
                <a:gd name="T4" fmla="*/ 45 w 1820"/>
                <a:gd name="T5" fmla="*/ 20 h 2279"/>
                <a:gd name="T6" fmla="*/ 41 w 1820"/>
                <a:gd name="T7" fmla="*/ 30 h 2279"/>
                <a:gd name="T8" fmla="*/ 48 w 1820"/>
                <a:gd name="T9" fmla="*/ 27 h 2279"/>
                <a:gd name="T10" fmla="*/ 42 w 1820"/>
                <a:gd name="T11" fmla="*/ 39 h 2279"/>
                <a:gd name="T12" fmla="*/ 54 w 1820"/>
                <a:gd name="T13" fmla="*/ 29 h 2279"/>
                <a:gd name="T14" fmla="*/ 80 w 1820"/>
                <a:gd name="T15" fmla="*/ 25 h 2279"/>
                <a:gd name="T16" fmla="*/ 92 w 1820"/>
                <a:gd name="T17" fmla="*/ 51 h 2279"/>
                <a:gd name="T18" fmla="*/ 83 w 1820"/>
                <a:gd name="T19" fmla="*/ 38 h 2279"/>
                <a:gd name="T20" fmla="*/ 76 w 1820"/>
                <a:gd name="T21" fmla="*/ 36 h 2279"/>
                <a:gd name="T22" fmla="*/ 70 w 1820"/>
                <a:gd name="T23" fmla="*/ 35 h 2279"/>
                <a:gd name="T24" fmla="*/ 67 w 1820"/>
                <a:gd name="T25" fmla="*/ 38 h 2279"/>
                <a:gd name="T26" fmla="*/ 58 w 1820"/>
                <a:gd name="T27" fmla="*/ 39 h 2279"/>
                <a:gd name="T28" fmla="*/ 60 w 1820"/>
                <a:gd name="T29" fmla="*/ 44 h 2279"/>
                <a:gd name="T30" fmla="*/ 48 w 1820"/>
                <a:gd name="T31" fmla="*/ 42 h 2279"/>
                <a:gd name="T32" fmla="*/ 50 w 1820"/>
                <a:gd name="T33" fmla="*/ 46 h 2279"/>
                <a:gd name="T34" fmla="*/ 62 w 1820"/>
                <a:gd name="T35" fmla="*/ 52 h 2279"/>
                <a:gd name="T36" fmla="*/ 76 w 1820"/>
                <a:gd name="T37" fmla="*/ 67 h 2279"/>
                <a:gd name="T38" fmla="*/ 80 w 1820"/>
                <a:gd name="T39" fmla="*/ 109 h 2279"/>
                <a:gd name="T40" fmla="*/ 95 w 1820"/>
                <a:gd name="T41" fmla="*/ 111 h 2279"/>
                <a:gd name="T42" fmla="*/ 107 w 1820"/>
                <a:gd name="T43" fmla="*/ 122 h 2279"/>
                <a:gd name="T44" fmla="*/ 113 w 1820"/>
                <a:gd name="T45" fmla="*/ 131 h 2279"/>
                <a:gd name="T46" fmla="*/ 100 w 1820"/>
                <a:gd name="T47" fmla="*/ 136 h 2279"/>
                <a:gd name="T48" fmla="*/ 85 w 1820"/>
                <a:gd name="T49" fmla="*/ 132 h 2279"/>
                <a:gd name="T50" fmla="*/ 74 w 1820"/>
                <a:gd name="T51" fmla="*/ 140 h 2279"/>
                <a:gd name="T52" fmla="*/ 62 w 1820"/>
                <a:gd name="T53" fmla="*/ 143 h 2279"/>
                <a:gd name="T54" fmla="*/ 48 w 1820"/>
                <a:gd name="T55" fmla="*/ 138 h 2279"/>
                <a:gd name="T56" fmla="*/ 35 w 1820"/>
                <a:gd name="T57" fmla="*/ 130 h 2279"/>
                <a:gd name="T58" fmla="*/ 24 w 1820"/>
                <a:gd name="T59" fmla="*/ 131 h 2279"/>
                <a:gd name="T60" fmla="*/ 16 w 1820"/>
                <a:gd name="T61" fmla="*/ 129 h 2279"/>
                <a:gd name="T62" fmla="*/ 24 w 1820"/>
                <a:gd name="T63" fmla="*/ 119 h 2279"/>
                <a:gd name="T64" fmla="*/ 33 w 1820"/>
                <a:gd name="T65" fmla="*/ 110 h 2279"/>
                <a:gd name="T66" fmla="*/ 48 w 1820"/>
                <a:gd name="T67" fmla="*/ 107 h 2279"/>
                <a:gd name="T68" fmla="*/ 61 w 1820"/>
                <a:gd name="T69" fmla="*/ 103 h 2279"/>
                <a:gd name="T70" fmla="*/ 63 w 1820"/>
                <a:gd name="T71" fmla="*/ 65 h 2279"/>
                <a:gd name="T72" fmla="*/ 50 w 1820"/>
                <a:gd name="T73" fmla="*/ 50 h 2279"/>
                <a:gd name="T74" fmla="*/ 38 w 1820"/>
                <a:gd name="T75" fmla="*/ 50 h 2279"/>
                <a:gd name="T76" fmla="*/ 37 w 1820"/>
                <a:gd name="T77" fmla="*/ 62 h 2279"/>
                <a:gd name="T78" fmla="*/ 35 w 1820"/>
                <a:gd name="T79" fmla="*/ 62 h 2279"/>
                <a:gd name="T80" fmla="*/ 34 w 1820"/>
                <a:gd name="T81" fmla="*/ 68 h 2279"/>
                <a:gd name="T82" fmla="*/ 28 w 1820"/>
                <a:gd name="T83" fmla="*/ 67 h 2279"/>
                <a:gd name="T84" fmla="*/ 34 w 1820"/>
                <a:gd name="T85" fmla="*/ 81 h 2279"/>
                <a:gd name="T86" fmla="*/ 28 w 1820"/>
                <a:gd name="T87" fmla="*/ 81 h 2279"/>
                <a:gd name="T88" fmla="*/ 31 w 1820"/>
                <a:gd name="T89" fmla="*/ 90 h 2279"/>
                <a:gd name="T90" fmla="*/ 20 w 1820"/>
                <a:gd name="T91" fmla="*/ 63 h 2279"/>
                <a:gd name="T92" fmla="*/ 33 w 1820"/>
                <a:gd name="T93" fmla="*/ 48 h 2279"/>
                <a:gd name="T94" fmla="*/ 33 w 1820"/>
                <a:gd name="T95" fmla="*/ 44 h 2279"/>
                <a:gd name="T96" fmla="*/ 28 w 1820"/>
                <a:gd name="T97" fmla="*/ 44 h 2279"/>
                <a:gd name="T98" fmla="*/ 22 w 1820"/>
                <a:gd name="T99" fmla="*/ 46 h 2279"/>
                <a:gd name="T100" fmla="*/ 19 w 1820"/>
                <a:gd name="T101" fmla="*/ 47 h 2279"/>
                <a:gd name="T102" fmla="*/ 12 w 1820"/>
                <a:gd name="T103" fmla="*/ 51 h 2279"/>
                <a:gd name="T104" fmla="*/ 10 w 1820"/>
                <a:gd name="T105" fmla="*/ 48 h 2279"/>
                <a:gd name="T106" fmla="*/ 1 w 1820"/>
                <a:gd name="T107" fmla="*/ 54 h 2279"/>
                <a:gd name="T108" fmla="*/ 10 w 1820"/>
                <a:gd name="T109" fmla="*/ 39 h 2279"/>
                <a:gd name="T110" fmla="*/ 26 w 1820"/>
                <a:gd name="T111" fmla="*/ 35 h 2279"/>
                <a:gd name="T112" fmla="*/ 36 w 1820"/>
                <a:gd name="T113" fmla="*/ 36 h 2279"/>
                <a:gd name="T114" fmla="*/ 34 w 1820"/>
                <a:gd name="T115" fmla="*/ 20 h 2279"/>
                <a:gd name="T116" fmla="*/ 47 w 1820"/>
                <a:gd name="T117" fmla="*/ 4 h 2279"/>
                <a:gd name="T118" fmla="*/ 50 w 1820"/>
                <a:gd name="T119" fmla="*/ 3 h 2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20"/>
                <a:gd name="T181" fmla="*/ 0 h 2279"/>
                <a:gd name="T182" fmla="*/ 1820 w 1820"/>
                <a:gd name="T183" fmla="*/ 2279 h 2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20" h="2279">
                  <a:moveTo>
                    <a:pt x="781" y="53"/>
                  </a:moveTo>
                  <a:lnTo>
                    <a:pt x="769" y="67"/>
                  </a:lnTo>
                  <a:lnTo>
                    <a:pt x="758" y="81"/>
                  </a:lnTo>
                  <a:lnTo>
                    <a:pt x="747" y="96"/>
                  </a:lnTo>
                  <a:lnTo>
                    <a:pt x="738" y="111"/>
                  </a:lnTo>
                  <a:lnTo>
                    <a:pt x="729" y="126"/>
                  </a:lnTo>
                  <a:lnTo>
                    <a:pt x="721" y="141"/>
                  </a:lnTo>
                  <a:lnTo>
                    <a:pt x="714" y="157"/>
                  </a:lnTo>
                  <a:lnTo>
                    <a:pt x="708" y="173"/>
                  </a:lnTo>
                  <a:lnTo>
                    <a:pt x="727" y="166"/>
                  </a:lnTo>
                  <a:lnTo>
                    <a:pt x="747" y="159"/>
                  </a:lnTo>
                  <a:lnTo>
                    <a:pt x="767" y="154"/>
                  </a:lnTo>
                  <a:lnTo>
                    <a:pt x="789" y="150"/>
                  </a:lnTo>
                  <a:lnTo>
                    <a:pt x="810" y="147"/>
                  </a:lnTo>
                  <a:lnTo>
                    <a:pt x="832" y="146"/>
                  </a:lnTo>
                  <a:lnTo>
                    <a:pt x="853" y="147"/>
                  </a:lnTo>
                  <a:lnTo>
                    <a:pt x="875" y="150"/>
                  </a:lnTo>
                  <a:lnTo>
                    <a:pt x="870" y="154"/>
                  </a:lnTo>
                  <a:lnTo>
                    <a:pt x="861" y="158"/>
                  </a:lnTo>
                  <a:lnTo>
                    <a:pt x="853" y="160"/>
                  </a:lnTo>
                  <a:lnTo>
                    <a:pt x="844" y="162"/>
                  </a:lnTo>
                  <a:lnTo>
                    <a:pt x="835" y="165"/>
                  </a:lnTo>
                  <a:lnTo>
                    <a:pt x="826" y="167"/>
                  </a:lnTo>
                  <a:lnTo>
                    <a:pt x="817" y="169"/>
                  </a:lnTo>
                  <a:lnTo>
                    <a:pt x="808" y="173"/>
                  </a:lnTo>
                  <a:lnTo>
                    <a:pt x="784" y="187"/>
                  </a:lnTo>
                  <a:lnTo>
                    <a:pt x="761" y="204"/>
                  </a:lnTo>
                  <a:lnTo>
                    <a:pt x="739" y="225"/>
                  </a:lnTo>
                  <a:lnTo>
                    <a:pt x="720" y="247"/>
                  </a:lnTo>
                  <a:lnTo>
                    <a:pt x="702" y="271"/>
                  </a:lnTo>
                  <a:lnTo>
                    <a:pt x="688" y="295"/>
                  </a:lnTo>
                  <a:lnTo>
                    <a:pt x="676" y="320"/>
                  </a:lnTo>
                  <a:lnTo>
                    <a:pt x="667" y="347"/>
                  </a:lnTo>
                  <a:lnTo>
                    <a:pt x="683" y="338"/>
                  </a:lnTo>
                  <a:lnTo>
                    <a:pt x="699" y="330"/>
                  </a:lnTo>
                  <a:lnTo>
                    <a:pt x="716" y="320"/>
                  </a:lnTo>
                  <a:lnTo>
                    <a:pt x="734" y="312"/>
                  </a:lnTo>
                  <a:lnTo>
                    <a:pt x="751" y="304"/>
                  </a:lnTo>
                  <a:lnTo>
                    <a:pt x="768" y="296"/>
                  </a:lnTo>
                  <a:lnTo>
                    <a:pt x="787" y="288"/>
                  </a:lnTo>
                  <a:lnTo>
                    <a:pt x="804" y="281"/>
                  </a:lnTo>
                  <a:lnTo>
                    <a:pt x="776" y="304"/>
                  </a:lnTo>
                  <a:lnTo>
                    <a:pt x="750" y="327"/>
                  </a:lnTo>
                  <a:lnTo>
                    <a:pt x="722" y="353"/>
                  </a:lnTo>
                  <a:lnTo>
                    <a:pt x="698" y="378"/>
                  </a:lnTo>
                  <a:lnTo>
                    <a:pt x="676" y="407"/>
                  </a:lnTo>
                  <a:lnTo>
                    <a:pt x="659" y="437"/>
                  </a:lnTo>
                  <a:lnTo>
                    <a:pt x="647" y="468"/>
                  </a:lnTo>
                  <a:lnTo>
                    <a:pt x="641" y="502"/>
                  </a:lnTo>
                  <a:lnTo>
                    <a:pt x="659" y="487"/>
                  </a:lnTo>
                  <a:lnTo>
                    <a:pt x="675" y="474"/>
                  </a:lnTo>
                  <a:lnTo>
                    <a:pt x="692" y="460"/>
                  </a:lnTo>
                  <a:lnTo>
                    <a:pt x="711" y="447"/>
                  </a:lnTo>
                  <a:lnTo>
                    <a:pt x="728" y="434"/>
                  </a:lnTo>
                  <a:lnTo>
                    <a:pt x="746" y="424"/>
                  </a:lnTo>
                  <a:lnTo>
                    <a:pt x="766" y="414"/>
                  </a:lnTo>
                  <a:lnTo>
                    <a:pt x="785" y="404"/>
                  </a:lnTo>
                  <a:lnTo>
                    <a:pt x="779" y="413"/>
                  </a:lnTo>
                  <a:lnTo>
                    <a:pt x="770" y="419"/>
                  </a:lnTo>
                  <a:lnTo>
                    <a:pt x="761" y="428"/>
                  </a:lnTo>
                  <a:lnTo>
                    <a:pt x="753" y="434"/>
                  </a:lnTo>
                  <a:lnTo>
                    <a:pt x="744" y="442"/>
                  </a:lnTo>
                  <a:lnTo>
                    <a:pt x="737" y="451"/>
                  </a:lnTo>
                  <a:lnTo>
                    <a:pt x="730" y="461"/>
                  </a:lnTo>
                  <a:lnTo>
                    <a:pt x="727" y="471"/>
                  </a:lnTo>
                  <a:lnTo>
                    <a:pt x="716" y="491"/>
                  </a:lnTo>
                  <a:lnTo>
                    <a:pt x="705" y="510"/>
                  </a:lnTo>
                  <a:lnTo>
                    <a:pt x="694" y="530"/>
                  </a:lnTo>
                  <a:lnTo>
                    <a:pt x="684" y="551"/>
                  </a:lnTo>
                  <a:lnTo>
                    <a:pt x="676" y="572"/>
                  </a:lnTo>
                  <a:lnTo>
                    <a:pt x="670" y="593"/>
                  </a:lnTo>
                  <a:lnTo>
                    <a:pt x="669" y="616"/>
                  </a:lnTo>
                  <a:lnTo>
                    <a:pt x="670" y="641"/>
                  </a:lnTo>
                  <a:lnTo>
                    <a:pt x="682" y="626"/>
                  </a:lnTo>
                  <a:lnTo>
                    <a:pt x="692" y="610"/>
                  </a:lnTo>
                  <a:lnTo>
                    <a:pt x="704" y="593"/>
                  </a:lnTo>
                  <a:lnTo>
                    <a:pt x="716" y="577"/>
                  </a:lnTo>
                  <a:lnTo>
                    <a:pt x="729" y="561"/>
                  </a:lnTo>
                  <a:lnTo>
                    <a:pt x="742" y="545"/>
                  </a:lnTo>
                  <a:lnTo>
                    <a:pt x="757" y="530"/>
                  </a:lnTo>
                  <a:lnTo>
                    <a:pt x="773" y="516"/>
                  </a:lnTo>
                  <a:lnTo>
                    <a:pt x="799" y="493"/>
                  </a:lnTo>
                  <a:lnTo>
                    <a:pt x="828" y="472"/>
                  </a:lnTo>
                  <a:lnTo>
                    <a:pt x="858" y="453"/>
                  </a:lnTo>
                  <a:lnTo>
                    <a:pt x="889" y="436"/>
                  </a:lnTo>
                  <a:lnTo>
                    <a:pt x="921" y="421"/>
                  </a:lnTo>
                  <a:lnTo>
                    <a:pt x="954" y="408"/>
                  </a:lnTo>
                  <a:lnTo>
                    <a:pt x="988" y="396"/>
                  </a:lnTo>
                  <a:lnTo>
                    <a:pt x="1022" y="387"/>
                  </a:lnTo>
                  <a:lnTo>
                    <a:pt x="1057" y="381"/>
                  </a:lnTo>
                  <a:lnTo>
                    <a:pt x="1092" y="377"/>
                  </a:lnTo>
                  <a:lnTo>
                    <a:pt x="1128" y="376"/>
                  </a:lnTo>
                  <a:lnTo>
                    <a:pt x="1162" y="377"/>
                  </a:lnTo>
                  <a:lnTo>
                    <a:pt x="1198" y="380"/>
                  </a:lnTo>
                  <a:lnTo>
                    <a:pt x="1232" y="386"/>
                  </a:lnTo>
                  <a:lnTo>
                    <a:pt x="1267" y="395"/>
                  </a:lnTo>
                  <a:lnTo>
                    <a:pt x="1302" y="408"/>
                  </a:lnTo>
                  <a:lnTo>
                    <a:pt x="1338" y="428"/>
                  </a:lnTo>
                  <a:lnTo>
                    <a:pt x="1372" y="452"/>
                  </a:lnTo>
                  <a:lnTo>
                    <a:pt x="1401" y="481"/>
                  </a:lnTo>
                  <a:lnTo>
                    <a:pt x="1425" y="513"/>
                  </a:lnTo>
                  <a:lnTo>
                    <a:pt x="1444" y="548"/>
                  </a:lnTo>
                  <a:lnTo>
                    <a:pt x="1459" y="587"/>
                  </a:lnTo>
                  <a:lnTo>
                    <a:pt x="1470" y="627"/>
                  </a:lnTo>
                  <a:lnTo>
                    <a:pt x="1473" y="667"/>
                  </a:lnTo>
                  <a:lnTo>
                    <a:pt x="1471" y="716"/>
                  </a:lnTo>
                  <a:lnTo>
                    <a:pt x="1466" y="764"/>
                  </a:lnTo>
                  <a:lnTo>
                    <a:pt x="1458" y="810"/>
                  </a:lnTo>
                  <a:lnTo>
                    <a:pt x="1444" y="854"/>
                  </a:lnTo>
                  <a:lnTo>
                    <a:pt x="1440" y="857"/>
                  </a:lnTo>
                  <a:lnTo>
                    <a:pt x="1444" y="812"/>
                  </a:lnTo>
                  <a:lnTo>
                    <a:pt x="1443" y="769"/>
                  </a:lnTo>
                  <a:lnTo>
                    <a:pt x="1435" y="727"/>
                  </a:lnTo>
                  <a:lnTo>
                    <a:pt x="1421" y="688"/>
                  </a:lnTo>
                  <a:lnTo>
                    <a:pt x="1401" y="650"/>
                  </a:lnTo>
                  <a:lnTo>
                    <a:pt x="1375" y="616"/>
                  </a:lnTo>
                  <a:lnTo>
                    <a:pt x="1345" y="584"/>
                  </a:lnTo>
                  <a:lnTo>
                    <a:pt x="1310" y="557"/>
                  </a:lnTo>
                  <a:lnTo>
                    <a:pt x="1314" y="582"/>
                  </a:lnTo>
                  <a:lnTo>
                    <a:pt x="1317" y="606"/>
                  </a:lnTo>
                  <a:lnTo>
                    <a:pt x="1317" y="631"/>
                  </a:lnTo>
                  <a:lnTo>
                    <a:pt x="1313" y="657"/>
                  </a:lnTo>
                  <a:lnTo>
                    <a:pt x="1308" y="682"/>
                  </a:lnTo>
                  <a:lnTo>
                    <a:pt x="1303" y="706"/>
                  </a:lnTo>
                  <a:lnTo>
                    <a:pt x="1295" y="729"/>
                  </a:lnTo>
                  <a:lnTo>
                    <a:pt x="1285" y="751"/>
                  </a:lnTo>
                  <a:lnTo>
                    <a:pt x="1284" y="719"/>
                  </a:lnTo>
                  <a:lnTo>
                    <a:pt x="1280" y="687"/>
                  </a:lnTo>
                  <a:lnTo>
                    <a:pt x="1269" y="657"/>
                  </a:lnTo>
                  <a:lnTo>
                    <a:pt x="1255" y="628"/>
                  </a:lnTo>
                  <a:lnTo>
                    <a:pt x="1237" y="602"/>
                  </a:lnTo>
                  <a:lnTo>
                    <a:pt x="1215" y="576"/>
                  </a:lnTo>
                  <a:lnTo>
                    <a:pt x="1190" y="555"/>
                  </a:lnTo>
                  <a:lnTo>
                    <a:pt x="1162" y="537"/>
                  </a:lnTo>
                  <a:lnTo>
                    <a:pt x="1149" y="530"/>
                  </a:lnTo>
                  <a:lnTo>
                    <a:pt x="1137" y="524"/>
                  </a:lnTo>
                  <a:lnTo>
                    <a:pt x="1124" y="519"/>
                  </a:lnTo>
                  <a:lnTo>
                    <a:pt x="1111" y="514"/>
                  </a:lnTo>
                  <a:lnTo>
                    <a:pt x="1099" y="508"/>
                  </a:lnTo>
                  <a:lnTo>
                    <a:pt x="1085" y="505"/>
                  </a:lnTo>
                  <a:lnTo>
                    <a:pt x="1072" y="501"/>
                  </a:lnTo>
                  <a:lnTo>
                    <a:pt x="1058" y="498"/>
                  </a:lnTo>
                  <a:lnTo>
                    <a:pt x="1084" y="522"/>
                  </a:lnTo>
                  <a:lnTo>
                    <a:pt x="1107" y="550"/>
                  </a:lnTo>
                  <a:lnTo>
                    <a:pt x="1128" y="577"/>
                  </a:lnTo>
                  <a:lnTo>
                    <a:pt x="1144" y="608"/>
                  </a:lnTo>
                  <a:lnTo>
                    <a:pt x="1156" y="640"/>
                  </a:lnTo>
                  <a:lnTo>
                    <a:pt x="1166" y="673"/>
                  </a:lnTo>
                  <a:lnTo>
                    <a:pt x="1171" y="709"/>
                  </a:lnTo>
                  <a:lnTo>
                    <a:pt x="1173" y="744"/>
                  </a:lnTo>
                  <a:lnTo>
                    <a:pt x="1166" y="718"/>
                  </a:lnTo>
                  <a:lnTo>
                    <a:pt x="1153" y="693"/>
                  </a:lnTo>
                  <a:lnTo>
                    <a:pt x="1136" y="668"/>
                  </a:lnTo>
                  <a:lnTo>
                    <a:pt x="1116" y="645"/>
                  </a:lnTo>
                  <a:lnTo>
                    <a:pt x="1093" y="626"/>
                  </a:lnTo>
                  <a:lnTo>
                    <a:pt x="1068" y="608"/>
                  </a:lnTo>
                  <a:lnTo>
                    <a:pt x="1042" y="595"/>
                  </a:lnTo>
                  <a:lnTo>
                    <a:pt x="1016" y="585"/>
                  </a:lnTo>
                  <a:lnTo>
                    <a:pt x="1002" y="582"/>
                  </a:lnTo>
                  <a:lnTo>
                    <a:pt x="986" y="580"/>
                  </a:lnTo>
                  <a:lnTo>
                    <a:pt x="971" y="578"/>
                  </a:lnTo>
                  <a:lnTo>
                    <a:pt x="955" y="578"/>
                  </a:lnTo>
                  <a:lnTo>
                    <a:pt x="939" y="581"/>
                  </a:lnTo>
                  <a:lnTo>
                    <a:pt x="924" y="583"/>
                  </a:lnTo>
                  <a:lnTo>
                    <a:pt x="909" y="588"/>
                  </a:lnTo>
                  <a:lnTo>
                    <a:pt x="895" y="593"/>
                  </a:lnTo>
                  <a:lnTo>
                    <a:pt x="911" y="606"/>
                  </a:lnTo>
                  <a:lnTo>
                    <a:pt x="925" y="620"/>
                  </a:lnTo>
                  <a:lnTo>
                    <a:pt x="936" y="636"/>
                  </a:lnTo>
                  <a:lnTo>
                    <a:pt x="947" y="652"/>
                  </a:lnTo>
                  <a:lnTo>
                    <a:pt x="956" y="669"/>
                  </a:lnTo>
                  <a:lnTo>
                    <a:pt x="963" y="687"/>
                  </a:lnTo>
                  <a:lnTo>
                    <a:pt x="969" y="705"/>
                  </a:lnTo>
                  <a:lnTo>
                    <a:pt x="973" y="724"/>
                  </a:lnTo>
                  <a:lnTo>
                    <a:pt x="967" y="720"/>
                  </a:lnTo>
                  <a:lnTo>
                    <a:pt x="962" y="716"/>
                  </a:lnTo>
                  <a:lnTo>
                    <a:pt x="958" y="711"/>
                  </a:lnTo>
                  <a:lnTo>
                    <a:pt x="955" y="705"/>
                  </a:lnTo>
                  <a:lnTo>
                    <a:pt x="951" y="699"/>
                  </a:lnTo>
                  <a:lnTo>
                    <a:pt x="948" y="694"/>
                  </a:lnTo>
                  <a:lnTo>
                    <a:pt x="943" y="688"/>
                  </a:lnTo>
                  <a:lnTo>
                    <a:pt x="939" y="683"/>
                  </a:lnTo>
                  <a:lnTo>
                    <a:pt x="921" y="672"/>
                  </a:lnTo>
                  <a:lnTo>
                    <a:pt x="902" y="663"/>
                  </a:lnTo>
                  <a:lnTo>
                    <a:pt x="882" y="656"/>
                  </a:lnTo>
                  <a:lnTo>
                    <a:pt x="861" y="650"/>
                  </a:lnTo>
                  <a:lnTo>
                    <a:pt x="841" y="648"/>
                  </a:lnTo>
                  <a:lnTo>
                    <a:pt x="819" y="646"/>
                  </a:lnTo>
                  <a:lnTo>
                    <a:pt x="797" y="649"/>
                  </a:lnTo>
                  <a:lnTo>
                    <a:pt x="775" y="653"/>
                  </a:lnTo>
                  <a:lnTo>
                    <a:pt x="766" y="656"/>
                  </a:lnTo>
                  <a:lnTo>
                    <a:pt x="757" y="659"/>
                  </a:lnTo>
                  <a:lnTo>
                    <a:pt x="747" y="664"/>
                  </a:lnTo>
                  <a:lnTo>
                    <a:pt x="739" y="668"/>
                  </a:lnTo>
                  <a:lnTo>
                    <a:pt x="730" y="673"/>
                  </a:lnTo>
                  <a:lnTo>
                    <a:pt x="722" y="679"/>
                  </a:lnTo>
                  <a:lnTo>
                    <a:pt x="714" y="684"/>
                  </a:lnTo>
                  <a:lnTo>
                    <a:pt x="706" y="690"/>
                  </a:lnTo>
                  <a:lnTo>
                    <a:pt x="720" y="699"/>
                  </a:lnTo>
                  <a:lnTo>
                    <a:pt x="734" y="706"/>
                  </a:lnTo>
                  <a:lnTo>
                    <a:pt x="749" y="714"/>
                  </a:lnTo>
                  <a:lnTo>
                    <a:pt x="762" y="720"/>
                  </a:lnTo>
                  <a:lnTo>
                    <a:pt x="777" y="726"/>
                  </a:lnTo>
                  <a:lnTo>
                    <a:pt x="792" y="732"/>
                  </a:lnTo>
                  <a:lnTo>
                    <a:pt x="808" y="737"/>
                  </a:lnTo>
                  <a:lnTo>
                    <a:pt x="823" y="742"/>
                  </a:lnTo>
                  <a:lnTo>
                    <a:pt x="838" y="748"/>
                  </a:lnTo>
                  <a:lnTo>
                    <a:pt x="853" y="754"/>
                  </a:lnTo>
                  <a:lnTo>
                    <a:pt x="868" y="759"/>
                  </a:lnTo>
                  <a:lnTo>
                    <a:pt x="883" y="766"/>
                  </a:lnTo>
                  <a:lnTo>
                    <a:pt x="898" y="773"/>
                  </a:lnTo>
                  <a:lnTo>
                    <a:pt x="912" y="780"/>
                  </a:lnTo>
                  <a:lnTo>
                    <a:pt x="926" y="789"/>
                  </a:lnTo>
                  <a:lnTo>
                    <a:pt x="940" y="799"/>
                  </a:lnTo>
                  <a:lnTo>
                    <a:pt x="961" y="816"/>
                  </a:lnTo>
                  <a:lnTo>
                    <a:pt x="981" y="832"/>
                  </a:lnTo>
                  <a:lnTo>
                    <a:pt x="1002" y="850"/>
                  </a:lnTo>
                  <a:lnTo>
                    <a:pt x="1022" y="868"/>
                  </a:lnTo>
                  <a:lnTo>
                    <a:pt x="1042" y="886"/>
                  </a:lnTo>
                  <a:lnTo>
                    <a:pt x="1063" y="905"/>
                  </a:lnTo>
                  <a:lnTo>
                    <a:pt x="1083" y="923"/>
                  </a:lnTo>
                  <a:lnTo>
                    <a:pt x="1102" y="943"/>
                  </a:lnTo>
                  <a:lnTo>
                    <a:pt x="1121" y="962"/>
                  </a:lnTo>
                  <a:lnTo>
                    <a:pt x="1139" y="983"/>
                  </a:lnTo>
                  <a:lnTo>
                    <a:pt x="1156" y="1003"/>
                  </a:lnTo>
                  <a:lnTo>
                    <a:pt x="1173" y="1024"/>
                  </a:lnTo>
                  <a:lnTo>
                    <a:pt x="1189" y="1045"/>
                  </a:lnTo>
                  <a:lnTo>
                    <a:pt x="1202" y="1067"/>
                  </a:lnTo>
                  <a:lnTo>
                    <a:pt x="1216" y="1089"/>
                  </a:lnTo>
                  <a:lnTo>
                    <a:pt x="1228" y="1112"/>
                  </a:lnTo>
                  <a:lnTo>
                    <a:pt x="1255" y="1171"/>
                  </a:lnTo>
                  <a:lnTo>
                    <a:pt x="1278" y="1233"/>
                  </a:lnTo>
                  <a:lnTo>
                    <a:pt x="1295" y="1297"/>
                  </a:lnTo>
                  <a:lnTo>
                    <a:pt x="1305" y="1364"/>
                  </a:lnTo>
                  <a:lnTo>
                    <a:pt x="1310" y="1433"/>
                  </a:lnTo>
                  <a:lnTo>
                    <a:pt x="1308" y="1501"/>
                  </a:lnTo>
                  <a:lnTo>
                    <a:pt x="1302" y="1569"/>
                  </a:lnTo>
                  <a:lnTo>
                    <a:pt x="1288" y="1635"/>
                  </a:lnTo>
                  <a:lnTo>
                    <a:pt x="1257" y="1733"/>
                  </a:lnTo>
                  <a:lnTo>
                    <a:pt x="1274" y="1735"/>
                  </a:lnTo>
                  <a:lnTo>
                    <a:pt x="1292" y="1735"/>
                  </a:lnTo>
                  <a:lnTo>
                    <a:pt x="1310" y="1734"/>
                  </a:lnTo>
                  <a:lnTo>
                    <a:pt x="1327" y="1732"/>
                  </a:lnTo>
                  <a:lnTo>
                    <a:pt x="1344" y="1730"/>
                  </a:lnTo>
                  <a:lnTo>
                    <a:pt x="1363" y="1727"/>
                  </a:lnTo>
                  <a:lnTo>
                    <a:pt x="1381" y="1727"/>
                  </a:lnTo>
                  <a:lnTo>
                    <a:pt x="1401" y="1730"/>
                  </a:lnTo>
                  <a:lnTo>
                    <a:pt x="1425" y="1734"/>
                  </a:lnTo>
                  <a:lnTo>
                    <a:pt x="1448" y="1740"/>
                  </a:lnTo>
                  <a:lnTo>
                    <a:pt x="1470" y="1748"/>
                  </a:lnTo>
                  <a:lnTo>
                    <a:pt x="1492" y="1757"/>
                  </a:lnTo>
                  <a:lnTo>
                    <a:pt x="1512" y="1769"/>
                  </a:lnTo>
                  <a:lnTo>
                    <a:pt x="1532" y="1784"/>
                  </a:lnTo>
                  <a:lnTo>
                    <a:pt x="1549" y="1801"/>
                  </a:lnTo>
                  <a:lnTo>
                    <a:pt x="1565" y="1822"/>
                  </a:lnTo>
                  <a:lnTo>
                    <a:pt x="1577" y="1838"/>
                  </a:lnTo>
                  <a:lnTo>
                    <a:pt x="1588" y="1854"/>
                  </a:lnTo>
                  <a:lnTo>
                    <a:pt x="1601" y="1871"/>
                  </a:lnTo>
                  <a:lnTo>
                    <a:pt x="1615" y="1887"/>
                  </a:lnTo>
                  <a:lnTo>
                    <a:pt x="1629" y="1902"/>
                  </a:lnTo>
                  <a:lnTo>
                    <a:pt x="1645" y="1916"/>
                  </a:lnTo>
                  <a:lnTo>
                    <a:pt x="1662" y="1927"/>
                  </a:lnTo>
                  <a:lnTo>
                    <a:pt x="1681" y="1935"/>
                  </a:lnTo>
                  <a:lnTo>
                    <a:pt x="1701" y="1939"/>
                  </a:lnTo>
                  <a:lnTo>
                    <a:pt x="1722" y="1945"/>
                  </a:lnTo>
                  <a:lnTo>
                    <a:pt x="1743" y="1953"/>
                  </a:lnTo>
                  <a:lnTo>
                    <a:pt x="1762" y="1964"/>
                  </a:lnTo>
                  <a:lnTo>
                    <a:pt x="1780" y="1976"/>
                  </a:lnTo>
                  <a:lnTo>
                    <a:pt x="1796" y="1992"/>
                  </a:lnTo>
                  <a:lnTo>
                    <a:pt x="1808" y="2010"/>
                  </a:lnTo>
                  <a:lnTo>
                    <a:pt x="1819" y="2030"/>
                  </a:lnTo>
                  <a:lnTo>
                    <a:pt x="1820" y="2043"/>
                  </a:lnTo>
                  <a:lnTo>
                    <a:pt x="1819" y="2056"/>
                  </a:lnTo>
                  <a:lnTo>
                    <a:pt x="1815" y="2067"/>
                  </a:lnTo>
                  <a:lnTo>
                    <a:pt x="1810" y="2078"/>
                  </a:lnTo>
                  <a:lnTo>
                    <a:pt x="1803" y="2088"/>
                  </a:lnTo>
                  <a:lnTo>
                    <a:pt x="1796" y="2097"/>
                  </a:lnTo>
                  <a:lnTo>
                    <a:pt x="1788" y="2108"/>
                  </a:lnTo>
                  <a:lnTo>
                    <a:pt x="1781" y="2118"/>
                  </a:lnTo>
                  <a:lnTo>
                    <a:pt x="1762" y="2129"/>
                  </a:lnTo>
                  <a:lnTo>
                    <a:pt x="1744" y="2140"/>
                  </a:lnTo>
                  <a:lnTo>
                    <a:pt x="1724" y="2148"/>
                  </a:lnTo>
                  <a:lnTo>
                    <a:pt x="1704" y="2155"/>
                  </a:lnTo>
                  <a:lnTo>
                    <a:pt x="1683" y="2159"/>
                  </a:lnTo>
                  <a:lnTo>
                    <a:pt x="1661" y="2164"/>
                  </a:lnTo>
                  <a:lnTo>
                    <a:pt x="1639" y="2166"/>
                  </a:lnTo>
                  <a:lnTo>
                    <a:pt x="1617" y="2169"/>
                  </a:lnTo>
                  <a:lnTo>
                    <a:pt x="1595" y="2169"/>
                  </a:lnTo>
                  <a:lnTo>
                    <a:pt x="1573" y="2166"/>
                  </a:lnTo>
                  <a:lnTo>
                    <a:pt x="1552" y="2162"/>
                  </a:lnTo>
                  <a:lnTo>
                    <a:pt x="1531" y="2155"/>
                  </a:lnTo>
                  <a:lnTo>
                    <a:pt x="1510" y="2148"/>
                  </a:lnTo>
                  <a:lnTo>
                    <a:pt x="1489" y="2140"/>
                  </a:lnTo>
                  <a:lnTo>
                    <a:pt x="1469" y="2133"/>
                  </a:lnTo>
                  <a:lnTo>
                    <a:pt x="1448" y="2125"/>
                  </a:lnTo>
                  <a:lnTo>
                    <a:pt x="1427" y="2119"/>
                  </a:lnTo>
                  <a:lnTo>
                    <a:pt x="1406" y="2113"/>
                  </a:lnTo>
                  <a:lnTo>
                    <a:pt x="1387" y="2110"/>
                  </a:lnTo>
                  <a:lnTo>
                    <a:pt x="1366" y="2110"/>
                  </a:lnTo>
                  <a:lnTo>
                    <a:pt x="1345" y="2111"/>
                  </a:lnTo>
                  <a:lnTo>
                    <a:pt x="1325" y="2117"/>
                  </a:lnTo>
                  <a:lnTo>
                    <a:pt x="1303" y="2125"/>
                  </a:lnTo>
                  <a:lnTo>
                    <a:pt x="1282" y="2139"/>
                  </a:lnTo>
                  <a:lnTo>
                    <a:pt x="1270" y="2150"/>
                  </a:lnTo>
                  <a:lnTo>
                    <a:pt x="1259" y="2162"/>
                  </a:lnTo>
                  <a:lnTo>
                    <a:pt x="1247" y="2172"/>
                  </a:lnTo>
                  <a:lnTo>
                    <a:pt x="1236" y="2182"/>
                  </a:lnTo>
                  <a:lnTo>
                    <a:pt x="1224" y="2193"/>
                  </a:lnTo>
                  <a:lnTo>
                    <a:pt x="1212" y="2203"/>
                  </a:lnTo>
                  <a:lnTo>
                    <a:pt x="1200" y="2212"/>
                  </a:lnTo>
                  <a:lnTo>
                    <a:pt x="1187" y="2220"/>
                  </a:lnTo>
                  <a:lnTo>
                    <a:pt x="1175" y="2229"/>
                  </a:lnTo>
                  <a:lnTo>
                    <a:pt x="1162" y="2237"/>
                  </a:lnTo>
                  <a:lnTo>
                    <a:pt x="1148" y="2244"/>
                  </a:lnTo>
                  <a:lnTo>
                    <a:pt x="1134" y="2250"/>
                  </a:lnTo>
                  <a:lnTo>
                    <a:pt x="1122" y="2255"/>
                  </a:lnTo>
                  <a:lnTo>
                    <a:pt x="1107" y="2261"/>
                  </a:lnTo>
                  <a:lnTo>
                    <a:pt x="1093" y="2264"/>
                  </a:lnTo>
                  <a:lnTo>
                    <a:pt x="1078" y="2268"/>
                  </a:lnTo>
                  <a:lnTo>
                    <a:pt x="1058" y="2272"/>
                  </a:lnTo>
                  <a:lnTo>
                    <a:pt x="1039" y="2277"/>
                  </a:lnTo>
                  <a:lnTo>
                    <a:pt x="1019" y="2278"/>
                  </a:lnTo>
                  <a:lnTo>
                    <a:pt x="1000" y="2279"/>
                  </a:lnTo>
                  <a:lnTo>
                    <a:pt x="980" y="2278"/>
                  </a:lnTo>
                  <a:lnTo>
                    <a:pt x="961" y="2276"/>
                  </a:lnTo>
                  <a:lnTo>
                    <a:pt x="942" y="2272"/>
                  </a:lnTo>
                  <a:lnTo>
                    <a:pt x="923" y="2269"/>
                  </a:lnTo>
                  <a:lnTo>
                    <a:pt x="904" y="2263"/>
                  </a:lnTo>
                  <a:lnTo>
                    <a:pt x="886" y="2257"/>
                  </a:lnTo>
                  <a:lnTo>
                    <a:pt x="867" y="2252"/>
                  </a:lnTo>
                  <a:lnTo>
                    <a:pt x="850" y="2244"/>
                  </a:lnTo>
                  <a:lnTo>
                    <a:pt x="833" y="2237"/>
                  </a:lnTo>
                  <a:lnTo>
                    <a:pt x="814" y="2229"/>
                  </a:lnTo>
                  <a:lnTo>
                    <a:pt x="798" y="2220"/>
                  </a:lnTo>
                  <a:lnTo>
                    <a:pt x="781" y="2212"/>
                  </a:lnTo>
                  <a:lnTo>
                    <a:pt x="762" y="2203"/>
                  </a:lnTo>
                  <a:lnTo>
                    <a:pt x="745" y="2194"/>
                  </a:lnTo>
                  <a:lnTo>
                    <a:pt x="727" y="2184"/>
                  </a:lnTo>
                  <a:lnTo>
                    <a:pt x="709" y="2173"/>
                  </a:lnTo>
                  <a:lnTo>
                    <a:pt x="692" y="2162"/>
                  </a:lnTo>
                  <a:lnTo>
                    <a:pt x="675" y="2150"/>
                  </a:lnTo>
                  <a:lnTo>
                    <a:pt x="659" y="2139"/>
                  </a:lnTo>
                  <a:lnTo>
                    <a:pt x="641" y="2127"/>
                  </a:lnTo>
                  <a:lnTo>
                    <a:pt x="624" y="2117"/>
                  </a:lnTo>
                  <a:lnTo>
                    <a:pt x="607" y="2106"/>
                  </a:lnTo>
                  <a:lnTo>
                    <a:pt x="588" y="2096"/>
                  </a:lnTo>
                  <a:lnTo>
                    <a:pt x="570" y="2088"/>
                  </a:lnTo>
                  <a:lnTo>
                    <a:pt x="552" y="2080"/>
                  </a:lnTo>
                  <a:lnTo>
                    <a:pt x="533" y="2074"/>
                  </a:lnTo>
                  <a:lnTo>
                    <a:pt x="514" y="2070"/>
                  </a:lnTo>
                  <a:lnTo>
                    <a:pt x="493" y="2066"/>
                  </a:lnTo>
                  <a:lnTo>
                    <a:pt x="481" y="2070"/>
                  </a:lnTo>
                  <a:lnTo>
                    <a:pt x="470" y="2072"/>
                  </a:lnTo>
                  <a:lnTo>
                    <a:pt x="457" y="2075"/>
                  </a:lnTo>
                  <a:lnTo>
                    <a:pt x="446" y="2078"/>
                  </a:lnTo>
                  <a:lnTo>
                    <a:pt x="433" y="2081"/>
                  </a:lnTo>
                  <a:lnTo>
                    <a:pt x="420" y="2083"/>
                  </a:lnTo>
                  <a:lnTo>
                    <a:pt x="408" y="2085"/>
                  </a:lnTo>
                  <a:lnTo>
                    <a:pt x="395" y="2087"/>
                  </a:lnTo>
                  <a:lnTo>
                    <a:pt x="382" y="2088"/>
                  </a:lnTo>
                  <a:lnTo>
                    <a:pt x="370" y="2089"/>
                  </a:lnTo>
                  <a:lnTo>
                    <a:pt x="357" y="2089"/>
                  </a:lnTo>
                  <a:lnTo>
                    <a:pt x="344" y="2088"/>
                  </a:lnTo>
                  <a:lnTo>
                    <a:pt x="333" y="2087"/>
                  </a:lnTo>
                  <a:lnTo>
                    <a:pt x="320" y="2086"/>
                  </a:lnTo>
                  <a:lnTo>
                    <a:pt x="307" y="2082"/>
                  </a:lnTo>
                  <a:lnTo>
                    <a:pt x="296" y="2079"/>
                  </a:lnTo>
                  <a:lnTo>
                    <a:pt x="285" y="2074"/>
                  </a:lnTo>
                  <a:lnTo>
                    <a:pt x="275" y="2070"/>
                  </a:lnTo>
                  <a:lnTo>
                    <a:pt x="264" y="2064"/>
                  </a:lnTo>
                  <a:lnTo>
                    <a:pt x="254" y="2057"/>
                  </a:lnTo>
                  <a:lnTo>
                    <a:pt x="245" y="2050"/>
                  </a:lnTo>
                  <a:lnTo>
                    <a:pt x="238" y="2041"/>
                  </a:lnTo>
                  <a:lnTo>
                    <a:pt x="234" y="2030"/>
                  </a:lnTo>
                  <a:lnTo>
                    <a:pt x="232" y="2018"/>
                  </a:lnTo>
                  <a:lnTo>
                    <a:pt x="239" y="1992"/>
                  </a:lnTo>
                  <a:lnTo>
                    <a:pt x="251" y="1974"/>
                  </a:lnTo>
                  <a:lnTo>
                    <a:pt x="268" y="1960"/>
                  </a:lnTo>
                  <a:lnTo>
                    <a:pt x="289" y="1949"/>
                  </a:lnTo>
                  <a:lnTo>
                    <a:pt x="310" y="1939"/>
                  </a:lnTo>
                  <a:lnTo>
                    <a:pt x="333" y="1930"/>
                  </a:lnTo>
                  <a:lnTo>
                    <a:pt x="353" y="1919"/>
                  </a:lnTo>
                  <a:lnTo>
                    <a:pt x="372" y="1905"/>
                  </a:lnTo>
                  <a:lnTo>
                    <a:pt x="378" y="1891"/>
                  </a:lnTo>
                  <a:lnTo>
                    <a:pt x="385" y="1876"/>
                  </a:lnTo>
                  <a:lnTo>
                    <a:pt x="393" y="1861"/>
                  </a:lnTo>
                  <a:lnTo>
                    <a:pt x="402" y="1847"/>
                  </a:lnTo>
                  <a:lnTo>
                    <a:pt x="411" y="1832"/>
                  </a:lnTo>
                  <a:lnTo>
                    <a:pt x="423" y="1818"/>
                  </a:lnTo>
                  <a:lnTo>
                    <a:pt x="434" y="1806"/>
                  </a:lnTo>
                  <a:lnTo>
                    <a:pt x="446" y="1793"/>
                  </a:lnTo>
                  <a:lnTo>
                    <a:pt x="459" y="1781"/>
                  </a:lnTo>
                  <a:lnTo>
                    <a:pt x="472" y="1771"/>
                  </a:lnTo>
                  <a:lnTo>
                    <a:pt x="487" y="1762"/>
                  </a:lnTo>
                  <a:lnTo>
                    <a:pt x="502" y="1754"/>
                  </a:lnTo>
                  <a:lnTo>
                    <a:pt x="517" y="1748"/>
                  </a:lnTo>
                  <a:lnTo>
                    <a:pt x="533" y="1742"/>
                  </a:lnTo>
                  <a:lnTo>
                    <a:pt x="549" y="1740"/>
                  </a:lnTo>
                  <a:lnTo>
                    <a:pt x="567" y="1739"/>
                  </a:lnTo>
                  <a:lnTo>
                    <a:pt x="590" y="1739"/>
                  </a:lnTo>
                  <a:lnTo>
                    <a:pt x="613" y="1742"/>
                  </a:lnTo>
                  <a:lnTo>
                    <a:pt x="636" y="1746"/>
                  </a:lnTo>
                  <a:lnTo>
                    <a:pt x="659" y="1749"/>
                  </a:lnTo>
                  <a:lnTo>
                    <a:pt x="682" y="1752"/>
                  </a:lnTo>
                  <a:lnTo>
                    <a:pt x="704" y="1749"/>
                  </a:lnTo>
                  <a:lnTo>
                    <a:pt x="724" y="1742"/>
                  </a:lnTo>
                  <a:lnTo>
                    <a:pt x="744" y="1728"/>
                  </a:lnTo>
                  <a:lnTo>
                    <a:pt x="762" y="1709"/>
                  </a:lnTo>
                  <a:lnTo>
                    <a:pt x="782" y="1690"/>
                  </a:lnTo>
                  <a:lnTo>
                    <a:pt x="802" y="1673"/>
                  </a:lnTo>
                  <a:lnTo>
                    <a:pt x="823" y="1658"/>
                  </a:lnTo>
                  <a:lnTo>
                    <a:pt x="846" y="1647"/>
                  </a:lnTo>
                  <a:lnTo>
                    <a:pt x="871" y="1637"/>
                  </a:lnTo>
                  <a:lnTo>
                    <a:pt x="896" y="1632"/>
                  </a:lnTo>
                  <a:lnTo>
                    <a:pt x="923" y="1631"/>
                  </a:lnTo>
                  <a:lnTo>
                    <a:pt x="932" y="1632"/>
                  </a:lnTo>
                  <a:lnTo>
                    <a:pt x="940" y="1633"/>
                  </a:lnTo>
                  <a:lnTo>
                    <a:pt x="949" y="1635"/>
                  </a:lnTo>
                  <a:lnTo>
                    <a:pt x="957" y="1636"/>
                  </a:lnTo>
                  <a:lnTo>
                    <a:pt x="966" y="1639"/>
                  </a:lnTo>
                  <a:lnTo>
                    <a:pt x="974" y="1642"/>
                  </a:lnTo>
                  <a:lnTo>
                    <a:pt x="982" y="1644"/>
                  </a:lnTo>
                  <a:lnTo>
                    <a:pt x="990" y="1648"/>
                  </a:lnTo>
                  <a:lnTo>
                    <a:pt x="1030" y="1584"/>
                  </a:lnTo>
                  <a:lnTo>
                    <a:pt x="1057" y="1513"/>
                  </a:lnTo>
                  <a:lnTo>
                    <a:pt x="1073" y="1438"/>
                  </a:lnTo>
                  <a:lnTo>
                    <a:pt x="1079" y="1359"/>
                  </a:lnTo>
                  <a:lnTo>
                    <a:pt x="1076" y="1280"/>
                  </a:lnTo>
                  <a:lnTo>
                    <a:pt x="1063" y="1203"/>
                  </a:lnTo>
                  <a:lnTo>
                    <a:pt x="1042" y="1129"/>
                  </a:lnTo>
                  <a:lnTo>
                    <a:pt x="1012" y="1062"/>
                  </a:lnTo>
                  <a:lnTo>
                    <a:pt x="1001" y="1039"/>
                  </a:lnTo>
                  <a:lnTo>
                    <a:pt x="989" y="1016"/>
                  </a:lnTo>
                  <a:lnTo>
                    <a:pt x="976" y="993"/>
                  </a:lnTo>
                  <a:lnTo>
                    <a:pt x="961" y="970"/>
                  </a:lnTo>
                  <a:lnTo>
                    <a:pt x="944" y="947"/>
                  </a:lnTo>
                  <a:lnTo>
                    <a:pt x="928" y="925"/>
                  </a:lnTo>
                  <a:lnTo>
                    <a:pt x="910" y="905"/>
                  </a:lnTo>
                  <a:lnTo>
                    <a:pt x="891" y="884"/>
                  </a:lnTo>
                  <a:lnTo>
                    <a:pt x="872" y="864"/>
                  </a:lnTo>
                  <a:lnTo>
                    <a:pt x="851" y="845"/>
                  </a:lnTo>
                  <a:lnTo>
                    <a:pt x="830" y="826"/>
                  </a:lnTo>
                  <a:lnTo>
                    <a:pt x="810" y="810"/>
                  </a:lnTo>
                  <a:lnTo>
                    <a:pt x="788" y="794"/>
                  </a:lnTo>
                  <a:lnTo>
                    <a:pt x="765" y="779"/>
                  </a:lnTo>
                  <a:lnTo>
                    <a:pt x="742" y="765"/>
                  </a:lnTo>
                  <a:lnTo>
                    <a:pt x="719" y="754"/>
                  </a:lnTo>
                  <a:lnTo>
                    <a:pt x="705" y="749"/>
                  </a:lnTo>
                  <a:lnTo>
                    <a:pt x="692" y="747"/>
                  </a:lnTo>
                  <a:lnTo>
                    <a:pt x="678" y="748"/>
                  </a:lnTo>
                  <a:lnTo>
                    <a:pt x="664" y="751"/>
                  </a:lnTo>
                  <a:lnTo>
                    <a:pt x="652" y="757"/>
                  </a:lnTo>
                  <a:lnTo>
                    <a:pt x="639" y="763"/>
                  </a:lnTo>
                  <a:lnTo>
                    <a:pt x="626" y="770"/>
                  </a:lnTo>
                  <a:lnTo>
                    <a:pt x="615" y="777"/>
                  </a:lnTo>
                  <a:lnTo>
                    <a:pt x="599" y="793"/>
                  </a:lnTo>
                  <a:lnTo>
                    <a:pt x="586" y="810"/>
                  </a:lnTo>
                  <a:lnTo>
                    <a:pt x="576" y="830"/>
                  </a:lnTo>
                  <a:lnTo>
                    <a:pt x="568" y="849"/>
                  </a:lnTo>
                  <a:lnTo>
                    <a:pt x="563" y="870"/>
                  </a:lnTo>
                  <a:lnTo>
                    <a:pt x="560" y="892"/>
                  </a:lnTo>
                  <a:lnTo>
                    <a:pt x="560" y="914"/>
                  </a:lnTo>
                  <a:lnTo>
                    <a:pt x="563" y="937"/>
                  </a:lnTo>
                  <a:lnTo>
                    <a:pt x="565" y="948"/>
                  </a:lnTo>
                  <a:lnTo>
                    <a:pt x="569" y="959"/>
                  </a:lnTo>
                  <a:lnTo>
                    <a:pt x="573" y="969"/>
                  </a:lnTo>
                  <a:lnTo>
                    <a:pt x="578" y="978"/>
                  </a:lnTo>
                  <a:lnTo>
                    <a:pt x="584" y="989"/>
                  </a:lnTo>
                  <a:lnTo>
                    <a:pt x="590" y="998"/>
                  </a:lnTo>
                  <a:lnTo>
                    <a:pt x="597" y="1007"/>
                  </a:lnTo>
                  <a:lnTo>
                    <a:pt x="603" y="1016"/>
                  </a:lnTo>
                  <a:lnTo>
                    <a:pt x="597" y="1015"/>
                  </a:lnTo>
                  <a:lnTo>
                    <a:pt x="591" y="1013"/>
                  </a:lnTo>
                  <a:lnTo>
                    <a:pt x="585" y="1009"/>
                  </a:lnTo>
                  <a:lnTo>
                    <a:pt x="579" y="1005"/>
                  </a:lnTo>
                  <a:lnTo>
                    <a:pt x="573" y="1001"/>
                  </a:lnTo>
                  <a:lnTo>
                    <a:pt x="568" y="996"/>
                  </a:lnTo>
                  <a:lnTo>
                    <a:pt x="563" y="991"/>
                  </a:lnTo>
                  <a:lnTo>
                    <a:pt x="557" y="986"/>
                  </a:lnTo>
                  <a:lnTo>
                    <a:pt x="550" y="978"/>
                  </a:lnTo>
                  <a:lnTo>
                    <a:pt x="544" y="970"/>
                  </a:lnTo>
                  <a:lnTo>
                    <a:pt x="537" y="962"/>
                  </a:lnTo>
                  <a:lnTo>
                    <a:pt x="530" y="954"/>
                  </a:lnTo>
                  <a:lnTo>
                    <a:pt x="524" y="946"/>
                  </a:lnTo>
                  <a:lnTo>
                    <a:pt x="517" y="938"/>
                  </a:lnTo>
                  <a:lnTo>
                    <a:pt x="511" y="930"/>
                  </a:lnTo>
                  <a:lnTo>
                    <a:pt x="505" y="922"/>
                  </a:lnTo>
                  <a:lnTo>
                    <a:pt x="502" y="956"/>
                  </a:lnTo>
                  <a:lnTo>
                    <a:pt x="504" y="991"/>
                  </a:lnTo>
                  <a:lnTo>
                    <a:pt x="510" y="1023"/>
                  </a:lnTo>
                  <a:lnTo>
                    <a:pt x="522" y="1054"/>
                  </a:lnTo>
                  <a:lnTo>
                    <a:pt x="535" y="1084"/>
                  </a:lnTo>
                  <a:lnTo>
                    <a:pt x="554" y="1113"/>
                  </a:lnTo>
                  <a:lnTo>
                    <a:pt x="577" y="1140"/>
                  </a:lnTo>
                  <a:lnTo>
                    <a:pt x="602" y="1165"/>
                  </a:lnTo>
                  <a:lnTo>
                    <a:pt x="585" y="1160"/>
                  </a:lnTo>
                  <a:lnTo>
                    <a:pt x="568" y="1153"/>
                  </a:lnTo>
                  <a:lnTo>
                    <a:pt x="550" y="1148"/>
                  </a:lnTo>
                  <a:lnTo>
                    <a:pt x="534" y="1140"/>
                  </a:lnTo>
                  <a:lnTo>
                    <a:pt x="517" y="1130"/>
                  </a:lnTo>
                  <a:lnTo>
                    <a:pt x="502" y="1121"/>
                  </a:lnTo>
                  <a:lnTo>
                    <a:pt x="486" y="1110"/>
                  </a:lnTo>
                  <a:lnTo>
                    <a:pt x="471" y="1097"/>
                  </a:lnTo>
                  <a:lnTo>
                    <a:pt x="448" y="1069"/>
                  </a:lnTo>
                  <a:lnTo>
                    <a:pt x="449" y="1091"/>
                  </a:lnTo>
                  <a:lnTo>
                    <a:pt x="453" y="1112"/>
                  </a:lnTo>
                  <a:lnTo>
                    <a:pt x="457" y="1133"/>
                  </a:lnTo>
                  <a:lnTo>
                    <a:pt x="463" y="1153"/>
                  </a:lnTo>
                  <a:lnTo>
                    <a:pt x="470" y="1173"/>
                  </a:lnTo>
                  <a:lnTo>
                    <a:pt x="478" y="1194"/>
                  </a:lnTo>
                  <a:lnTo>
                    <a:pt x="486" y="1212"/>
                  </a:lnTo>
                  <a:lnTo>
                    <a:pt x="495" y="1232"/>
                  </a:lnTo>
                  <a:lnTo>
                    <a:pt x="504" y="1247"/>
                  </a:lnTo>
                  <a:lnTo>
                    <a:pt x="515" y="1262"/>
                  </a:lnTo>
                  <a:lnTo>
                    <a:pt x="526" y="1276"/>
                  </a:lnTo>
                  <a:lnTo>
                    <a:pt x="540" y="1289"/>
                  </a:lnTo>
                  <a:lnTo>
                    <a:pt x="554" y="1302"/>
                  </a:lnTo>
                  <a:lnTo>
                    <a:pt x="568" y="1312"/>
                  </a:lnTo>
                  <a:lnTo>
                    <a:pt x="584" y="1322"/>
                  </a:lnTo>
                  <a:lnTo>
                    <a:pt x="599" y="1330"/>
                  </a:lnTo>
                  <a:lnTo>
                    <a:pt x="579" y="1333"/>
                  </a:lnTo>
                  <a:lnTo>
                    <a:pt x="560" y="1333"/>
                  </a:lnTo>
                  <a:lnTo>
                    <a:pt x="539" y="1331"/>
                  </a:lnTo>
                  <a:lnTo>
                    <a:pt x="519" y="1325"/>
                  </a:lnTo>
                  <a:lnTo>
                    <a:pt x="500" y="1318"/>
                  </a:lnTo>
                  <a:lnTo>
                    <a:pt x="481" y="1310"/>
                  </a:lnTo>
                  <a:lnTo>
                    <a:pt x="463" y="1301"/>
                  </a:lnTo>
                  <a:lnTo>
                    <a:pt x="446" y="1291"/>
                  </a:lnTo>
                  <a:lnTo>
                    <a:pt x="451" y="1314"/>
                  </a:lnTo>
                  <a:lnTo>
                    <a:pt x="462" y="1337"/>
                  </a:lnTo>
                  <a:lnTo>
                    <a:pt x="474" y="1359"/>
                  </a:lnTo>
                  <a:lnTo>
                    <a:pt x="489" y="1378"/>
                  </a:lnTo>
                  <a:lnTo>
                    <a:pt x="507" y="1398"/>
                  </a:lnTo>
                  <a:lnTo>
                    <a:pt x="526" y="1415"/>
                  </a:lnTo>
                  <a:lnTo>
                    <a:pt x="547" y="1430"/>
                  </a:lnTo>
                  <a:lnTo>
                    <a:pt x="568" y="1443"/>
                  </a:lnTo>
                  <a:lnTo>
                    <a:pt x="547" y="1442"/>
                  </a:lnTo>
                  <a:lnTo>
                    <a:pt x="526" y="1438"/>
                  </a:lnTo>
                  <a:lnTo>
                    <a:pt x="507" y="1432"/>
                  </a:lnTo>
                  <a:lnTo>
                    <a:pt x="487" y="1425"/>
                  </a:lnTo>
                  <a:lnTo>
                    <a:pt x="469" y="1417"/>
                  </a:lnTo>
                  <a:lnTo>
                    <a:pt x="451" y="1407"/>
                  </a:lnTo>
                  <a:lnTo>
                    <a:pt x="434" y="1395"/>
                  </a:lnTo>
                  <a:lnTo>
                    <a:pt x="417" y="1384"/>
                  </a:lnTo>
                  <a:lnTo>
                    <a:pt x="380" y="1346"/>
                  </a:lnTo>
                  <a:lnTo>
                    <a:pt x="349" y="1303"/>
                  </a:lnTo>
                  <a:lnTo>
                    <a:pt x="326" y="1258"/>
                  </a:lnTo>
                  <a:lnTo>
                    <a:pt x="308" y="1210"/>
                  </a:lnTo>
                  <a:lnTo>
                    <a:pt x="298" y="1160"/>
                  </a:lnTo>
                  <a:lnTo>
                    <a:pt x="295" y="1110"/>
                  </a:lnTo>
                  <a:lnTo>
                    <a:pt x="298" y="1058"/>
                  </a:lnTo>
                  <a:lnTo>
                    <a:pt x="310" y="1006"/>
                  </a:lnTo>
                  <a:lnTo>
                    <a:pt x="318" y="981"/>
                  </a:lnTo>
                  <a:lnTo>
                    <a:pt x="328" y="955"/>
                  </a:lnTo>
                  <a:lnTo>
                    <a:pt x="341" y="932"/>
                  </a:lnTo>
                  <a:lnTo>
                    <a:pt x="356" y="909"/>
                  </a:lnTo>
                  <a:lnTo>
                    <a:pt x="372" y="887"/>
                  </a:lnTo>
                  <a:lnTo>
                    <a:pt x="389" y="865"/>
                  </a:lnTo>
                  <a:lnTo>
                    <a:pt x="409" y="846"/>
                  </a:lnTo>
                  <a:lnTo>
                    <a:pt x="429" y="826"/>
                  </a:lnTo>
                  <a:lnTo>
                    <a:pt x="450" y="809"/>
                  </a:lnTo>
                  <a:lnTo>
                    <a:pt x="473" y="792"/>
                  </a:lnTo>
                  <a:lnTo>
                    <a:pt x="496" y="776"/>
                  </a:lnTo>
                  <a:lnTo>
                    <a:pt x="519" y="761"/>
                  </a:lnTo>
                  <a:lnTo>
                    <a:pt x="544" y="748"/>
                  </a:lnTo>
                  <a:lnTo>
                    <a:pt x="568" y="735"/>
                  </a:lnTo>
                  <a:lnTo>
                    <a:pt x="591" y="724"/>
                  </a:lnTo>
                  <a:lnTo>
                    <a:pt x="615" y="714"/>
                  </a:lnTo>
                  <a:lnTo>
                    <a:pt x="605" y="708"/>
                  </a:lnTo>
                  <a:lnTo>
                    <a:pt x="593" y="703"/>
                  </a:lnTo>
                  <a:lnTo>
                    <a:pt x="582" y="699"/>
                  </a:lnTo>
                  <a:lnTo>
                    <a:pt x="570" y="697"/>
                  </a:lnTo>
                  <a:lnTo>
                    <a:pt x="558" y="696"/>
                  </a:lnTo>
                  <a:lnTo>
                    <a:pt x="546" y="696"/>
                  </a:lnTo>
                  <a:lnTo>
                    <a:pt x="533" y="697"/>
                  </a:lnTo>
                  <a:lnTo>
                    <a:pt x="520" y="698"/>
                  </a:lnTo>
                  <a:lnTo>
                    <a:pt x="509" y="701"/>
                  </a:lnTo>
                  <a:lnTo>
                    <a:pt x="496" y="704"/>
                  </a:lnTo>
                  <a:lnTo>
                    <a:pt x="484" y="708"/>
                  </a:lnTo>
                  <a:lnTo>
                    <a:pt x="472" y="712"/>
                  </a:lnTo>
                  <a:lnTo>
                    <a:pt x="461" y="717"/>
                  </a:lnTo>
                  <a:lnTo>
                    <a:pt x="450" y="721"/>
                  </a:lnTo>
                  <a:lnTo>
                    <a:pt x="440" y="727"/>
                  </a:lnTo>
                  <a:lnTo>
                    <a:pt x="429" y="732"/>
                  </a:lnTo>
                  <a:lnTo>
                    <a:pt x="433" y="724"/>
                  </a:lnTo>
                  <a:lnTo>
                    <a:pt x="436" y="717"/>
                  </a:lnTo>
                  <a:lnTo>
                    <a:pt x="442" y="710"/>
                  </a:lnTo>
                  <a:lnTo>
                    <a:pt x="448" y="703"/>
                  </a:lnTo>
                  <a:lnTo>
                    <a:pt x="454" y="697"/>
                  </a:lnTo>
                  <a:lnTo>
                    <a:pt x="461" y="690"/>
                  </a:lnTo>
                  <a:lnTo>
                    <a:pt x="466" y="684"/>
                  </a:lnTo>
                  <a:lnTo>
                    <a:pt x="472" y="678"/>
                  </a:lnTo>
                  <a:lnTo>
                    <a:pt x="456" y="680"/>
                  </a:lnTo>
                  <a:lnTo>
                    <a:pt x="441" y="684"/>
                  </a:lnTo>
                  <a:lnTo>
                    <a:pt x="425" y="689"/>
                  </a:lnTo>
                  <a:lnTo>
                    <a:pt x="410" y="695"/>
                  </a:lnTo>
                  <a:lnTo>
                    <a:pt x="395" y="702"/>
                  </a:lnTo>
                  <a:lnTo>
                    <a:pt x="380" y="710"/>
                  </a:lnTo>
                  <a:lnTo>
                    <a:pt x="365" y="718"/>
                  </a:lnTo>
                  <a:lnTo>
                    <a:pt x="351" y="726"/>
                  </a:lnTo>
                  <a:lnTo>
                    <a:pt x="341" y="734"/>
                  </a:lnTo>
                  <a:lnTo>
                    <a:pt x="332" y="742"/>
                  </a:lnTo>
                  <a:lnTo>
                    <a:pt x="323" y="750"/>
                  </a:lnTo>
                  <a:lnTo>
                    <a:pt x="314" y="759"/>
                  </a:lnTo>
                  <a:lnTo>
                    <a:pt x="306" y="769"/>
                  </a:lnTo>
                  <a:lnTo>
                    <a:pt x="298" y="778"/>
                  </a:lnTo>
                  <a:lnTo>
                    <a:pt x="289" y="787"/>
                  </a:lnTo>
                  <a:lnTo>
                    <a:pt x="280" y="795"/>
                  </a:lnTo>
                  <a:lnTo>
                    <a:pt x="284" y="781"/>
                  </a:lnTo>
                  <a:lnTo>
                    <a:pt x="289" y="767"/>
                  </a:lnTo>
                  <a:lnTo>
                    <a:pt x="295" y="755"/>
                  </a:lnTo>
                  <a:lnTo>
                    <a:pt x="300" y="741"/>
                  </a:lnTo>
                  <a:lnTo>
                    <a:pt x="307" y="728"/>
                  </a:lnTo>
                  <a:lnTo>
                    <a:pt x="314" y="716"/>
                  </a:lnTo>
                  <a:lnTo>
                    <a:pt x="321" y="704"/>
                  </a:lnTo>
                  <a:lnTo>
                    <a:pt x="329" y="693"/>
                  </a:lnTo>
                  <a:lnTo>
                    <a:pt x="306" y="699"/>
                  </a:lnTo>
                  <a:lnTo>
                    <a:pt x="285" y="710"/>
                  </a:lnTo>
                  <a:lnTo>
                    <a:pt x="266" y="724"/>
                  </a:lnTo>
                  <a:lnTo>
                    <a:pt x="247" y="740"/>
                  </a:lnTo>
                  <a:lnTo>
                    <a:pt x="230" y="758"/>
                  </a:lnTo>
                  <a:lnTo>
                    <a:pt x="214" y="778"/>
                  </a:lnTo>
                  <a:lnTo>
                    <a:pt x="199" y="796"/>
                  </a:lnTo>
                  <a:lnTo>
                    <a:pt x="185" y="816"/>
                  </a:lnTo>
                  <a:lnTo>
                    <a:pt x="178" y="829"/>
                  </a:lnTo>
                  <a:lnTo>
                    <a:pt x="170" y="841"/>
                  </a:lnTo>
                  <a:lnTo>
                    <a:pt x="163" y="854"/>
                  </a:lnTo>
                  <a:lnTo>
                    <a:pt x="156" y="868"/>
                  </a:lnTo>
                  <a:lnTo>
                    <a:pt x="150" y="880"/>
                  </a:lnTo>
                  <a:lnTo>
                    <a:pt x="145" y="894"/>
                  </a:lnTo>
                  <a:lnTo>
                    <a:pt x="140" y="908"/>
                  </a:lnTo>
                  <a:lnTo>
                    <a:pt x="138" y="923"/>
                  </a:lnTo>
                  <a:lnTo>
                    <a:pt x="131" y="883"/>
                  </a:lnTo>
                  <a:lnTo>
                    <a:pt x="131" y="841"/>
                  </a:lnTo>
                  <a:lnTo>
                    <a:pt x="137" y="801"/>
                  </a:lnTo>
                  <a:lnTo>
                    <a:pt x="146" y="763"/>
                  </a:lnTo>
                  <a:lnTo>
                    <a:pt x="125" y="776"/>
                  </a:lnTo>
                  <a:lnTo>
                    <a:pt x="106" y="792"/>
                  </a:lnTo>
                  <a:lnTo>
                    <a:pt x="88" y="809"/>
                  </a:lnTo>
                  <a:lnTo>
                    <a:pt x="72" y="829"/>
                  </a:lnTo>
                  <a:lnTo>
                    <a:pt x="59" y="848"/>
                  </a:lnTo>
                  <a:lnTo>
                    <a:pt x="45" y="870"/>
                  </a:lnTo>
                  <a:lnTo>
                    <a:pt x="33" y="891"/>
                  </a:lnTo>
                  <a:lnTo>
                    <a:pt x="23" y="913"/>
                  </a:lnTo>
                  <a:lnTo>
                    <a:pt x="12" y="976"/>
                  </a:lnTo>
                  <a:lnTo>
                    <a:pt x="3" y="938"/>
                  </a:lnTo>
                  <a:lnTo>
                    <a:pt x="0" y="898"/>
                  </a:lnTo>
                  <a:lnTo>
                    <a:pt x="1" y="856"/>
                  </a:lnTo>
                  <a:lnTo>
                    <a:pt x="3" y="815"/>
                  </a:lnTo>
                  <a:lnTo>
                    <a:pt x="8" y="793"/>
                  </a:lnTo>
                  <a:lnTo>
                    <a:pt x="16" y="771"/>
                  </a:lnTo>
                  <a:lnTo>
                    <a:pt x="24" y="749"/>
                  </a:lnTo>
                  <a:lnTo>
                    <a:pt x="35" y="728"/>
                  </a:lnTo>
                  <a:lnTo>
                    <a:pt x="48" y="709"/>
                  </a:lnTo>
                  <a:lnTo>
                    <a:pt x="62" y="690"/>
                  </a:lnTo>
                  <a:lnTo>
                    <a:pt x="78" y="673"/>
                  </a:lnTo>
                  <a:lnTo>
                    <a:pt x="94" y="656"/>
                  </a:lnTo>
                  <a:lnTo>
                    <a:pt x="113" y="640"/>
                  </a:lnTo>
                  <a:lnTo>
                    <a:pt x="131" y="626"/>
                  </a:lnTo>
                  <a:lnTo>
                    <a:pt x="152" y="613"/>
                  </a:lnTo>
                  <a:lnTo>
                    <a:pt x="171" y="600"/>
                  </a:lnTo>
                  <a:lnTo>
                    <a:pt x="193" y="590"/>
                  </a:lnTo>
                  <a:lnTo>
                    <a:pt x="214" y="582"/>
                  </a:lnTo>
                  <a:lnTo>
                    <a:pt x="236" y="575"/>
                  </a:lnTo>
                  <a:lnTo>
                    <a:pt x="258" y="569"/>
                  </a:lnTo>
                  <a:lnTo>
                    <a:pt x="279" y="566"/>
                  </a:lnTo>
                  <a:lnTo>
                    <a:pt x="299" y="562"/>
                  </a:lnTo>
                  <a:lnTo>
                    <a:pt x="320" y="560"/>
                  </a:lnTo>
                  <a:lnTo>
                    <a:pt x="341" y="559"/>
                  </a:lnTo>
                  <a:lnTo>
                    <a:pt x="363" y="559"/>
                  </a:lnTo>
                  <a:lnTo>
                    <a:pt x="383" y="559"/>
                  </a:lnTo>
                  <a:lnTo>
                    <a:pt x="404" y="559"/>
                  </a:lnTo>
                  <a:lnTo>
                    <a:pt x="425" y="561"/>
                  </a:lnTo>
                  <a:lnTo>
                    <a:pt x="446" y="563"/>
                  </a:lnTo>
                  <a:lnTo>
                    <a:pt x="466" y="567"/>
                  </a:lnTo>
                  <a:lnTo>
                    <a:pt x="487" y="572"/>
                  </a:lnTo>
                  <a:lnTo>
                    <a:pt x="507" y="576"/>
                  </a:lnTo>
                  <a:lnTo>
                    <a:pt x="526" y="582"/>
                  </a:lnTo>
                  <a:lnTo>
                    <a:pt x="546" y="589"/>
                  </a:lnTo>
                  <a:lnTo>
                    <a:pt x="564" y="597"/>
                  </a:lnTo>
                  <a:lnTo>
                    <a:pt x="582" y="605"/>
                  </a:lnTo>
                  <a:lnTo>
                    <a:pt x="578" y="595"/>
                  </a:lnTo>
                  <a:lnTo>
                    <a:pt x="573" y="584"/>
                  </a:lnTo>
                  <a:lnTo>
                    <a:pt x="569" y="574"/>
                  </a:lnTo>
                  <a:lnTo>
                    <a:pt x="563" y="563"/>
                  </a:lnTo>
                  <a:lnTo>
                    <a:pt x="557" y="553"/>
                  </a:lnTo>
                  <a:lnTo>
                    <a:pt x="553" y="543"/>
                  </a:lnTo>
                  <a:lnTo>
                    <a:pt x="547" y="532"/>
                  </a:lnTo>
                  <a:lnTo>
                    <a:pt x="544" y="522"/>
                  </a:lnTo>
                  <a:lnTo>
                    <a:pt x="534" y="492"/>
                  </a:lnTo>
                  <a:lnTo>
                    <a:pt x="529" y="462"/>
                  </a:lnTo>
                  <a:lnTo>
                    <a:pt x="525" y="433"/>
                  </a:lnTo>
                  <a:lnTo>
                    <a:pt x="525" y="403"/>
                  </a:lnTo>
                  <a:lnTo>
                    <a:pt x="526" y="374"/>
                  </a:lnTo>
                  <a:lnTo>
                    <a:pt x="531" y="346"/>
                  </a:lnTo>
                  <a:lnTo>
                    <a:pt x="537" y="318"/>
                  </a:lnTo>
                  <a:lnTo>
                    <a:pt x="546" y="290"/>
                  </a:lnTo>
                  <a:lnTo>
                    <a:pt x="556" y="264"/>
                  </a:lnTo>
                  <a:lnTo>
                    <a:pt x="569" y="237"/>
                  </a:lnTo>
                  <a:lnTo>
                    <a:pt x="584" y="212"/>
                  </a:lnTo>
                  <a:lnTo>
                    <a:pt x="601" y="188"/>
                  </a:lnTo>
                  <a:lnTo>
                    <a:pt x="620" y="165"/>
                  </a:lnTo>
                  <a:lnTo>
                    <a:pt x="640" y="143"/>
                  </a:lnTo>
                  <a:lnTo>
                    <a:pt x="662" y="121"/>
                  </a:lnTo>
                  <a:lnTo>
                    <a:pt x="685" y="101"/>
                  </a:lnTo>
                  <a:lnTo>
                    <a:pt x="702" y="86"/>
                  </a:lnTo>
                  <a:lnTo>
                    <a:pt x="721" y="73"/>
                  </a:lnTo>
                  <a:lnTo>
                    <a:pt x="741" y="60"/>
                  </a:lnTo>
                  <a:lnTo>
                    <a:pt x="760" y="48"/>
                  </a:lnTo>
                  <a:lnTo>
                    <a:pt x="780" y="37"/>
                  </a:lnTo>
                  <a:lnTo>
                    <a:pt x="799" y="25"/>
                  </a:lnTo>
                  <a:lnTo>
                    <a:pt x="819" y="13"/>
                  </a:lnTo>
                  <a:lnTo>
                    <a:pt x="837" y="0"/>
                  </a:lnTo>
                  <a:lnTo>
                    <a:pt x="833" y="7"/>
                  </a:lnTo>
                  <a:lnTo>
                    <a:pt x="826" y="14"/>
                  </a:lnTo>
                  <a:lnTo>
                    <a:pt x="819" y="21"/>
                  </a:lnTo>
                  <a:lnTo>
                    <a:pt x="811" y="27"/>
                  </a:lnTo>
                  <a:lnTo>
                    <a:pt x="803" y="32"/>
                  </a:lnTo>
                  <a:lnTo>
                    <a:pt x="796" y="39"/>
                  </a:lnTo>
                  <a:lnTo>
                    <a:pt x="788" y="46"/>
                  </a:lnTo>
                  <a:lnTo>
                    <a:pt x="781" y="53"/>
                  </a:lnTo>
                  <a:close/>
                </a:path>
              </a:pathLst>
            </a:custGeom>
            <a:solidFill>
              <a:srgbClr val="FF3300"/>
            </a:solidFill>
            <a:ln w="9525">
              <a:noFill/>
              <a:round/>
              <a:headEnd/>
              <a:tailEnd/>
            </a:ln>
          </p:spPr>
          <p:txBody>
            <a:bodyPr/>
            <a:lstStyle/>
            <a:p>
              <a:endParaRPr lang="de-DE"/>
            </a:p>
          </p:txBody>
        </p:sp>
        <p:sp>
          <p:nvSpPr>
            <p:cNvPr id="10376" name="Freeform 134"/>
            <p:cNvSpPr>
              <a:spLocks/>
            </p:cNvSpPr>
            <p:nvPr/>
          </p:nvSpPr>
          <p:spPr bwMode="auto">
            <a:xfrm>
              <a:off x="4272" y="432"/>
              <a:ext cx="910" cy="1140"/>
            </a:xfrm>
            <a:custGeom>
              <a:avLst/>
              <a:gdLst>
                <a:gd name="T0" fmla="*/ 48 w 1820"/>
                <a:gd name="T1" fmla="*/ 10 h 2279"/>
                <a:gd name="T2" fmla="*/ 52 w 1820"/>
                <a:gd name="T3" fmla="*/ 11 h 2279"/>
                <a:gd name="T4" fmla="*/ 45 w 1820"/>
                <a:gd name="T5" fmla="*/ 20 h 2279"/>
                <a:gd name="T6" fmla="*/ 41 w 1820"/>
                <a:gd name="T7" fmla="*/ 30 h 2279"/>
                <a:gd name="T8" fmla="*/ 48 w 1820"/>
                <a:gd name="T9" fmla="*/ 27 h 2279"/>
                <a:gd name="T10" fmla="*/ 42 w 1820"/>
                <a:gd name="T11" fmla="*/ 39 h 2279"/>
                <a:gd name="T12" fmla="*/ 54 w 1820"/>
                <a:gd name="T13" fmla="*/ 29 h 2279"/>
                <a:gd name="T14" fmla="*/ 80 w 1820"/>
                <a:gd name="T15" fmla="*/ 25 h 2279"/>
                <a:gd name="T16" fmla="*/ 92 w 1820"/>
                <a:gd name="T17" fmla="*/ 51 h 2279"/>
                <a:gd name="T18" fmla="*/ 83 w 1820"/>
                <a:gd name="T19" fmla="*/ 38 h 2279"/>
                <a:gd name="T20" fmla="*/ 76 w 1820"/>
                <a:gd name="T21" fmla="*/ 36 h 2279"/>
                <a:gd name="T22" fmla="*/ 70 w 1820"/>
                <a:gd name="T23" fmla="*/ 35 h 2279"/>
                <a:gd name="T24" fmla="*/ 67 w 1820"/>
                <a:gd name="T25" fmla="*/ 38 h 2279"/>
                <a:gd name="T26" fmla="*/ 58 w 1820"/>
                <a:gd name="T27" fmla="*/ 39 h 2279"/>
                <a:gd name="T28" fmla="*/ 60 w 1820"/>
                <a:gd name="T29" fmla="*/ 44 h 2279"/>
                <a:gd name="T30" fmla="*/ 48 w 1820"/>
                <a:gd name="T31" fmla="*/ 42 h 2279"/>
                <a:gd name="T32" fmla="*/ 50 w 1820"/>
                <a:gd name="T33" fmla="*/ 46 h 2279"/>
                <a:gd name="T34" fmla="*/ 62 w 1820"/>
                <a:gd name="T35" fmla="*/ 52 h 2279"/>
                <a:gd name="T36" fmla="*/ 76 w 1820"/>
                <a:gd name="T37" fmla="*/ 67 h 2279"/>
                <a:gd name="T38" fmla="*/ 80 w 1820"/>
                <a:gd name="T39" fmla="*/ 109 h 2279"/>
                <a:gd name="T40" fmla="*/ 95 w 1820"/>
                <a:gd name="T41" fmla="*/ 111 h 2279"/>
                <a:gd name="T42" fmla="*/ 107 w 1820"/>
                <a:gd name="T43" fmla="*/ 122 h 2279"/>
                <a:gd name="T44" fmla="*/ 113 w 1820"/>
                <a:gd name="T45" fmla="*/ 131 h 2279"/>
                <a:gd name="T46" fmla="*/ 100 w 1820"/>
                <a:gd name="T47" fmla="*/ 136 h 2279"/>
                <a:gd name="T48" fmla="*/ 85 w 1820"/>
                <a:gd name="T49" fmla="*/ 132 h 2279"/>
                <a:gd name="T50" fmla="*/ 74 w 1820"/>
                <a:gd name="T51" fmla="*/ 140 h 2279"/>
                <a:gd name="T52" fmla="*/ 62 w 1820"/>
                <a:gd name="T53" fmla="*/ 143 h 2279"/>
                <a:gd name="T54" fmla="*/ 48 w 1820"/>
                <a:gd name="T55" fmla="*/ 138 h 2279"/>
                <a:gd name="T56" fmla="*/ 35 w 1820"/>
                <a:gd name="T57" fmla="*/ 130 h 2279"/>
                <a:gd name="T58" fmla="*/ 24 w 1820"/>
                <a:gd name="T59" fmla="*/ 131 h 2279"/>
                <a:gd name="T60" fmla="*/ 16 w 1820"/>
                <a:gd name="T61" fmla="*/ 129 h 2279"/>
                <a:gd name="T62" fmla="*/ 24 w 1820"/>
                <a:gd name="T63" fmla="*/ 119 h 2279"/>
                <a:gd name="T64" fmla="*/ 33 w 1820"/>
                <a:gd name="T65" fmla="*/ 110 h 2279"/>
                <a:gd name="T66" fmla="*/ 48 w 1820"/>
                <a:gd name="T67" fmla="*/ 107 h 2279"/>
                <a:gd name="T68" fmla="*/ 61 w 1820"/>
                <a:gd name="T69" fmla="*/ 103 h 2279"/>
                <a:gd name="T70" fmla="*/ 63 w 1820"/>
                <a:gd name="T71" fmla="*/ 65 h 2279"/>
                <a:gd name="T72" fmla="*/ 50 w 1820"/>
                <a:gd name="T73" fmla="*/ 50 h 2279"/>
                <a:gd name="T74" fmla="*/ 38 w 1820"/>
                <a:gd name="T75" fmla="*/ 50 h 2279"/>
                <a:gd name="T76" fmla="*/ 37 w 1820"/>
                <a:gd name="T77" fmla="*/ 62 h 2279"/>
                <a:gd name="T78" fmla="*/ 35 w 1820"/>
                <a:gd name="T79" fmla="*/ 62 h 2279"/>
                <a:gd name="T80" fmla="*/ 34 w 1820"/>
                <a:gd name="T81" fmla="*/ 68 h 2279"/>
                <a:gd name="T82" fmla="*/ 28 w 1820"/>
                <a:gd name="T83" fmla="*/ 67 h 2279"/>
                <a:gd name="T84" fmla="*/ 34 w 1820"/>
                <a:gd name="T85" fmla="*/ 81 h 2279"/>
                <a:gd name="T86" fmla="*/ 28 w 1820"/>
                <a:gd name="T87" fmla="*/ 81 h 2279"/>
                <a:gd name="T88" fmla="*/ 31 w 1820"/>
                <a:gd name="T89" fmla="*/ 90 h 2279"/>
                <a:gd name="T90" fmla="*/ 20 w 1820"/>
                <a:gd name="T91" fmla="*/ 63 h 2279"/>
                <a:gd name="T92" fmla="*/ 33 w 1820"/>
                <a:gd name="T93" fmla="*/ 48 h 2279"/>
                <a:gd name="T94" fmla="*/ 33 w 1820"/>
                <a:gd name="T95" fmla="*/ 44 h 2279"/>
                <a:gd name="T96" fmla="*/ 28 w 1820"/>
                <a:gd name="T97" fmla="*/ 44 h 2279"/>
                <a:gd name="T98" fmla="*/ 22 w 1820"/>
                <a:gd name="T99" fmla="*/ 46 h 2279"/>
                <a:gd name="T100" fmla="*/ 19 w 1820"/>
                <a:gd name="T101" fmla="*/ 47 h 2279"/>
                <a:gd name="T102" fmla="*/ 12 w 1820"/>
                <a:gd name="T103" fmla="*/ 51 h 2279"/>
                <a:gd name="T104" fmla="*/ 10 w 1820"/>
                <a:gd name="T105" fmla="*/ 48 h 2279"/>
                <a:gd name="T106" fmla="*/ 1 w 1820"/>
                <a:gd name="T107" fmla="*/ 54 h 2279"/>
                <a:gd name="T108" fmla="*/ 10 w 1820"/>
                <a:gd name="T109" fmla="*/ 39 h 2279"/>
                <a:gd name="T110" fmla="*/ 26 w 1820"/>
                <a:gd name="T111" fmla="*/ 35 h 2279"/>
                <a:gd name="T112" fmla="*/ 36 w 1820"/>
                <a:gd name="T113" fmla="*/ 36 h 2279"/>
                <a:gd name="T114" fmla="*/ 34 w 1820"/>
                <a:gd name="T115" fmla="*/ 20 h 2279"/>
                <a:gd name="T116" fmla="*/ 47 w 1820"/>
                <a:gd name="T117" fmla="*/ 4 h 2279"/>
                <a:gd name="T118" fmla="*/ 50 w 1820"/>
                <a:gd name="T119" fmla="*/ 3 h 2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20"/>
                <a:gd name="T181" fmla="*/ 0 h 2279"/>
                <a:gd name="T182" fmla="*/ 1820 w 1820"/>
                <a:gd name="T183" fmla="*/ 2279 h 2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20" h="2279">
                  <a:moveTo>
                    <a:pt x="781" y="53"/>
                  </a:moveTo>
                  <a:lnTo>
                    <a:pt x="769" y="67"/>
                  </a:lnTo>
                  <a:lnTo>
                    <a:pt x="758" y="81"/>
                  </a:lnTo>
                  <a:lnTo>
                    <a:pt x="747" y="96"/>
                  </a:lnTo>
                  <a:lnTo>
                    <a:pt x="738" y="111"/>
                  </a:lnTo>
                  <a:lnTo>
                    <a:pt x="729" y="126"/>
                  </a:lnTo>
                  <a:lnTo>
                    <a:pt x="721" y="141"/>
                  </a:lnTo>
                  <a:lnTo>
                    <a:pt x="714" y="157"/>
                  </a:lnTo>
                  <a:lnTo>
                    <a:pt x="708" y="173"/>
                  </a:lnTo>
                  <a:lnTo>
                    <a:pt x="727" y="166"/>
                  </a:lnTo>
                  <a:lnTo>
                    <a:pt x="747" y="159"/>
                  </a:lnTo>
                  <a:lnTo>
                    <a:pt x="767" y="154"/>
                  </a:lnTo>
                  <a:lnTo>
                    <a:pt x="789" y="150"/>
                  </a:lnTo>
                  <a:lnTo>
                    <a:pt x="810" y="147"/>
                  </a:lnTo>
                  <a:lnTo>
                    <a:pt x="832" y="146"/>
                  </a:lnTo>
                  <a:lnTo>
                    <a:pt x="853" y="147"/>
                  </a:lnTo>
                  <a:lnTo>
                    <a:pt x="875" y="150"/>
                  </a:lnTo>
                  <a:lnTo>
                    <a:pt x="870" y="154"/>
                  </a:lnTo>
                  <a:lnTo>
                    <a:pt x="861" y="158"/>
                  </a:lnTo>
                  <a:lnTo>
                    <a:pt x="853" y="160"/>
                  </a:lnTo>
                  <a:lnTo>
                    <a:pt x="844" y="162"/>
                  </a:lnTo>
                  <a:lnTo>
                    <a:pt x="835" y="165"/>
                  </a:lnTo>
                  <a:lnTo>
                    <a:pt x="826" y="167"/>
                  </a:lnTo>
                  <a:lnTo>
                    <a:pt x="817" y="169"/>
                  </a:lnTo>
                  <a:lnTo>
                    <a:pt x="808" y="173"/>
                  </a:lnTo>
                  <a:lnTo>
                    <a:pt x="784" y="187"/>
                  </a:lnTo>
                  <a:lnTo>
                    <a:pt x="761" y="204"/>
                  </a:lnTo>
                  <a:lnTo>
                    <a:pt x="739" y="225"/>
                  </a:lnTo>
                  <a:lnTo>
                    <a:pt x="720" y="247"/>
                  </a:lnTo>
                  <a:lnTo>
                    <a:pt x="702" y="271"/>
                  </a:lnTo>
                  <a:lnTo>
                    <a:pt x="688" y="295"/>
                  </a:lnTo>
                  <a:lnTo>
                    <a:pt x="676" y="320"/>
                  </a:lnTo>
                  <a:lnTo>
                    <a:pt x="667" y="347"/>
                  </a:lnTo>
                  <a:lnTo>
                    <a:pt x="683" y="338"/>
                  </a:lnTo>
                  <a:lnTo>
                    <a:pt x="699" y="330"/>
                  </a:lnTo>
                  <a:lnTo>
                    <a:pt x="716" y="320"/>
                  </a:lnTo>
                  <a:lnTo>
                    <a:pt x="734" y="312"/>
                  </a:lnTo>
                  <a:lnTo>
                    <a:pt x="751" y="304"/>
                  </a:lnTo>
                  <a:lnTo>
                    <a:pt x="768" y="296"/>
                  </a:lnTo>
                  <a:lnTo>
                    <a:pt x="787" y="288"/>
                  </a:lnTo>
                  <a:lnTo>
                    <a:pt x="804" y="281"/>
                  </a:lnTo>
                  <a:lnTo>
                    <a:pt x="776" y="304"/>
                  </a:lnTo>
                  <a:lnTo>
                    <a:pt x="750" y="327"/>
                  </a:lnTo>
                  <a:lnTo>
                    <a:pt x="722" y="353"/>
                  </a:lnTo>
                  <a:lnTo>
                    <a:pt x="698" y="378"/>
                  </a:lnTo>
                  <a:lnTo>
                    <a:pt x="676" y="407"/>
                  </a:lnTo>
                  <a:lnTo>
                    <a:pt x="659" y="437"/>
                  </a:lnTo>
                  <a:lnTo>
                    <a:pt x="647" y="468"/>
                  </a:lnTo>
                  <a:lnTo>
                    <a:pt x="641" y="502"/>
                  </a:lnTo>
                  <a:lnTo>
                    <a:pt x="659" y="487"/>
                  </a:lnTo>
                  <a:lnTo>
                    <a:pt x="675" y="474"/>
                  </a:lnTo>
                  <a:lnTo>
                    <a:pt x="692" y="460"/>
                  </a:lnTo>
                  <a:lnTo>
                    <a:pt x="711" y="447"/>
                  </a:lnTo>
                  <a:lnTo>
                    <a:pt x="728" y="434"/>
                  </a:lnTo>
                  <a:lnTo>
                    <a:pt x="746" y="424"/>
                  </a:lnTo>
                  <a:lnTo>
                    <a:pt x="766" y="414"/>
                  </a:lnTo>
                  <a:lnTo>
                    <a:pt x="785" y="404"/>
                  </a:lnTo>
                  <a:lnTo>
                    <a:pt x="779" y="413"/>
                  </a:lnTo>
                  <a:lnTo>
                    <a:pt x="770" y="419"/>
                  </a:lnTo>
                  <a:lnTo>
                    <a:pt x="761" y="428"/>
                  </a:lnTo>
                  <a:lnTo>
                    <a:pt x="753" y="434"/>
                  </a:lnTo>
                  <a:lnTo>
                    <a:pt x="744" y="442"/>
                  </a:lnTo>
                  <a:lnTo>
                    <a:pt x="737" y="451"/>
                  </a:lnTo>
                  <a:lnTo>
                    <a:pt x="730" y="461"/>
                  </a:lnTo>
                  <a:lnTo>
                    <a:pt x="727" y="471"/>
                  </a:lnTo>
                  <a:lnTo>
                    <a:pt x="716" y="491"/>
                  </a:lnTo>
                  <a:lnTo>
                    <a:pt x="705" y="510"/>
                  </a:lnTo>
                  <a:lnTo>
                    <a:pt x="694" y="530"/>
                  </a:lnTo>
                  <a:lnTo>
                    <a:pt x="684" y="551"/>
                  </a:lnTo>
                  <a:lnTo>
                    <a:pt x="676" y="572"/>
                  </a:lnTo>
                  <a:lnTo>
                    <a:pt x="670" y="593"/>
                  </a:lnTo>
                  <a:lnTo>
                    <a:pt x="669" y="616"/>
                  </a:lnTo>
                  <a:lnTo>
                    <a:pt x="670" y="641"/>
                  </a:lnTo>
                  <a:lnTo>
                    <a:pt x="682" y="626"/>
                  </a:lnTo>
                  <a:lnTo>
                    <a:pt x="692" y="610"/>
                  </a:lnTo>
                  <a:lnTo>
                    <a:pt x="704" y="593"/>
                  </a:lnTo>
                  <a:lnTo>
                    <a:pt x="716" y="577"/>
                  </a:lnTo>
                  <a:lnTo>
                    <a:pt x="729" y="561"/>
                  </a:lnTo>
                  <a:lnTo>
                    <a:pt x="742" y="545"/>
                  </a:lnTo>
                  <a:lnTo>
                    <a:pt x="757" y="530"/>
                  </a:lnTo>
                  <a:lnTo>
                    <a:pt x="773" y="516"/>
                  </a:lnTo>
                  <a:lnTo>
                    <a:pt x="799" y="493"/>
                  </a:lnTo>
                  <a:lnTo>
                    <a:pt x="828" y="472"/>
                  </a:lnTo>
                  <a:lnTo>
                    <a:pt x="858" y="453"/>
                  </a:lnTo>
                  <a:lnTo>
                    <a:pt x="889" y="436"/>
                  </a:lnTo>
                  <a:lnTo>
                    <a:pt x="921" y="421"/>
                  </a:lnTo>
                  <a:lnTo>
                    <a:pt x="954" y="408"/>
                  </a:lnTo>
                  <a:lnTo>
                    <a:pt x="988" y="396"/>
                  </a:lnTo>
                  <a:lnTo>
                    <a:pt x="1022" y="387"/>
                  </a:lnTo>
                  <a:lnTo>
                    <a:pt x="1057" y="381"/>
                  </a:lnTo>
                  <a:lnTo>
                    <a:pt x="1092" y="377"/>
                  </a:lnTo>
                  <a:lnTo>
                    <a:pt x="1128" y="376"/>
                  </a:lnTo>
                  <a:lnTo>
                    <a:pt x="1162" y="377"/>
                  </a:lnTo>
                  <a:lnTo>
                    <a:pt x="1198" y="380"/>
                  </a:lnTo>
                  <a:lnTo>
                    <a:pt x="1232" y="386"/>
                  </a:lnTo>
                  <a:lnTo>
                    <a:pt x="1267" y="395"/>
                  </a:lnTo>
                  <a:lnTo>
                    <a:pt x="1302" y="408"/>
                  </a:lnTo>
                  <a:lnTo>
                    <a:pt x="1338" y="428"/>
                  </a:lnTo>
                  <a:lnTo>
                    <a:pt x="1372" y="452"/>
                  </a:lnTo>
                  <a:lnTo>
                    <a:pt x="1401" y="481"/>
                  </a:lnTo>
                  <a:lnTo>
                    <a:pt x="1425" y="513"/>
                  </a:lnTo>
                  <a:lnTo>
                    <a:pt x="1444" y="548"/>
                  </a:lnTo>
                  <a:lnTo>
                    <a:pt x="1459" y="587"/>
                  </a:lnTo>
                  <a:lnTo>
                    <a:pt x="1470" y="627"/>
                  </a:lnTo>
                  <a:lnTo>
                    <a:pt x="1473" y="667"/>
                  </a:lnTo>
                  <a:lnTo>
                    <a:pt x="1471" y="716"/>
                  </a:lnTo>
                  <a:lnTo>
                    <a:pt x="1466" y="764"/>
                  </a:lnTo>
                  <a:lnTo>
                    <a:pt x="1458" y="810"/>
                  </a:lnTo>
                  <a:lnTo>
                    <a:pt x="1444" y="854"/>
                  </a:lnTo>
                  <a:lnTo>
                    <a:pt x="1440" y="857"/>
                  </a:lnTo>
                  <a:lnTo>
                    <a:pt x="1444" y="812"/>
                  </a:lnTo>
                  <a:lnTo>
                    <a:pt x="1443" y="769"/>
                  </a:lnTo>
                  <a:lnTo>
                    <a:pt x="1435" y="727"/>
                  </a:lnTo>
                  <a:lnTo>
                    <a:pt x="1421" y="688"/>
                  </a:lnTo>
                  <a:lnTo>
                    <a:pt x="1401" y="650"/>
                  </a:lnTo>
                  <a:lnTo>
                    <a:pt x="1375" y="616"/>
                  </a:lnTo>
                  <a:lnTo>
                    <a:pt x="1345" y="584"/>
                  </a:lnTo>
                  <a:lnTo>
                    <a:pt x="1310" y="557"/>
                  </a:lnTo>
                  <a:lnTo>
                    <a:pt x="1314" y="582"/>
                  </a:lnTo>
                  <a:lnTo>
                    <a:pt x="1317" y="606"/>
                  </a:lnTo>
                  <a:lnTo>
                    <a:pt x="1317" y="631"/>
                  </a:lnTo>
                  <a:lnTo>
                    <a:pt x="1313" y="657"/>
                  </a:lnTo>
                  <a:lnTo>
                    <a:pt x="1308" y="682"/>
                  </a:lnTo>
                  <a:lnTo>
                    <a:pt x="1303" y="706"/>
                  </a:lnTo>
                  <a:lnTo>
                    <a:pt x="1295" y="729"/>
                  </a:lnTo>
                  <a:lnTo>
                    <a:pt x="1285" y="751"/>
                  </a:lnTo>
                  <a:lnTo>
                    <a:pt x="1284" y="719"/>
                  </a:lnTo>
                  <a:lnTo>
                    <a:pt x="1280" y="687"/>
                  </a:lnTo>
                  <a:lnTo>
                    <a:pt x="1269" y="657"/>
                  </a:lnTo>
                  <a:lnTo>
                    <a:pt x="1255" y="628"/>
                  </a:lnTo>
                  <a:lnTo>
                    <a:pt x="1237" y="602"/>
                  </a:lnTo>
                  <a:lnTo>
                    <a:pt x="1215" y="576"/>
                  </a:lnTo>
                  <a:lnTo>
                    <a:pt x="1190" y="555"/>
                  </a:lnTo>
                  <a:lnTo>
                    <a:pt x="1162" y="537"/>
                  </a:lnTo>
                  <a:lnTo>
                    <a:pt x="1149" y="530"/>
                  </a:lnTo>
                  <a:lnTo>
                    <a:pt x="1137" y="524"/>
                  </a:lnTo>
                  <a:lnTo>
                    <a:pt x="1124" y="519"/>
                  </a:lnTo>
                  <a:lnTo>
                    <a:pt x="1111" y="514"/>
                  </a:lnTo>
                  <a:lnTo>
                    <a:pt x="1099" y="508"/>
                  </a:lnTo>
                  <a:lnTo>
                    <a:pt x="1085" y="505"/>
                  </a:lnTo>
                  <a:lnTo>
                    <a:pt x="1072" y="501"/>
                  </a:lnTo>
                  <a:lnTo>
                    <a:pt x="1058" y="498"/>
                  </a:lnTo>
                  <a:lnTo>
                    <a:pt x="1084" y="522"/>
                  </a:lnTo>
                  <a:lnTo>
                    <a:pt x="1107" y="550"/>
                  </a:lnTo>
                  <a:lnTo>
                    <a:pt x="1128" y="577"/>
                  </a:lnTo>
                  <a:lnTo>
                    <a:pt x="1144" y="608"/>
                  </a:lnTo>
                  <a:lnTo>
                    <a:pt x="1156" y="640"/>
                  </a:lnTo>
                  <a:lnTo>
                    <a:pt x="1166" y="673"/>
                  </a:lnTo>
                  <a:lnTo>
                    <a:pt x="1171" y="709"/>
                  </a:lnTo>
                  <a:lnTo>
                    <a:pt x="1173" y="744"/>
                  </a:lnTo>
                  <a:lnTo>
                    <a:pt x="1166" y="718"/>
                  </a:lnTo>
                  <a:lnTo>
                    <a:pt x="1153" y="693"/>
                  </a:lnTo>
                  <a:lnTo>
                    <a:pt x="1136" y="668"/>
                  </a:lnTo>
                  <a:lnTo>
                    <a:pt x="1116" y="645"/>
                  </a:lnTo>
                  <a:lnTo>
                    <a:pt x="1093" y="626"/>
                  </a:lnTo>
                  <a:lnTo>
                    <a:pt x="1068" y="608"/>
                  </a:lnTo>
                  <a:lnTo>
                    <a:pt x="1042" y="595"/>
                  </a:lnTo>
                  <a:lnTo>
                    <a:pt x="1016" y="585"/>
                  </a:lnTo>
                  <a:lnTo>
                    <a:pt x="1002" y="582"/>
                  </a:lnTo>
                  <a:lnTo>
                    <a:pt x="986" y="580"/>
                  </a:lnTo>
                  <a:lnTo>
                    <a:pt x="971" y="578"/>
                  </a:lnTo>
                  <a:lnTo>
                    <a:pt x="955" y="578"/>
                  </a:lnTo>
                  <a:lnTo>
                    <a:pt x="939" y="581"/>
                  </a:lnTo>
                  <a:lnTo>
                    <a:pt x="924" y="583"/>
                  </a:lnTo>
                  <a:lnTo>
                    <a:pt x="909" y="588"/>
                  </a:lnTo>
                  <a:lnTo>
                    <a:pt x="895" y="593"/>
                  </a:lnTo>
                  <a:lnTo>
                    <a:pt x="911" y="606"/>
                  </a:lnTo>
                  <a:lnTo>
                    <a:pt x="925" y="620"/>
                  </a:lnTo>
                  <a:lnTo>
                    <a:pt x="936" y="636"/>
                  </a:lnTo>
                  <a:lnTo>
                    <a:pt x="947" y="652"/>
                  </a:lnTo>
                  <a:lnTo>
                    <a:pt x="956" y="669"/>
                  </a:lnTo>
                  <a:lnTo>
                    <a:pt x="963" y="687"/>
                  </a:lnTo>
                  <a:lnTo>
                    <a:pt x="969" y="705"/>
                  </a:lnTo>
                  <a:lnTo>
                    <a:pt x="973" y="724"/>
                  </a:lnTo>
                  <a:lnTo>
                    <a:pt x="967" y="720"/>
                  </a:lnTo>
                  <a:lnTo>
                    <a:pt x="962" y="716"/>
                  </a:lnTo>
                  <a:lnTo>
                    <a:pt x="958" y="711"/>
                  </a:lnTo>
                  <a:lnTo>
                    <a:pt x="955" y="705"/>
                  </a:lnTo>
                  <a:lnTo>
                    <a:pt x="951" y="699"/>
                  </a:lnTo>
                  <a:lnTo>
                    <a:pt x="948" y="694"/>
                  </a:lnTo>
                  <a:lnTo>
                    <a:pt x="943" y="688"/>
                  </a:lnTo>
                  <a:lnTo>
                    <a:pt x="939" y="683"/>
                  </a:lnTo>
                  <a:lnTo>
                    <a:pt x="921" y="672"/>
                  </a:lnTo>
                  <a:lnTo>
                    <a:pt x="902" y="663"/>
                  </a:lnTo>
                  <a:lnTo>
                    <a:pt x="882" y="656"/>
                  </a:lnTo>
                  <a:lnTo>
                    <a:pt x="861" y="650"/>
                  </a:lnTo>
                  <a:lnTo>
                    <a:pt x="841" y="648"/>
                  </a:lnTo>
                  <a:lnTo>
                    <a:pt x="819" y="646"/>
                  </a:lnTo>
                  <a:lnTo>
                    <a:pt x="797" y="649"/>
                  </a:lnTo>
                  <a:lnTo>
                    <a:pt x="775" y="653"/>
                  </a:lnTo>
                  <a:lnTo>
                    <a:pt x="766" y="656"/>
                  </a:lnTo>
                  <a:lnTo>
                    <a:pt x="757" y="659"/>
                  </a:lnTo>
                  <a:lnTo>
                    <a:pt x="747" y="664"/>
                  </a:lnTo>
                  <a:lnTo>
                    <a:pt x="739" y="668"/>
                  </a:lnTo>
                  <a:lnTo>
                    <a:pt x="730" y="673"/>
                  </a:lnTo>
                  <a:lnTo>
                    <a:pt x="722" y="679"/>
                  </a:lnTo>
                  <a:lnTo>
                    <a:pt x="714" y="684"/>
                  </a:lnTo>
                  <a:lnTo>
                    <a:pt x="706" y="690"/>
                  </a:lnTo>
                  <a:lnTo>
                    <a:pt x="720" y="699"/>
                  </a:lnTo>
                  <a:lnTo>
                    <a:pt x="734" y="706"/>
                  </a:lnTo>
                  <a:lnTo>
                    <a:pt x="749" y="714"/>
                  </a:lnTo>
                  <a:lnTo>
                    <a:pt x="762" y="720"/>
                  </a:lnTo>
                  <a:lnTo>
                    <a:pt x="777" y="726"/>
                  </a:lnTo>
                  <a:lnTo>
                    <a:pt x="792" y="732"/>
                  </a:lnTo>
                  <a:lnTo>
                    <a:pt x="808" y="737"/>
                  </a:lnTo>
                  <a:lnTo>
                    <a:pt x="823" y="742"/>
                  </a:lnTo>
                  <a:lnTo>
                    <a:pt x="838" y="748"/>
                  </a:lnTo>
                  <a:lnTo>
                    <a:pt x="853" y="754"/>
                  </a:lnTo>
                  <a:lnTo>
                    <a:pt x="868" y="759"/>
                  </a:lnTo>
                  <a:lnTo>
                    <a:pt x="883" y="766"/>
                  </a:lnTo>
                  <a:lnTo>
                    <a:pt x="898" y="773"/>
                  </a:lnTo>
                  <a:lnTo>
                    <a:pt x="912" y="780"/>
                  </a:lnTo>
                  <a:lnTo>
                    <a:pt x="926" y="789"/>
                  </a:lnTo>
                  <a:lnTo>
                    <a:pt x="940" y="799"/>
                  </a:lnTo>
                  <a:lnTo>
                    <a:pt x="961" y="816"/>
                  </a:lnTo>
                  <a:lnTo>
                    <a:pt x="981" y="832"/>
                  </a:lnTo>
                  <a:lnTo>
                    <a:pt x="1002" y="850"/>
                  </a:lnTo>
                  <a:lnTo>
                    <a:pt x="1022" y="868"/>
                  </a:lnTo>
                  <a:lnTo>
                    <a:pt x="1042" y="886"/>
                  </a:lnTo>
                  <a:lnTo>
                    <a:pt x="1063" y="905"/>
                  </a:lnTo>
                  <a:lnTo>
                    <a:pt x="1083" y="923"/>
                  </a:lnTo>
                  <a:lnTo>
                    <a:pt x="1102" y="943"/>
                  </a:lnTo>
                  <a:lnTo>
                    <a:pt x="1121" y="962"/>
                  </a:lnTo>
                  <a:lnTo>
                    <a:pt x="1139" y="983"/>
                  </a:lnTo>
                  <a:lnTo>
                    <a:pt x="1156" y="1003"/>
                  </a:lnTo>
                  <a:lnTo>
                    <a:pt x="1173" y="1024"/>
                  </a:lnTo>
                  <a:lnTo>
                    <a:pt x="1189" y="1045"/>
                  </a:lnTo>
                  <a:lnTo>
                    <a:pt x="1202" y="1067"/>
                  </a:lnTo>
                  <a:lnTo>
                    <a:pt x="1216" y="1089"/>
                  </a:lnTo>
                  <a:lnTo>
                    <a:pt x="1228" y="1112"/>
                  </a:lnTo>
                  <a:lnTo>
                    <a:pt x="1255" y="1171"/>
                  </a:lnTo>
                  <a:lnTo>
                    <a:pt x="1278" y="1233"/>
                  </a:lnTo>
                  <a:lnTo>
                    <a:pt x="1295" y="1297"/>
                  </a:lnTo>
                  <a:lnTo>
                    <a:pt x="1305" y="1364"/>
                  </a:lnTo>
                  <a:lnTo>
                    <a:pt x="1310" y="1433"/>
                  </a:lnTo>
                  <a:lnTo>
                    <a:pt x="1308" y="1501"/>
                  </a:lnTo>
                  <a:lnTo>
                    <a:pt x="1302" y="1569"/>
                  </a:lnTo>
                  <a:lnTo>
                    <a:pt x="1288" y="1635"/>
                  </a:lnTo>
                  <a:lnTo>
                    <a:pt x="1257" y="1733"/>
                  </a:lnTo>
                  <a:lnTo>
                    <a:pt x="1274" y="1735"/>
                  </a:lnTo>
                  <a:lnTo>
                    <a:pt x="1292" y="1735"/>
                  </a:lnTo>
                  <a:lnTo>
                    <a:pt x="1310" y="1734"/>
                  </a:lnTo>
                  <a:lnTo>
                    <a:pt x="1327" y="1732"/>
                  </a:lnTo>
                  <a:lnTo>
                    <a:pt x="1344" y="1730"/>
                  </a:lnTo>
                  <a:lnTo>
                    <a:pt x="1363" y="1727"/>
                  </a:lnTo>
                  <a:lnTo>
                    <a:pt x="1381" y="1727"/>
                  </a:lnTo>
                  <a:lnTo>
                    <a:pt x="1401" y="1730"/>
                  </a:lnTo>
                  <a:lnTo>
                    <a:pt x="1425" y="1734"/>
                  </a:lnTo>
                  <a:lnTo>
                    <a:pt x="1448" y="1740"/>
                  </a:lnTo>
                  <a:lnTo>
                    <a:pt x="1470" y="1748"/>
                  </a:lnTo>
                  <a:lnTo>
                    <a:pt x="1492" y="1757"/>
                  </a:lnTo>
                  <a:lnTo>
                    <a:pt x="1512" y="1769"/>
                  </a:lnTo>
                  <a:lnTo>
                    <a:pt x="1532" y="1784"/>
                  </a:lnTo>
                  <a:lnTo>
                    <a:pt x="1549" y="1801"/>
                  </a:lnTo>
                  <a:lnTo>
                    <a:pt x="1565" y="1822"/>
                  </a:lnTo>
                  <a:lnTo>
                    <a:pt x="1577" y="1838"/>
                  </a:lnTo>
                  <a:lnTo>
                    <a:pt x="1588" y="1854"/>
                  </a:lnTo>
                  <a:lnTo>
                    <a:pt x="1601" y="1871"/>
                  </a:lnTo>
                  <a:lnTo>
                    <a:pt x="1615" y="1887"/>
                  </a:lnTo>
                  <a:lnTo>
                    <a:pt x="1629" y="1902"/>
                  </a:lnTo>
                  <a:lnTo>
                    <a:pt x="1645" y="1916"/>
                  </a:lnTo>
                  <a:lnTo>
                    <a:pt x="1662" y="1927"/>
                  </a:lnTo>
                  <a:lnTo>
                    <a:pt x="1681" y="1935"/>
                  </a:lnTo>
                  <a:lnTo>
                    <a:pt x="1701" y="1939"/>
                  </a:lnTo>
                  <a:lnTo>
                    <a:pt x="1722" y="1945"/>
                  </a:lnTo>
                  <a:lnTo>
                    <a:pt x="1743" y="1953"/>
                  </a:lnTo>
                  <a:lnTo>
                    <a:pt x="1762" y="1964"/>
                  </a:lnTo>
                  <a:lnTo>
                    <a:pt x="1780" y="1976"/>
                  </a:lnTo>
                  <a:lnTo>
                    <a:pt x="1796" y="1992"/>
                  </a:lnTo>
                  <a:lnTo>
                    <a:pt x="1808" y="2010"/>
                  </a:lnTo>
                  <a:lnTo>
                    <a:pt x="1819" y="2030"/>
                  </a:lnTo>
                  <a:lnTo>
                    <a:pt x="1820" y="2043"/>
                  </a:lnTo>
                  <a:lnTo>
                    <a:pt x="1819" y="2056"/>
                  </a:lnTo>
                  <a:lnTo>
                    <a:pt x="1815" y="2067"/>
                  </a:lnTo>
                  <a:lnTo>
                    <a:pt x="1810" y="2078"/>
                  </a:lnTo>
                  <a:lnTo>
                    <a:pt x="1803" y="2088"/>
                  </a:lnTo>
                  <a:lnTo>
                    <a:pt x="1796" y="2097"/>
                  </a:lnTo>
                  <a:lnTo>
                    <a:pt x="1788" y="2108"/>
                  </a:lnTo>
                  <a:lnTo>
                    <a:pt x="1781" y="2118"/>
                  </a:lnTo>
                  <a:lnTo>
                    <a:pt x="1762" y="2129"/>
                  </a:lnTo>
                  <a:lnTo>
                    <a:pt x="1744" y="2140"/>
                  </a:lnTo>
                  <a:lnTo>
                    <a:pt x="1724" y="2148"/>
                  </a:lnTo>
                  <a:lnTo>
                    <a:pt x="1704" y="2155"/>
                  </a:lnTo>
                  <a:lnTo>
                    <a:pt x="1683" y="2159"/>
                  </a:lnTo>
                  <a:lnTo>
                    <a:pt x="1661" y="2164"/>
                  </a:lnTo>
                  <a:lnTo>
                    <a:pt x="1639" y="2166"/>
                  </a:lnTo>
                  <a:lnTo>
                    <a:pt x="1617" y="2169"/>
                  </a:lnTo>
                  <a:lnTo>
                    <a:pt x="1595" y="2169"/>
                  </a:lnTo>
                  <a:lnTo>
                    <a:pt x="1573" y="2166"/>
                  </a:lnTo>
                  <a:lnTo>
                    <a:pt x="1552" y="2162"/>
                  </a:lnTo>
                  <a:lnTo>
                    <a:pt x="1531" y="2155"/>
                  </a:lnTo>
                  <a:lnTo>
                    <a:pt x="1510" y="2148"/>
                  </a:lnTo>
                  <a:lnTo>
                    <a:pt x="1489" y="2140"/>
                  </a:lnTo>
                  <a:lnTo>
                    <a:pt x="1469" y="2133"/>
                  </a:lnTo>
                  <a:lnTo>
                    <a:pt x="1448" y="2125"/>
                  </a:lnTo>
                  <a:lnTo>
                    <a:pt x="1427" y="2119"/>
                  </a:lnTo>
                  <a:lnTo>
                    <a:pt x="1406" y="2113"/>
                  </a:lnTo>
                  <a:lnTo>
                    <a:pt x="1387" y="2110"/>
                  </a:lnTo>
                  <a:lnTo>
                    <a:pt x="1366" y="2110"/>
                  </a:lnTo>
                  <a:lnTo>
                    <a:pt x="1345" y="2111"/>
                  </a:lnTo>
                  <a:lnTo>
                    <a:pt x="1325" y="2117"/>
                  </a:lnTo>
                  <a:lnTo>
                    <a:pt x="1303" y="2125"/>
                  </a:lnTo>
                  <a:lnTo>
                    <a:pt x="1282" y="2139"/>
                  </a:lnTo>
                  <a:lnTo>
                    <a:pt x="1270" y="2150"/>
                  </a:lnTo>
                  <a:lnTo>
                    <a:pt x="1259" y="2162"/>
                  </a:lnTo>
                  <a:lnTo>
                    <a:pt x="1247" y="2172"/>
                  </a:lnTo>
                  <a:lnTo>
                    <a:pt x="1236" y="2182"/>
                  </a:lnTo>
                  <a:lnTo>
                    <a:pt x="1224" y="2193"/>
                  </a:lnTo>
                  <a:lnTo>
                    <a:pt x="1212" y="2203"/>
                  </a:lnTo>
                  <a:lnTo>
                    <a:pt x="1200" y="2212"/>
                  </a:lnTo>
                  <a:lnTo>
                    <a:pt x="1187" y="2220"/>
                  </a:lnTo>
                  <a:lnTo>
                    <a:pt x="1175" y="2229"/>
                  </a:lnTo>
                  <a:lnTo>
                    <a:pt x="1162" y="2237"/>
                  </a:lnTo>
                  <a:lnTo>
                    <a:pt x="1148" y="2244"/>
                  </a:lnTo>
                  <a:lnTo>
                    <a:pt x="1134" y="2250"/>
                  </a:lnTo>
                  <a:lnTo>
                    <a:pt x="1122" y="2255"/>
                  </a:lnTo>
                  <a:lnTo>
                    <a:pt x="1107" y="2261"/>
                  </a:lnTo>
                  <a:lnTo>
                    <a:pt x="1093" y="2264"/>
                  </a:lnTo>
                  <a:lnTo>
                    <a:pt x="1078" y="2268"/>
                  </a:lnTo>
                  <a:lnTo>
                    <a:pt x="1058" y="2272"/>
                  </a:lnTo>
                  <a:lnTo>
                    <a:pt x="1039" y="2277"/>
                  </a:lnTo>
                  <a:lnTo>
                    <a:pt x="1019" y="2278"/>
                  </a:lnTo>
                  <a:lnTo>
                    <a:pt x="1000" y="2279"/>
                  </a:lnTo>
                  <a:lnTo>
                    <a:pt x="980" y="2278"/>
                  </a:lnTo>
                  <a:lnTo>
                    <a:pt x="961" y="2276"/>
                  </a:lnTo>
                  <a:lnTo>
                    <a:pt x="942" y="2272"/>
                  </a:lnTo>
                  <a:lnTo>
                    <a:pt x="923" y="2269"/>
                  </a:lnTo>
                  <a:lnTo>
                    <a:pt x="904" y="2263"/>
                  </a:lnTo>
                  <a:lnTo>
                    <a:pt x="886" y="2257"/>
                  </a:lnTo>
                  <a:lnTo>
                    <a:pt x="867" y="2252"/>
                  </a:lnTo>
                  <a:lnTo>
                    <a:pt x="850" y="2244"/>
                  </a:lnTo>
                  <a:lnTo>
                    <a:pt x="833" y="2237"/>
                  </a:lnTo>
                  <a:lnTo>
                    <a:pt x="814" y="2229"/>
                  </a:lnTo>
                  <a:lnTo>
                    <a:pt x="798" y="2220"/>
                  </a:lnTo>
                  <a:lnTo>
                    <a:pt x="781" y="2212"/>
                  </a:lnTo>
                  <a:lnTo>
                    <a:pt x="762" y="2203"/>
                  </a:lnTo>
                  <a:lnTo>
                    <a:pt x="745" y="2194"/>
                  </a:lnTo>
                  <a:lnTo>
                    <a:pt x="727" y="2184"/>
                  </a:lnTo>
                  <a:lnTo>
                    <a:pt x="709" y="2173"/>
                  </a:lnTo>
                  <a:lnTo>
                    <a:pt x="692" y="2162"/>
                  </a:lnTo>
                  <a:lnTo>
                    <a:pt x="675" y="2150"/>
                  </a:lnTo>
                  <a:lnTo>
                    <a:pt x="659" y="2139"/>
                  </a:lnTo>
                  <a:lnTo>
                    <a:pt x="641" y="2127"/>
                  </a:lnTo>
                  <a:lnTo>
                    <a:pt x="624" y="2117"/>
                  </a:lnTo>
                  <a:lnTo>
                    <a:pt x="607" y="2106"/>
                  </a:lnTo>
                  <a:lnTo>
                    <a:pt x="588" y="2096"/>
                  </a:lnTo>
                  <a:lnTo>
                    <a:pt x="570" y="2088"/>
                  </a:lnTo>
                  <a:lnTo>
                    <a:pt x="552" y="2080"/>
                  </a:lnTo>
                  <a:lnTo>
                    <a:pt x="533" y="2074"/>
                  </a:lnTo>
                  <a:lnTo>
                    <a:pt x="514" y="2070"/>
                  </a:lnTo>
                  <a:lnTo>
                    <a:pt x="493" y="2066"/>
                  </a:lnTo>
                  <a:lnTo>
                    <a:pt x="481" y="2070"/>
                  </a:lnTo>
                  <a:lnTo>
                    <a:pt x="470" y="2072"/>
                  </a:lnTo>
                  <a:lnTo>
                    <a:pt x="457" y="2075"/>
                  </a:lnTo>
                  <a:lnTo>
                    <a:pt x="446" y="2078"/>
                  </a:lnTo>
                  <a:lnTo>
                    <a:pt x="433" y="2081"/>
                  </a:lnTo>
                  <a:lnTo>
                    <a:pt x="420" y="2083"/>
                  </a:lnTo>
                  <a:lnTo>
                    <a:pt x="408" y="2085"/>
                  </a:lnTo>
                  <a:lnTo>
                    <a:pt x="395" y="2087"/>
                  </a:lnTo>
                  <a:lnTo>
                    <a:pt x="382" y="2088"/>
                  </a:lnTo>
                  <a:lnTo>
                    <a:pt x="370" y="2089"/>
                  </a:lnTo>
                  <a:lnTo>
                    <a:pt x="357" y="2089"/>
                  </a:lnTo>
                  <a:lnTo>
                    <a:pt x="344" y="2088"/>
                  </a:lnTo>
                  <a:lnTo>
                    <a:pt x="333" y="2087"/>
                  </a:lnTo>
                  <a:lnTo>
                    <a:pt x="320" y="2086"/>
                  </a:lnTo>
                  <a:lnTo>
                    <a:pt x="307" y="2082"/>
                  </a:lnTo>
                  <a:lnTo>
                    <a:pt x="296" y="2079"/>
                  </a:lnTo>
                  <a:lnTo>
                    <a:pt x="285" y="2074"/>
                  </a:lnTo>
                  <a:lnTo>
                    <a:pt x="275" y="2070"/>
                  </a:lnTo>
                  <a:lnTo>
                    <a:pt x="264" y="2064"/>
                  </a:lnTo>
                  <a:lnTo>
                    <a:pt x="254" y="2057"/>
                  </a:lnTo>
                  <a:lnTo>
                    <a:pt x="245" y="2050"/>
                  </a:lnTo>
                  <a:lnTo>
                    <a:pt x="238" y="2041"/>
                  </a:lnTo>
                  <a:lnTo>
                    <a:pt x="234" y="2030"/>
                  </a:lnTo>
                  <a:lnTo>
                    <a:pt x="232" y="2018"/>
                  </a:lnTo>
                  <a:lnTo>
                    <a:pt x="239" y="1992"/>
                  </a:lnTo>
                  <a:lnTo>
                    <a:pt x="251" y="1974"/>
                  </a:lnTo>
                  <a:lnTo>
                    <a:pt x="268" y="1960"/>
                  </a:lnTo>
                  <a:lnTo>
                    <a:pt x="289" y="1949"/>
                  </a:lnTo>
                  <a:lnTo>
                    <a:pt x="310" y="1939"/>
                  </a:lnTo>
                  <a:lnTo>
                    <a:pt x="333" y="1930"/>
                  </a:lnTo>
                  <a:lnTo>
                    <a:pt x="353" y="1919"/>
                  </a:lnTo>
                  <a:lnTo>
                    <a:pt x="372" y="1905"/>
                  </a:lnTo>
                  <a:lnTo>
                    <a:pt x="378" y="1891"/>
                  </a:lnTo>
                  <a:lnTo>
                    <a:pt x="385" y="1876"/>
                  </a:lnTo>
                  <a:lnTo>
                    <a:pt x="393" y="1861"/>
                  </a:lnTo>
                  <a:lnTo>
                    <a:pt x="402" y="1847"/>
                  </a:lnTo>
                  <a:lnTo>
                    <a:pt x="411" y="1832"/>
                  </a:lnTo>
                  <a:lnTo>
                    <a:pt x="423" y="1818"/>
                  </a:lnTo>
                  <a:lnTo>
                    <a:pt x="434" y="1806"/>
                  </a:lnTo>
                  <a:lnTo>
                    <a:pt x="446" y="1793"/>
                  </a:lnTo>
                  <a:lnTo>
                    <a:pt x="459" y="1781"/>
                  </a:lnTo>
                  <a:lnTo>
                    <a:pt x="472" y="1771"/>
                  </a:lnTo>
                  <a:lnTo>
                    <a:pt x="487" y="1762"/>
                  </a:lnTo>
                  <a:lnTo>
                    <a:pt x="502" y="1754"/>
                  </a:lnTo>
                  <a:lnTo>
                    <a:pt x="517" y="1748"/>
                  </a:lnTo>
                  <a:lnTo>
                    <a:pt x="533" y="1742"/>
                  </a:lnTo>
                  <a:lnTo>
                    <a:pt x="549" y="1740"/>
                  </a:lnTo>
                  <a:lnTo>
                    <a:pt x="567" y="1739"/>
                  </a:lnTo>
                  <a:lnTo>
                    <a:pt x="590" y="1739"/>
                  </a:lnTo>
                  <a:lnTo>
                    <a:pt x="613" y="1742"/>
                  </a:lnTo>
                  <a:lnTo>
                    <a:pt x="636" y="1746"/>
                  </a:lnTo>
                  <a:lnTo>
                    <a:pt x="659" y="1749"/>
                  </a:lnTo>
                  <a:lnTo>
                    <a:pt x="682" y="1752"/>
                  </a:lnTo>
                  <a:lnTo>
                    <a:pt x="704" y="1749"/>
                  </a:lnTo>
                  <a:lnTo>
                    <a:pt x="724" y="1742"/>
                  </a:lnTo>
                  <a:lnTo>
                    <a:pt x="744" y="1728"/>
                  </a:lnTo>
                  <a:lnTo>
                    <a:pt x="762" y="1709"/>
                  </a:lnTo>
                  <a:lnTo>
                    <a:pt x="782" y="1690"/>
                  </a:lnTo>
                  <a:lnTo>
                    <a:pt x="802" y="1673"/>
                  </a:lnTo>
                  <a:lnTo>
                    <a:pt x="823" y="1658"/>
                  </a:lnTo>
                  <a:lnTo>
                    <a:pt x="846" y="1647"/>
                  </a:lnTo>
                  <a:lnTo>
                    <a:pt x="871" y="1637"/>
                  </a:lnTo>
                  <a:lnTo>
                    <a:pt x="896" y="1632"/>
                  </a:lnTo>
                  <a:lnTo>
                    <a:pt x="923" y="1631"/>
                  </a:lnTo>
                  <a:lnTo>
                    <a:pt x="932" y="1632"/>
                  </a:lnTo>
                  <a:lnTo>
                    <a:pt x="940" y="1633"/>
                  </a:lnTo>
                  <a:lnTo>
                    <a:pt x="949" y="1635"/>
                  </a:lnTo>
                  <a:lnTo>
                    <a:pt x="957" y="1636"/>
                  </a:lnTo>
                  <a:lnTo>
                    <a:pt x="966" y="1639"/>
                  </a:lnTo>
                  <a:lnTo>
                    <a:pt x="974" y="1642"/>
                  </a:lnTo>
                  <a:lnTo>
                    <a:pt x="982" y="1644"/>
                  </a:lnTo>
                  <a:lnTo>
                    <a:pt x="990" y="1648"/>
                  </a:lnTo>
                  <a:lnTo>
                    <a:pt x="1030" y="1584"/>
                  </a:lnTo>
                  <a:lnTo>
                    <a:pt x="1057" y="1513"/>
                  </a:lnTo>
                  <a:lnTo>
                    <a:pt x="1073" y="1438"/>
                  </a:lnTo>
                  <a:lnTo>
                    <a:pt x="1079" y="1359"/>
                  </a:lnTo>
                  <a:lnTo>
                    <a:pt x="1076" y="1280"/>
                  </a:lnTo>
                  <a:lnTo>
                    <a:pt x="1063" y="1203"/>
                  </a:lnTo>
                  <a:lnTo>
                    <a:pt x="1042" y="1129"/>
                  </a:lnTo>
                  <a:lnTo>
                    <a:pt x="1012" y="1062"/>
                  </a:lnTo>
                  <a:lnTo>
                    <a:pt x="1001" y="1039"/>
                  </a:lnTo>
                  <a:lnTo>
                    <a:pt x="989" y="1016"/>
                  </a:lnTo>
                  <a:lnTo>
                    <a:pt x="976" y="993"/>
                  </a:lnTo>
                  <a:lnTo>
                    <a:pt x="961" y="970"/>
                  </a:lnTo>
                  <a:lnTo>
                    <a:pt x="944" y="947"/>
                  </a:lnTo>
                  <a:lnTo>
                    <a:pt x="928" y="925"/>
                  </a:lnTo>
                  <a:lnTo>
                    <a:pt x="910" y="905"/>
                  </a:lnTo>
                  <a:lnTo>
                    <a:pt x="891" y="884"/>
                  </a:lnTo>
                  <a:lnTo>
                    <a:pt x="872" y="864"/>
                  </a:lnTo>
                  <a:lnTo>
                    <a:pt x="851" y="845"/>
                  </a:lnTo>
                  <a:lnTo>
                    <a:pt x="830" y="826"/>
                  </a:lnTo>
                  <a:lnTo>
                    <a:pt x="810" y="810"/>
                  </a:lnTo>
                  <a:lnTo>
                    <a:pt x="788" y="794"/>
                  </a:lnTo>
                  <a:lnTo>
                    <a:pt x="765" y="779"/>
                  </a:lnTo>
                  <a:lnTo>
                    <a:pt x="742" y="765"/>
                  </a:lnTo>
                  <a:lnTo>
                    <a:pt x="719" y="754"/>
                  </a:lnTo>
                  <a:lnTo>
                    <a:pt x="705" y="749"/>
                  </a:lnTo>
                  <a:lnTo>
                    <a:pt x="692" y="747"/>
                  </a:lnTo>
                  <a:lnTo>
                    <a:pt x="678" y="748"/>
                  </a:lnTo>
                  <a:lnTo>
                    <a:pt x="664" y="751"/>
                  </a:lnTo>
                  <a:lnTo>
                    <a:pt x="652" y="757"/>
                  </a:lnTo>
                  <a:lnTo>
                    <a:pt x="639" y="763"/>
                  </a:lnTo>
                  <a:lnTo>
                    <a:pt x="626" y="770"/>
                  </a:lnTo>
                  <a:lnTo>
                    <a:pt x="615" y="777"/>
                  </a:lnTo>
                  <a:lnTo>
                    <a:pt x="599" y="793"/>
                  </a:lnTo>
                  <a:lnTo>
                    <a:pt x="586" y="810"/>
                  </a:lnTo>
                  <a:lnTo>
                    <a:pt x="576" y="830"/>
                  </a:lnTo>
                  <a:lnTo>
                    <a:pt x="568" y="849"/>
                  </a:lnTo>
                  <a:lnTo>
                    <a:pt x="563" y="870"/>
                  </a:lnTo>
                  <a:lnTo>
                    <a:pt x="560" y="892"/>
                  </a:lnTo>
                  <a:lnTo>
                    <a:pt x="560" y="914"/>
                  </a:lnTo>
                  <a:lnTo>
                    <a:pt x="563" y="937"/>
                  </a:lnTo>
                  <a:lnTo>
                    <a:pt x="565" y="948"/>
                  </a:lnTo>
                  <a:lnTo>
                    <a:pt x="569" y="959"/>
                  </a:lnTo>
                  <a:lnTo>
                    <a:pt x="573" y="969"/>
                  </a:lnTo>
                  <a:lnTo>
                    <a:pt x="578" y="978"/>
                  </a:lnTo>
                  <a:lnTo>
                    <a:pt x="584" y="989"/>
                  </a:lnTo>
                  <a:lnTo>
                    <a:pt x="590" y="998"/>
                  </a:lnTo>
                  <a:lnTo>
                    <a:pt x="597" y="1007"/>
                  </a:lnTo>
                  <a:lnTo>
                    <a:pt x="603" y="1016"/>
                  </a:lnTo>
                  <a:lnTo>
                    <a:pt x="597" y="1015"/>
                  </a:lnTo>
                  <a:lnTo>
                    <a:pt x="591" y="1013"/>
                  </a:lnTo>
                  <a:lnTo>
                    <a:pt x="585" y="1009"/>
                  </a:lnTo>
                  <a:lnTo>
                    <a:pt x="579" y="1005"/>
                  </a:lnTo>
                  <a:lnTo>
                    <a:pt x="573" y="1001"/>
                  </a:lnTo>
                  <a:lnTo>
                    <a:pt x="568" y="996"/>
                  </a:lnTo>
                  <a:lnTo>
                    <a:pt x="563" y="991"/>
                  </a:lnTo>
                  <a:lnTo>
                    <a:pt x="557" y="986"/>
                  </a:lnTo>
                  <a:lnTo>
                    <a:pt x="550" y="978"/>
                  </a:lnTo>
                  <a:lnTo>
                    <a:pt x="544" y="970"/>
                  </a:lnTo>
                  <a:lnTo>
                    <a:pt x="537" y="962"/>
                  </a:lnTo>
                  <a:lnTo>
                    <a:pt x="530" y="954"/>
                  </a:lnTo>
                  <a:lnTo>
                    <a:pt x="524" y="946"/>
                  </a:lnTo>
                  <a:lnTo>
                    <a:pt x="517" y="938"/>
                  </a:lnTo>
                  <a:lnTo>
                    <a:pt x="511" y="930"/>
                  </a:lnTo>
                  <a:lnTo>
                    <a:pt x="505" y="922"/>
                  </a:lnTo>
                  <a:lnTo>
                    <a:pt x="502" y="956"/>
                  </a:lnTo>
                  <a:lnTo>
                    <a:pt x="504" y="991"/>
                  </a:lnTo>
                  <a:lnTo>
                    <a:pt x="510" y="1023"/>
                  </a:lnTo>
                  <a:lnTo>
                    <a:pt x="522" y="1054"/>
                  </a:lnTo>
                  <a:lnTo>
                    <a:pt x="535" y="1084"/>
                  </a:lnTo>
                  <a:lnTo>
                    <a:pt x="554" y="1113"/>
                  </a:lnTo>
                  <a:lnTo>
                    <a:pt x="577" y="1140"/>
                  </a:lnTo>
                  <a:lnTo>
                    <a:pt x="602" y="1165"/>
                  </a:lnTo>
                  <a:lnTo>
                    <a:pt x="585" y="1160"/>
                  </a:lnTo>
                  <a:lnTo>
                    <a:pt x="568" y="1153"/>
                  </a:lnTo>
                  <a:lnTo>
                    <a:pt x="550" y="1148"/>
                  </a:lnTo>
                  <a:lnTo>
                    <a:pt x="534" y="1140"/>
                  </a:lnTo>
                  <a:lnTo>
                    <a:pt x="517" y="1130"/>
                  </a:lnTo>
                  <a:lnTo>
                    <a:pt x="502" y="1121"/>
                  </a:lnTo>
                  <a:lnTo>
                    <a:pt x="486" y="1110"/>
                  </a:lnTo>
                  <a:lnTo>
                    <a:pt x="471" y="1097"/>
                  </a:lnTo>
                  <a:lnTo>
                    <a:pt x="448" y="1069"/>
                  </a:lnTo>
                  <a:lnTo>
                    <a:pt x="449" y="1091"/>
                  </a:lnTo>
                  <a:lnTo>
                    <a:pt x="453" y="1112"/>
                  </a:lnTo>
                  <a:lnTo>
                    <a:pt x="457" y="1133"/>
                  </a:lnTo>
                  <a:lnTo>
                    <a:pt x="463" y="1153"/>
                  </a:lnTo>
                  <a:lnTo>
                    <a:pt x="470" y="1173"/>
                  </a:lnTo>
                  <a:lnTo>
                    <a:pt x="478" y="1194"/>
                  </a:lnTo>
                  <a:lnTo>
                    <a:pt x="486" y="1212"/>
                  </a:lnTo>
                  <a:lnTo>
                    <a:pt x="495" y="1232"/>
                  </a:lnTo>
                  <a:lnTo>
                    <a:pt x="504" y="1247"/>
                  </a:lnTo>
                  <a:lnTo>
                    <a:pt x="515" y="1262"/>
                  </a:lnTo>
                  <a:lnTo>
                    <a:pt x="526" y="1276"/>
                  </a:lnTo>
                  <a:lnTo>
                    <a:pt x="540" y="1289"/>
                  </a:lnTo>
                  <a:lnTo>
                    <a:pt x="554" y="1302"/>
                  </a:lnTo>
                  <a:lnTo>
                    <a:pt x="568" y="1312"/>
                  </a:lnTo>
                  <a:lnTo>
                    <a:pt x="584" y="1322"/>
                  </a:lnTo>
                  <a:lnTo>
                    <a:pt x="599" y="1330"/>
                  </a:lnTo>
                  <a:lnTo>
                    <a:pt x="579" y="1333"/>
                  </a:lnTo>
                  <a:lnTo>
                    <a:pt x="560" y="1333"/>
                  </a:lnTo>
                  <a:lnTo>
                    <a:pt x="539" y="1331"/>
                  </a:lnTo>
                  <a:lnTo>
                    <a:pt x="519" y="1325"/>
                  </a:lnTo>
                  <a:lnTo>
                    <a:pt x="500" y="1318"/>
                  </a:lnTo>
                  <a:lnTo>
                    <a:pt x="481" y="1310"/>
                  </a:lnTo>
                  <a:lnTo>
                    <a:pt x="463" y="1301"/>
                  </a:lnTo>
                  <a:lnTo>
                    <a:pt x="446" y="1291"/>
                  </a:lnTo>
                  <a:lnTo>
                    <a:pt x="451" y="1314"/>
                  </a:lnTo>
                  <a:lnTo>
                    <a:pt x="462" y="1337"/>
                  </a:lnTo>
                  <a:lnTo>
                    <a:pt x="474" y="1359"/>
                  </a:lnTo>
                  <a:lnTo>
                    <a:pt x="489" y="1378"/>
                  </a:lnTo>
                  <a:lnTo>
                    <a:pt x="507" y="1398"/>
                  </a:lnTo>
                  <a:lnTo>
                    <a:pt x="526" y="1415"/>
                  </a:lnTo>
                  <a:lnTo>
                    <a:pt x="547" y="1430"/>
                  </a:lnTo>
                  <a:lnTo>
                    <a:pt x="568" y="1443"/>
                  </a:lnTo>
                  <a:lnTo>
                    <a:pt x="547" y="1442"/>
                  </a:lnTo>
                  <a:lnTo>
                    <a:pt x="526" y="1438"/>
                  </a:lnTo>
                  <a:lnTo>
                    <a:pt x="507" y="1432"/>
                  </a:lnTo>
                  <a:lnTo>
                    <a:pt x="487" y="1425"/>
                  </a:lnTo>
                  <a:lnTo>
                    <a:pt x="469" y="1417"/>
                  </a:lnTo>
                  <a:lnTo>
                    <a:pt x="451" y="1407"/>
                  </a:lnTo>
                  <a:lnTo>
                    <a:pt x="434" y="1395"/>
                  </a:lnTo>
                  <a:lnTo>
                    <a:pt x="417" y="1384"/>
                  </a:lnTo>
                  <a:lnTo>
                    <a:pt x="380" y="1346"/>
                  </a:lnTo>
                  <a:lnTo>
                    <a:pt x="349" y="1303"/>
                  </a:lnTo>
                  <a:lnTo>
                    <a:pt x="326" y="1258"/>
                  </a:lnTo>
                  <a:lnTo>
                    <a:pt x="308" y="1210"/>
                  </a:lnTo>
                  <a:lnTo>
                    <a:pt x="298" y="1160"/>
                  </a:lnTo>
                  <a:lnTo>
                    <a:pt x="295" y="1110"/>
                  </a:lnTo>
                  <a:lnTo>
                    <a:pt x="298" y="1058"/>
                  </a:lnTo>
                  <a:lnTo>
                    <a:pt x="310" y="1006"/>
                  </a:lnTo>
                  <a:lnTo>
                    <a:pt x="318" y="981"/>
                  </a:lnTo>
                  <a:lnTo>
                    <a:pt x="328" y="955"/>
                  </a:lnTo>
                  <a:lnTo>
                    <a:pt x="341" y="932"/>
                  </a:lnTo>
                  <a:lnTo>
                    <a:pt x="356" y="909"/>
                  </a:lnTo>
                  <a:lnTo>
                    <a:pt x="372" y="887"/>
                  </a:lnTo>
                  <a:lnTo>
                    <a:pt x="389" y="865"/>
                  </a:lnTo>
                  <a:lnTo>
                    <a:pt x="409" y="846"/>
                  </a:lnTo>
                  <a:lnTo>
                    <a:pt x="429" y="826"/>
                  </a:lnTo>
                  <a:lnTo>
                    <a:pt x="450" y="809"/>
                  </a:lnTo>
                  <a:lnTo>
                    <a:pt x="473" y="792"/>
                  </a:lnTo>
                  <a:lnTo>
                    <a:pt x="496" y="776"/>
                  </a:lnTo>
                  <a:lnTo>
                    <a:pt x="519" y="761"/>
                  </a:lnTo>
                  <a:lnTo>
                    <a:pt x="544" y="748"/>
                  </a:lnTo>
                  <a:lnTo>
                    <a:pt x="568" y="735"/>
                  </a:lnTo>
                  <a:lnTo>
                    <a:pt x="591" y="724"/>
                  </a:lnTo>
                  <a:lnTo>
                    <a:pt x="615" y="714"/>
                  </a:lnTo>
                  <a:lnTo>
                    <a:pt x="605" y="708"/>
                  </a:lnTo>
                  <a:lnTo>
                    <a:pt x="593" y="703"/>
                  </a:lnTo>
                  <a:lnTo>
                    <a:pt x="582" y="699"/>
                  </a:lnTo>
                  <a:lnTo>
                    <a:pt x="570" y="697"/>
                  </a:lnTo>
                  <a:lnTo>
                    <a:pt x="558" y="696"/>
                  </a:lnTo>
                  <a:lnTo>
                    <a:pt x="546" y="696"/>
                  </a:lnTo>
                  <a:lnTo>
                    <a:pt x="533" y="697"/>
                  </a:lnTo>
                  <a:lnTo>
                    <a:pt x="520" y="698"/>
                  </a:lnTo>
                  <a:lnTo>
                    <a:pt x="509" y="701"/>
                  </a:lnTo>
                  <a:lnTo>
                    <a:pt x="496" y="704"/>
                  </a:lnTo>
                  <a:lnTo>
                    <a:pt x="484" y="708"/>
                  </a:lnTo>
                  <a:lnTo>
                    <a:pt x="472" y="712"/>
                  </a:lnTo>
                  <a:lnTo>
                    <a:pt x="461" y="717"/>
                  </a:lnTo>
                  <a:lnTo>
                    <a:pt x="450" y="721"/>
                  </a:lnTo>
                  <a:lnTo>
                    <a:pt x="440" y="727"/>
                  </a:lnTo>
                  <a:lnTo>
                    <a:pt x="429" y="732"/>
                  </a:lnTo>
                  <a:lnTo>
                    <a:pt x="433" y="724"/>
                  </a:lnTo>
                  <a:lnTo>
                    <a:pt x="436" y="717"/>
                  </a:lnTo>
                  <a:lnTo>
                    <a:pt x="442" y="710"/>
                  </a:lnTo>
                  <a:lnTo>
                    <a:pt x="448" y="703"/>
                  </a:lnTo>
                  <a:lnTo>
                    <a:pt x="454" y="697"/>
                  </a:lnTo>
                  <a:lnTo>
                    <a:pt x="461" y="690"/>
                  </a:lnTo>
                  <a:lnTo>
                    <a:pt x="466" y="684"/>
                  </a:lnTo>
                  <a:lnTo>
                    <a:pt x="472" y="678"/>
                  </a:lnTo>
                  <a:lnTo>
                    <a:pt x="456" y="680"/>
                  </a:lnTo>
                  <a:lnTo>
                    <a:pt x="441" y="684"/>
                  </a:lnTo>
                  <a:lnTo>
                    <a:pt x="425" y="689"/>
                  </a:lnTo>
                  <a:lnTo>
                    <a:pt x="410" y="695"/>
                  </a:lnTo>
                  <a:lnTo>
                    <a:pt x="395" y="702"/>
                  </a:lnTo>
                  <a:lnTo>
                    <a:pt x="380" y="710"/>
                  </a:lnTo>
                  <a:lnTo>
                    <a:pt x="365" y="718"/>
                  </a:lnTo>
                  <a:lnTo>
                    <a:pt x="351" y="726"/>
                  </a:lnTo>
                  <a:lnTo>
                    <a:pt x="341" y="734"/>
                  </a:lnTo>
                  <a:lnTo>
                    <a:pt x="332" y="742"/>
                  </a:lnTo>
                  <a:lnTo>
                    <a:pt x="323" y="750"/>
                  </a:lnTo>
                  <a:lnTo>
                    <a:pt x="314" y="759"/>
                  </a:lnTo>
                  <a:lnTo>
                    <a:pt x="306" y="769"/>
                  </a:lnTo>
                  <a:lnTo>
                    <a:pt x="298" y="778"/>
                  </a:lnTo>
                  <a:lnTo>
                    <a:pt x="289" y="787"/>
                  </a:lnTo>
                  <a:lnTo>
                    <a:pt x="280" y="795"/>
                  </a:lnTo>
                  <a:lnTo>
                    <a:pt x="284" y="781"/>
                  </a:lnTo>
                  <a:lnTo>
                    <a:pt x="289" y="767"/>
                  </a:lnTo>
                  <a:lnTo>
                    <a:pt x="295" y="755"/>
                  </a:lnTo>
                  <a:lnTo>
                    <a:pt x="300" y="741"/>
                  </a:lnTo>
                  <a:lnTo>
                    <a:pt x="307" y="728"/>
                  </a:lnTo>
                  <a:lnTo>
                    <a:pt x="314" y="716"/>
                  </a:lnTo>
                  <a:lnTo>
                    <a:pt x="321" y="704"/>
                  </a:lnTo>
                  <a:lnTo>
                    <a:pt x="329" y="693"/>
                  </a:lnTo>
                  <a:lnTo>
                    <a:pt x="306" y="699"/>
                  </a:lnTo>
                  <a:lnTo>
                    <a:pt x="285" y="710"/>
                  </a:lnTo>
                  <a:lnTo>
                    <a:pt x="266" y="724"/>
                  </a:lnTo>
                  <a:lnTo>
                    <a:pt x="247" y="740"/>
                  </a:lnTo>
                  <a:lnTo>
                    <a:pt x="230" y="758"/>
                  </a:lnTo>
                  <a:lnTo>
                    <a:pt x="214" y="778"/>
                  </a:lnTo>
                  <a:lnTo>
                    <a:pt x="199" y="796"/>
                  </a:lnTo>
                  <a:lnTo>
                    <a:pt x="185" y="816"/>
                  </a:lnTo>
                  <a:lnTo>
                    <a:pt x="178" y="829"/>
                  </a:lnTo>
                  <a:lnTo>
                    <a:pt x="170" y="841"/>
                  </a:lnTo>
                  <a:lnTo>
                    <a:pt x="163" y="854"/>
                  </a:lnTo>
                  <a:lnTo>
                    <a:pt x="156" y="868"/>
                  </a:lnTo>
                  <a:lnTo>
                    <a:pt x="150" y="880"/>
                  </a:lnTo>
                  <a:lnTo>
                    <a:pt x="145" y="894"/>
                  </a:lnTo>
                  <a:lnTo>
                    <a:pt x="140" y="908"/>
                  </a:lnTo>
                  <a:lnTo>
                    <a:pt x="138" y="923"/>
                  </a:lnTo>
                  <a:lnTo>
                    <a:pt x="131" y="883"/>
                  </a:lnTo>
                  <a:lnTo>
                    <a:pt x="131" y="841"/>
                  </a:lnTo>
                  <a:lnTo>
                    <a:pt x="137" y="801"/>
                  </a:lnTo>
                  <a:lnTo>
                    <a:pt x="146" y="763"/>
                  </a:lnTo>
                  <a:lnTo>
                    <a:pt x="125" y="776"/>
                  </a:lnTo>
                  <a:lnTo>
                    <a:pt x="106" y="792"/>
                  </a:lnTo>
                  <a:lnTo>
                    <a:pt x="88" y="809"/>
                  </a:lnTo>
                  <a:lnTo>
                    <a:pt x="72" y="829"/>
                  </a:lnTo>
                  <a:lnTo>
                    <a:pt x="59" y="848"/>
                  </a:lnTo>
                  <a:lnTo>
                    <a:pt x="45" y="870"/>
                  </a:lnTo>
                  <a:lnTo>
                    <a:pt x="33" y="891"/>
                  </a:lnTo>
                  <a:lnTo>
                    <a:pt x="23" y="913"/>
                  </a:lnTo>
                  <a:lnTo>
                    <a:pt x="12" y="976"/>
                  </a:lnTo>
                  <a:lnTo>
                    <a:pt x="3" y="938"/>
                  </a:lnTo>
                  <a:lnTo>
                    <a:pt x="0" y="898"/>
                  </a:lnTo>
                  <a:lnTo>
                    <a:pt x="1" y="856"/>
                  </a:lnTo>
                  <a:lnTo>
                    <a:pt x="3" y="815"/>
                  </a:lnTo>
                  <a:lnTo>
                    <a:pt x="8" y="793"/>
                  </a:lnTo>
                  <a:lnTo>
                    <a:pt x="16" y="771"/>
                  </a:lnTo>
                  <a:lnTo>
                    <a:pt x="24" y="749"/>
                  </a:lnTo>
                  <a:lnTo>
                    <a:pt x="35" y="728"/>
                  </a:lnTo>
                  <a:lnTo>
                    <a:pt x="48" y="709"/>
                  </a:lnTo>
                  <a:lnTo>
                    <a:pt x="62" y="690"/>
                  </a:lnTo>
                  <a:lnTo>
                    <a:pt x="78" y="673"/>
                  </a:lnTo>
                  <a:lnTo>
                    <a:pt x="94" y="656"/>
                  </a:lnTo>
                  <a:lnTo>
                    <a:pt x="113" y="640"/>
                  </a:lnTo>
                  <a:lnTo>
                    <a:pt x="131" y="626"/>
                  </a:lnTo>
                  <a:lnTo>
                    <a:pt x="152" y="613"/>
                  </a:lnTo>
                  <a:lnTo>
                    <a:pt x="171" y="600"/>
                  </a:lnTo>
                  <a:lnTo>
                    <a:pt x="193" y="590"/>
                  </a:lnTo>
                  <a:lnTo>
                    <a:pt x="214" y="582"/>
                  </a:lnTo>
                  <a:lnTo>
                    <a:pt x="236" y="575"/>
                  </a:lnTo>
                  <a:lnTo>
                    <a:pt x="258" y="569"/>
                  </a:lnTo>
                  <a:lnTo>
                    <a:pt x="279" y="566"/>
                  </a:lnTo>
                  <a:lnTo>
                    <a:pt x="299" y="562"/>
                  </a:lnTo>
                  <a:lnTo>
                    <a:pt x="320" y="560"/>
                  </a:lnTo>
                  <a:lnTo>
                    <a:pt x="341" y="559"/>
                  </a:lnTo>
                  <a:lnTo>
                    <a:pt x="363" y="559"/>
                  </a:lnTo>
                  <a:lnTo>
                    <a:pt x="383" y="559"/>
                  </a:lnTo>
                  <a:lnTo>
                    <a:pt x="404" y="559"/>
                  </a:lnTo>
                  <a:lnTo>
                    <a:pt x="425" y="561"/>
                  </a:lnTo>
                  <a:lnTo>
                    <a:pt x="446" y="563"/>
                  </a:lnTo>
                  <a:lnTo>
                    <a:pt x="466" y="567"/>
                  </a:lnTo>
                  <a:lnTo>
                    <a:pt x="487" y="572"/>
                  </a:lnTo>
                  <a:lnTo>
                    <a:pt x="507" y="576"/>
                  </a:lnTo>
                  <a:lnTo>
                    <a:pt x="526" y="582"/>
                  </a:lnTo>
                  <a:lnTo>
                    <a:pt x="546" y="589"/>
                  </a:lnTo>
                  <a:lnTo>
                    <a:pt x="564" y="597"/>
                  </a:lnTo>
                  <a:lnTo>
                    <a:pt x="582" y="605"/>
                  </a:lnTo>
                  <a:lnTo>
                    <a:pt x="578" y="595"/>
                  </a:lnTo>
                  <a:lnTo>
                    <a:pt x="573" y="584"/>
                  </a:lnTo>
                  <a:lnTo>
                    <a:pt x="569" y="574"/>
                  </a:lnTo>
                  <a:lnTo>
                    <a:pt x="563" y="563"/>
                  </a:lnTo>
                  <a:lnTo>
                    <a:pt x="557" y="553"/>
                  </a:lnTo>
                  <a:lnTo>
                    <a:pt x="553" y="543"/>
                  </a:lnTo>
                  <a:lnTo>
                    <a:pt x="547" y="532"/>
                  </a:lnTo>
                  <a:lnTo>
                    <a:pt x="544" y="522"/>
                  </a:lnTo>
                  <a:lnTo>
                    <a:pt x="534" y="492"/>
                  </a:lnTo>
                  <a:lnTo>
                    <a:pt x="529" y="462"/>
                  </a:lnTo>
                  <a:lnTo>
                    <a:pt x="525" y="433"/>
                  </a:lnTo>
                  <a:lnTo>
                    <a:pt x="525" y="403"/>
                  </a:lnTo>
                  <a:lnTo>
                    <a:pt x="526" y="374"/>
                  </a:lnTo>
                  <a:lnTo>
                    <a:pt x="531" y="346"/>
                  </a:lnTo>
                  <a:lnTo>
                    <a:pt x="537" y="318"/>
                  </a:lnTo>
                  <a:lnTo>
                    <a:pt x="546" y="290"/>
                  </a:lnTo>
                  <a:lnTo>
                    <a:pt x="556" y="264"/>
                  </a:lnTo>
                  <a:lnTo>
                    <a:pt x="569" y="237"/>
                  </a:lnTo>
                  <a:lnTo>
                    <a:pt x="584" y="212"/>
                  </a:lnTo>
                  <a:lnTo>
                    <a:pt x="601" y="188"/>
                  </a:lnTo>
                  <a:lnTo>
                    <a:pt x="620" y="165"/>
                  </a:lnTo>
                  <a:lnTo>
                    <a:pt x="640" y="143"/>
                  </a:lnTo>
                  <a:lnTo>
                    <a:pt x="662" y="121"/>
                  </a:lnTo>
                  <a:lnTo>
                    <a:pt x="685" y="101"/>
                  </a:lnTo>
                  <a:lnTo>
                    <a:pt x="702" y="86"/>
                  </a:lnTo>
                  <a:lnTo>
                    <a:pt x="721" y="73"/>
                  </a:lnTo>
                  <a:lnTo>
                    <a:pt x="741" y="60"/>
                  </a:lnTo>
                  <a:lnTo>
                    <a:pt x="760" y="48"/>
                  </a:lnTo>
                  <a:lnTo>
                    <a:pt x="780" y="37"/>
                  </a:lnTo>
                  <a:lnTo>
                    <a:pt x="799" y="25"/>
                  </a:lnTo>
                  <a:lnTo>
                    <a:pt x="819" y="13"/>
                  </a:lnTo>
                  <a:lnTo>
                    <a:pt x="837" y="0"/>
                  </a:lnTo>
                  <a:lnTo>
                    <a:pt x="833" y="7"/>
                  </a:lnTo>
                  <a:lnTo>
                    <a:pt x="826" y="14"/>
                  </a:lnTo>
                  <a:lnTo>
                    <a:pt x="819" y="21"/>
                  </a:lnTo>
                  <a:lnTo>
                    <a:pt x="811" y="27"/>
                  </a:lnTo>
                  <a:lnTo>
                    <a:pt x="803" y="32"/>
                  </a:lnTo>
                  <a:lnTo>
                    <a:pt x="796" y="39"/>
                  </a:lnTo>
                  <a:lnTo>
                    <a:pt x="788" y="46"/>
                  </a:lnTo>
                  <a:lnTo>
                    <a:pt x="781" y="53"/>
                  </a:lnTo>
                  <a:close/>
                </a:path>
              </a:pathLst>
            </a:custGeom>
            <a:solidFill>
              <a:srgbClr val="66FF33"/>
            </a:solidFill>
            <a:ln w="9525">
              <a:noFill/>
              <a:round/>
              <a:headEnd/>
              <a:tailEnd/>
            </a:ln>
          </p:spPr>
          <p:txBody>
            <a:bodyPr/>
            <a:lstStyle/>
            <a:p>
              <a:endParaRPr lang="de-DE"/>
            </a:p>
          </p:txBody>
        </p:sp>
        <p:sp>
          <p:nvSpPr>
            <p:cNvPr id="10377" name="Freeform 135"/>
            <p:cNvSpPr>
              <a:spLocks/>
            </p:cNvSpPr>
            <p:nvPr/>
          </p:nvSpPr>
          <p:spPr bwMode="auto">
            <a:xfrm>
              <a:off x="4368" y="2784"/>
              <a:ext cx="910" cy="1140"/>
            </a:xfrm>
            <a:custGeom>
              <a:avLst/>
              <a:gdLst>
                <a:gd name="T0" fmla="*/ 48 w 1820"/>
                <a:gd name="T1" fmla="*/ 10 h 2279"/>
                <a:gd name="T2" fmla="*/ 52 w 1820"/>
                <a:gd name="T3" fmla="*/ 11 h 2279"/>
                <a:gd name="T4" fmla="*/ 45 w 1820"/>
                <a:gd name="T5" fmla="*/ 20 h 2279"/>
                <a:gd name="T6" fmla="*/ 41 w 1820"/>
                <a:gd name="T7" fmla="*/ 30 h 2279"/>
                <a:gd name="T8" fmla="*/ 48 w 1820"/>
                <a:gd name="T9" fmla="*/ 27 h 2279"/>
                <a:gd name="T10" fmla="*/ 42 w 1820"/>
                <a:gd name="T11" fmla="*/ 39 h 2279"/>
                <a:gd name="T12" fmla="*/ 54 w 1820"/>
                <a:gd name="T13" fmla="*/ 29 h 2279"/>
                <a:gd name="T14" fmla="*/ 80 w 1820"/>
                <a:gd name="T15" fmla="*/ 25 h 2279"/>
                <a:gd name="T16" fmla="*/ 92 w 1820"/>
                <a:gd name="T17" fmla="*/ 51 h 2279"/>
                <a:gd name="T18" fmla="*/ 83 w 1820"/>
                <a:gd name="T19" fmla="*/ 38 h 2279"/>
                <a:gd name="T20" fmla="*/ 76 w 1820"/>
                <a:gd name="T21" fmla="*/ 36 h 2279"/>
                <a:gd name="T22" fmla="*/ 70 w 1820"/>
                <a:gd name="T23" fmla="*/ 35 h 2279"/>
                <a:gd name="T24" fmla="*/ 67 w 1820"/>
                <a:gd name="T25" fmla="*/ 38 h 2279"/>
                <a:gd name="T26" fmla="*/ 58 w 1820"/>
                <a:gd name="T27" fmla="*/ 39 h 2279"/>
                <a:gd name="T28" fmla="*/ 60 w 1820"/>
                <a:gd name="T29" fmla="*/ 44 h 2279"/>
                <a:gd name="T30" fmla="*/ 48 w 1820"/>
                <a:gd name="T31" fmla="*/ 42 h 2279"/>
                <a:gd name="T32" fmla="*/ 50 w 1820"/>
                <a:gd name="T33" fmla="*/ 46 h 2279"/>
                <a:gd name="T34" fmla="*/ 62 w 1820"/>
                <a:gd name="T35" fmla="*/ 52 h 2279"/>
                <a:gd name="T36" fmla="*/ 76 w 1820"/>
                <a:gd name="T37" fmla="*/ 67 h 2279"/>
                <a:gd name="T38" fmla="*/ 80 w 1820"/>
                <a:gd name="T39" fmla="*/ 109 h 2279"/>
                <a:gd name="T40" fmla="*/ 95 w 1820"/>
                <a:gd name="T41" fmla="*/ 111 h 2279"/>
                <a:gd name="T42" fmla="*/ 107 w 1820"/>
                <a:gd name="T43" fmla="*/ 122 h 2279"/>
                <a:gd name="T44" fmla="*/ 113 w 1820"/>
                <a:gd name="T45" fmla="*/ 131 h 2279"/>
                <a:gd name="T46" fmla="*/ 100 w 1820"/>
                <a:gd name="T47" fmla="*/ 136 h 2279"/>
                <a:gd name="T48" fmla="*/ 85 w 1820"/>
                <a:gd name="T49" fmla="*/ 132 h 2279"/>
                <a:gd name="T50" fmla="*/ 74 w 1820"/>
                <a:gd name="T51" fmla="*/ 140 h 2279"/>
                <a:gd name="T52" fmla="*/ 62 w 1820"/>
                <a:gd name="T53" fmla="*/ 143 h 2279"/>
                <a:gd name="T54" fmla="*/ 48 w 1820"/>
                <a:gd name="T55" fmla="*/ 138 h 2279"/>
                <a:gd name="T56" fmla="*/ 35 w 1820"/>
                <a:gd name="T57" fmla="*/ 130 h 2279"/>
                <a:gd name="T58" fmla="*/ 24 w 1820"/>
                <a:gd name="T59" fmla="*/ 131 h 2279"/>
                <a:gd name="T60" fmla="*/ 16 w 1820"/>
                <a:gd name="T61" fmla="*/ 129 h 2279"/>
                <a:gd name="T62" fmla="*/ 24 w 1820"/>
                <a:gd name="T63" fmla="*/ 119 h 2279"/>
                <a:gd name="T64" fmla="*/ 33 w 1820"/>
                <a:gd name="T65" fmla="*/ 110 h 2279"/>
                <a:gd name="T66" fmla="*/ 48 w 1820"/>
                <a:gd name="T67" fmla="*/ 107 h 2279"/>
                <a:gd name="T68" fmla="*/ 61 w 1820"/>
                <a:gd name="T69" fmla="*/ 103 h 2279"/>
                <a:gd name="T70" fmla="*/ 63 w 1820"/>
                <a:gd name="T71" fmla="*/ 65 h 2279"/>
                <a:gd name="T72" fmla="*/ 50 w 1820"/>
                <a:gd name="T73" fmla="*/ 50 h 2279"/>
                <a:gd name="T74" fmla="*/ 38 w 1820"/>
                <a:gd name="T75" fmla="*/ 50 h 2279"/>
                <a:gd name="T76" fmla="*/ 37 w 1820"/>
                <a:gd name="T77" fmla="*/ 62 h 2279"/>
                <a:gd name="T78" fmla="*/ 35 w 1820"/>
                <a:gd name="T79" fmla="*/ 62 h 2279"/>
                <a:gd name="T80" fmla="*/ 34 w 1820"/>
                <a:gd name="T81" fmla="*/ 68 h 2279"/>
                <a:gd name="T82" fmla="*/ 28 w 1820"/>
                <a:gd name="T83" fmla="*/ 67 h 2279"/>
                <a:gd name="T84" fmla="*/ 34 w 1820"/>
                <a:gd name="T85" fmla="*/ 81 h 2279"/>
                <a:gd name="T86" fmla="*/ 28 w 1820"/>
                <a:gd name="T87" fmla="*/ 81 h 2279"/>
                <a:gd name="T88" fmla="*/ 31 w 1820"/>
                <a:gd name="T89" fmla="*/ 90 h 2279"/>
                <a:gd name="T90" fmla="*/ 20 w 1820"/>
                <a:gd name="T91" fmla="*/ 63 h 2279"/>
                <a:gd name="T92" fmla="*/ 33 w 1820"/>
                <a:gd name="T93" fmla="*/ 48 h 2279"/>
                <a:gd name="T94" fmla="*/ 33 w 1820"/>
                <a:gd name="T95" fmla="*/ 44 h 2279"/>
                <a:gd name="T96" fmla="*/ 28 w 1820"/>
                <a:gd name="T97" fmla="*/ 44 h 2279"/>
                <a:gd name="T98" fmla="*/ 22 w 1820"/>
                <a:gd name="T99" fmla="*/ 46 h 2279"/>
                <a:gd name="T100" fmla="*/ 19 w 1820"/>
                <a:gd name="T101" fmla="*/ 47 h 2279"/>
                <a:gd name="T102" fmla="*/ 12 w 1820"/>
                <a:gd name="T103" fmla="*/ 51 h 2279"/>
                <a:gd name="T104" fmla="*/ 10 w 1820"/>
                <a:gd name="T105" fmla="*/ 48 h 2279"/>
                <a:gd name="T106" fmla="*/ 1 w 1820"/>
                <a:gd name="T107" fmla="*/ 54 h 2279"/>
                <a:gd name="T108" fmla="*/ 10 w 1820"/>
                <a:gd name="T109" fmla="*/ 39 h 2279"/>
                <a:gd name="T110" fmla="*/ 26 w 1820"/>
                <a:gd name="T111" fmla="*/ 35 h 2279"/>
                <a:gd name="T112" fmla="*/ 36 w 1820"/>
                <a:gd name="T113" fmla="*/ 36 h 2279"/>
                <a:gd name="T114" fmla="*/ 34 w 1820"/>
                <a:gd name="T115" fmla="*/ 20 h 2279"/>
                <a:gd name="T116" fmla="*/ 47 w 1820"/>
                <a:gd name="T117" fmla="*/ 4 h 2279"/>
                <a:gd name="T118" fmla="*/ 50 w 1820"/>
                <a:gd name="T119" fmla="*/ 3 h 2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20"/>
                <a:gd name="T181" fmla="*/ 0 h 2279"/>
                <a:gd name="T182" fmla="*/ 1820 w 1820"/>
                <a:gd name="T183" fmla="*/ 2279 h 2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20" h="2279">
                  <a:moveTo>
                    <a:pt x="781" y="53"/>
                  </a:moveTo>
                  <a:lnTo>
                    <a:pt x="769" y="67"/>
                  </a:lnTo>
                  <a:lnTo>
                    <a:pt x="758" y="81"/>
                  </a:lnTo>
                  <a:lnTo>
                    <a:pt x="747" y="96"/>
                  </a:lnTo>
                  <a:lnTo>
                    <a:pt x="738" y="111"/>
                  </a:lnTo>
                  <a:lnTo>
                    <a:pt x="729" y="126"/>
                  </a:lnTo>
                  <a:lnTo>
                    <a:pt x="721" y="141"/>
                  </a:lnTo>
                  <a:lnTo>
                    <a:pt x="714" y="157"/>
                  </a:lnTo>
                  <a:lnTo>
                    <a:pt x="708" y="173"/>
                  </a:lnTo>
                  <a:lnTo>
                    <a:pt x="727" y="166"/>
                  </a:lnTo>
                  <a:lnTo>
                    <a:pt x="747" y="159"/>
                  </a:lnTo>
                  <a:lnTo>
                    <a:pt x="767" y="154"/>
                  </a:lnTo>
                  <a:lnTo>
                    <a:pt x="789" y="150"/>
                  </a:lnTo>
                  <a:lnTo>
                    <a:pt x="810" y="147"/>
                  </a:lnTo>
                  <a:lnTo>
                    <a:pt x="832" y="146"/>
                  </a:lnTo>
                  <a:lnTo>
                    <a:pt x="853" y="147"/>
                  </a:lnTo>
                  <a:lnTo>
                    <a:pt x="875" y="150"/>
                  </a:lnTo>
                  <a:lnTo>
                    <a:pt x="870" y="154"/>
                  </a:lnTo>
                  <a:lnTo>
                    <a:pt x="861" y="158"/>
                  </a:lnTo>
                  <a:lnTo>
                    <a:pt x="853" y="160"/>
                  </a:lnTo>
                  <a:lnTo>
                    <a:pt x="844" y="162"/>
                  </a:lnTo>
                  <a:lnTo>
                    <a:pt x="835" y="165"/>
                  </a:lnTo>
                  <a:lnTo>
                    <a:pt x="826" y="167"/>
                  </a:lnTo>
                  <a:lnTo>
                    <a:pt x="817" y="169"/>
                  </a:lnTo>
                  <a:lnTo>
                    <a:pt x="808" y="173"/>
                  </a:lnTo>
                  <a:lnTo>
                    <a:pt x="784" y="187"/>
                  </a:lnTo>
                  <a:lnTo>
                    <a:pt x="761" y="204"/>
                  </a:lnTo>
                  <a:lnTo>
                    <a:pt x="739" y="225"/>
                  </a:lnTo>
                  <a:lnTo>
                    <a:pt x="720" y="247"/>
                  </a:lnTo>
                  <a:lnTo>
                    <a:pt x="702" y="271"/>
                  </a:lnTo>
                  <a:lnTo>
                    <a:pt x="688" y="295"/>
                  </a:lnTo>
                  <a:lnTo>
                    <a:pt x="676" y="320"/>
                  </a:lnTo>
                  <a:lnTo>
                    <a:pt x="667" y="347"/>
                  </a:lnTo>
                  <a:lnTo>
                    <a:pt x="683" y="338"/>
                  </a:lnTo>
                  <a:lnTo>
                    <a:pt x="699" y="330"/>
                  </a:lnTo>
                  <a:lnTo>
                    <a:pt x="716" y="320"/>
                  </a:lnTo>
                  <a:lnTo>
                    <a:pt x="734" y="312"/>
                  </a:lnTo>
                  <a:lnTo>
                    <a:pt x="751" y="304"/>
                  </a:lnTo>
                  <a:lnTo>
                    <a:pt x="768" y="296"/>
                  </a:lnTo>
                  <a:lnTo>
                    <a:pt x="787" y="288"/>
                  </a:lnTo>
                  <a:lnTo>
                    <a:pt x="804" y="281"/>
                  </a:lnTo>
                  <a:lnTo>
                    <a:pt x="776" y="304"/>
                  </a:lnTo>
                  <a:lnTo>
                    <a:pt x="750" y="327"/>
                  </a:lnTo>
                  <a:lnTo>
                    <a:pt x="722" y="353"/>
                  </a:lnTo>
                  <a:lnTo>
                    <a:pt x="698" y="378"/>
                  </a:lnTo>
                  <a:lnTo>
                    <a:pt x="676" y="407"/>
                  </a:lnTo>
                  <a:lnTo>
                    <a:pt x="659" y="437"/>
                  </a:lnTo>
                  <a:lnTo>
                    <a:pt x="647" y="468"/>
                  </a:lnTo>
                  <a:lnTo>
                    <a:pt x="641" y="502"/>
                  </a:lnTo>
                  <a:lnTo>
                    <a:pt x="659" y="487"/>
                  </a:lnTo>
                  <a:lnTo>
                    <a:pt x="675" y="474"/>
                  </a:lnTo>
                  <a:lnTo>
                    <a:pt x="692" y="460"/>
                  </a:lnTo>
                  <a:lnTo>
                    <a:pt x="711" y="447"/>
                  </a:lnTo>
                  <a:lnTo>
                    <a:pt x="728" y="434"/>
                  </a:lnTo>
                  <a:lnTo>
                    <a:pt x="746" y="424"/>
                  </a:lnTo>
                  <a:lnTo>
                    <a:pt x="766" y="414"/>
                  </a:lnTo>
                  <a:lnTo>
                    <a:pt x="785" y="404"/>
                  </a:lnTo>
                  <a:lnTo>
                    <a:pt x="779" y="413"/>
                  </a:lnTo>
                  <a:lnTo>
                    <a:pt x="770" y="419"/>
                  </a:lnTo>
                  <a:lnTo>
                    <a:pt x="761" y="428"/>
                  </a:lnTo>
                  <a:lnTo>
                    <a:pt x="753" y="434"/>
                  </a:lnTo>
                  <a:lnTo>
                    <a:pt x="744" y="442"/>
                  </a:lnTo>
                  <a:lnTo>
                    <a:pt x="737" y="451"/>
                  </a:lnTo>
                  <a:lnTo>
                    <a:pt x="730" y="461"/>
                  </a:lnTo>
                  <a:lnTo>
                    <a:pt x="727" y="471"/>
                  </a:lnTo>
                  <a:lnTo>
                    <a:pt x="716" y="491"/>
                  </a:lnTo>
                  <a:lnTo>
                    <a:pt x="705" y="510"/>
                  </a:lnTo>
                  <a:lnTo>
                    <a:pt x="694" y="530"/>
                  </a:lnTo>
                  <a:lnTo>
                    <a:pt x="684" y="551"/>
                  </a:lnTo>
                  <a:lnTo>
                    <a:pt x="676" y="572"/>
                  </a:lnTo>
                  <a:lnTo>
                    <a:pt x="670" y="593"/>
                  </a:lnTo>
                  <a:lnTo>
                    <a:pt x="669" y="616"/>
                  </a:lnTo>
                  <a:lnTo>
                    <a:pt x="670" y="641"/>
                  </a:lnTo>
                  <a:lnTo>
                    <a:pt x="682" y="626"/>
                  </a:lnTo>
                  <a:lnTo>
                    <a:pt x="692" y="610"/>
                  </a:lnTo>
                  <a:lnTo>
                    <a:pt x="704" y="593"/>
                  </a:lnTo>
                  <a:lnTo>
                    <a:pt x="716" y="577"/>
                  </a:lnTo>
                  <a:lnTo>
                    <a:pt x="729" y="561"/>
                  </a:lnTo>
                  <a:lnTo>
                    <a:pt x="742" y="545"/>
                  </a:lnTo>
                  <a:lnTo>
                    <a:pt x="757" y="530"/>
                  </a:lnTo>
                  <a:lnTo>
                    <a:pt x="773" y="516"/>
                  </a:lnTo>
                  <a:lnTo>
                    <a:pt x="799" y="493"/>
                  </a:lnTo>
                  <a:lnTo>
                    <a:pt x="828" y="472"/>
                  </a:lnTo>
                  <a:lnTo>
                    <a:pt x="858" y="453"/>
                  </a:lnTo>
                  <a:lnTo>
                    <a:pt x="889" y="436"/>
                  </a:lnTo>
                  <a:lnTo>
                    <a:pt x="921" y="421"/>
                  </a:lnTo>
                  <a:lnTo>
                    <a:pt x="954" y="408"/>
                  </a:lnTo>
                  <a:lnTo>
                    <a:pt x="988" y="396"/>
                  </a:lnTo>
                  <a:lnTo>
                    <a:pt x="1022" y="387"/>
                  </a:lnTo>
                  <a:lnTo>
                    <a:pt x="1057" y="381"/>
                  </a:lnTo>
                  <a:lnTo>
                    <a:pt x="1092" y="377"/>
                  </a:lnTo>
                  <a:lnTo>
                    <a:pt x="1128" y="376"/>
                  </a:lnTo>
                  <a:lnTo>
                    <a:pt x="1162" y="377"/>
                  </a:lnTo>
                  <a:lnTo>
                    <a:pt x="1198" y="380"/>
                  </a:lnTo>
                  <a:lnTo>
                    <a:pt x="1232" y="386"/>
                  </a:lnTo>
                  <a:lnTo>
                    <a:pt x="1267" y="395"/>
                  </a:lnTo>
                  <a:lnTo>
                    <a:pt x="1302" y="408"/>
                  </a:lnTo>
                  <a:lnTo>
                    <a:pt x="1338" y="428"/>
                  </a:lnTo>
                  <a:lnTo>
                    <a:pt x="1372" y="452"/>
                  </a:lnTo>
                  <a:lnTo>
                    <a:pt x="1401" y="481"/>
                  </a:lnTo>
                  <a:lnTo>
                    <a:pt x="1425" y="513"/>
                  </a:lnTo>
                  <a:lnTo>
                    <a:pt x="1444" y="548"/>
                  </a:lnTo>
                  <a:lnTo>
                    <a:pt x="1459" y="587"/>
                  </a:lnTo>
                  <a:lnTo>
                    <a:pt x="1470" y="627"/>
                  </a:lnTo>
                  <a:lnTo>
                    <a:pt x="1473" y="667"/>
                  </a:lnTo>
                  <a:lnTo>
                    <a:pt x="1471" y="716"/>
                  </a:lnTo>
                  <a:lnTo>
                    <a:pt x="1466" y="764"/>
                  </a:lnTo>
                  <a:lnTo>
                    <a:pt x="1458" y="810"/>
                  </a:lnTo>
                  <a:lnTo>
                    <a:pt x="1444" y="854"/>
                  </a:lnTo>
                  <a:lnTo>
                    <a:pt x="1440" y="857"/>
                  </a:lnTo>
                  <a:lnTo>
                    <a:pt x="1444" y="812"/>
                  </a:lnTo>
                  <a:lnTo>
                    <a:pt x="1443" y="769"/>
                  </a:lnTo>
                  <a:lnTo>
                    <a:pt x="1435" y="727"/>
                  </a:lnTo>
                  <a:lnTo>
                    <a:pt x="1421" y="688"/>
                  </a:lnTo>
                  <a:lnTo>
                    <a:pt x="1401" y="650"/>
                  </a:lnTo>
                  <a:lnTo>
                    <a:pt x="1375" y="616"/>
                  </a:lnTo>
                  <a:lnTo>
                    <a:pt x="1345" y="584"/>
                  </a:lnTo>
                  <a:lnTo>
                    <a:pt x="1310" y="557"/>
                  </a:lnTo>
                  <a:lnTo>
                    <a:pt x="1314" y="582"/>
                  </a:lnTo>
                  <a:lnTo>
                    <a:pt x="1317" y="606"/>
                  </a:lnTo>
                  <a:lnTo>
                    <a:pt x="1317" y="631"/>
                  </a:lnTo>
                  <a:lnTo>
                    <a:pt x="1313" y="657"/>
                  </a:lnTo>
                  <a:lnTo>
                    <a:pt x="1308" y="682"/>
                  </a:lnTo>
                  <a:lnTo>
                    <a:pt x="1303" y="706"/>
                  </a:lnTo>
                  <a:lnTo>
                    <a:pt x="1295" y="729"/>
                  </a:lnTo>
                  <a:lnTo>
                    <a:pt x="1285" y="751"/>
                  </a:lnTo>
                  <a:lnTo>
                    <a:pt x="1284" y="719"/>
                  </a:lnTo>
                  <a:lnTo>
                    <a:pt x="1280" y="687"/>
                  </a:lnTo>
                  <a:lnTo>
                    <a:pt x="1269" y="657"/>
                  </a:lnTo>
                  <a:lnTo>
                    <a:pt x="1255" y="628"/>
                  </a:lnTo>
                  <a:lnTo>
                    <a:pt x="1237" y="602"/>
                  </a:lnTo>
                  <a:lnTo>
                    <a:pt x="1215" y="576"/>
                  </a:lnTo>
                  <a:lnTo>
                    <a:pt x="1190" y="555"/>
                  </a:lnTo>
                  <a:lnTo>
                    <a:pt x="1162" y="537"/>
                  </a:lnTo>
                  <a:lnTo>
                    <a:pt x="1149" y="530"/>
                  </a:lnTo>
                  <a:lnTo>
                    <a:pt x="1137" y="524"/>
                  </a:lnTo>
                  <a:lnTo>
                    <a:pt x="1124" y="519"/>
                  </a:lnTo>
                  <a:lnTo>
                    <a:pt x="1111" y="514"/>
                  </a:lnTo>
                  <a:lnTo>
                    <a:pt x="1099" y="508"/>
                  </a:lnTo>
                  <a:lnTo>
                    <a:pt x="1085" y="505"/>
                  </a:lnTo>
                  <a:lnTo>
                    <a:pt x="1072" y="501"/>
                  </a:lnTo>
                  <a:lnTo>
                    <a:pt x="1058" y="498"/>
                  </a:lnTo>
                  <a:lnTo>
                    <a:pt x="1084" y="522"/>
                  </a:lnTo>
                  <a:lnTo>
                    <a:pt x="1107" y="550"/>
                  </a:lnTo>
                  <a:lnTo>
                    <a:pt x="1128" y="577"/>
                  </a:lnTo>
                  <a:lnTo>
                    <a:pt x="1144" y="608"/>
                  </a:lnTo>
                  <a:lnTo>
                    <a:pt x="1156" y="640"/>
                  </a:lnTo>
                  <a:lnTo>
                    <a:pt x="1166" y="673"/>
                  </a:lnTo>
                  <a:lnTo>
                    <a:pt x="1171" y="709"/>
                  </a:lnTo>
                  <a:lnTo>
                    <a:pt x="1173" y="744"/>
                  </a:lnTo>
                  <a:lnTo>
                    <a:pt x="1166" y="718"/>
                  </a:lnTo>
                  <a:lnTo>
                    <a:pt x="1153" y="693"/>
                  </a:lnTo>
                  <a:lnTo>
                    <a:pt x="1136" y="668"/>
                  </a:lnTo>
                  <a:lnTo>
                    <a:pt x="1116" y="645"/>
                  </a:lnTo>
                  <a:lnTo>
                    <a:pt x="1093" y="626"/>
                  </a:lnTo>
                  <a:lnTo>
                    <a:pt x="1068" y="608"/>
                  </a:lnTo>
                  <a:lnTo>
                    <a:pt x="1042" y="595"/>
                  </a:lnTo>
                  <a:lnTo>
                    <a:pt x="1016" y="585"/>
                  </a:lnTo>
                  <a:lnTo>
                    <a:pt x="1002" y="582"/>
                  </a:lnTo>
                  <a:lnTo>
                    <a:pt x="986" y="580"/>
                  </a:lnTo>
                  <a:lnTo>
                    <a:pt x="971" y="578"/>
                  </a:lnTo>
                  <a:lnTo>
                    <a:pt x="955" y="578"/>
                  </a:lnTo>
                  <a:lnTo>
                    <a:pt x="939" y="581"/>
                  </a:lnTo>
                  <a:lnTo>
                    <a:pt x="924" y="583"/>
                  </a:lnTo>
                  <a:lnTo>
                    <a:pt x="909" y="588"/>
                  </a:lnTo>
                  <a:lnTo>
                    <a:pt x="895" y="593"/>
                  </a:lnTo>
                  <a:lnTo>
                    <a:pt x="911" y="606"/>
                  </a:lnTo>
                  <a:lnTo>
                    <a:pt x="925" y="620"/>
                  </a:lnTo>
                  <a:lnTo>
                    <a:pt x="936" y="636"/>
                  </a:lnTo>
                  <a:lnTo>
                    <a:pt x="947" y="652"/>
                  </a:lnTo>
                  <a:lnTo>
                    <a:pt x="956" y="669"/>
                  </a:lnTo>
                  <a:lnTo>
                    <a:pt x="963" y="687"/>
                  </a:lnTo>
                  <a:lnTo>
                    <a:pt x="969" y="705"/>
                  </a:lnTo>
                  <a:lnTo>
                    <a:pt x="973" y="724"/>
                  </a:lnTo>
                  <a:lnTo>
                    <a:pt x="967" y="720"/>
                  </a:lnTo>
                  <a:lnTo>
                    <a:pt x="962" y="716"/>
                  </a:lnTo>
                  <a:lnTo>
                    <a:pt x="958" y="711"/>
                  </a:lnTo>
                  <a:lnTo>
                    <a:pt x="955" y="705"/>
                  </a:lnTo>
                  <a:lnTo>
                    <a:pt x="951" y="699"/>
                  </a:lnTo>
                  <a:lnTo>
                    <a:pt x="948" y="694"/>
                  </a:lnTo>
                  <a:lnTo>
                    <a:pt x="943" y="688"/>
                  </a:lnTo>
                  <a:lnTo>
                    <a:pt x="939" y="683"/>
                  </a:lnTo>
                  <a:lnTo>
                    <a:pt x="921" y="672"/>
                  </a:lnTo>
                  <a:lnTo>
                    <a:pt x="902" y="663"/>
                  </a:lnTo>
                  <a:lnTo>
                    <a:pt x="882" y="656"/>
                  </a:lnTo>
                  <a:lnTo>
                    <a:pt x="861" y="650"/>
                  </a:lnTo>
                  <a:lnTo>
                    <a:pt x="841" y="648"/>
                  </a:lnTo>
                  <a:lnTo>
                    <a:pt x="819" y="646"/>
                  </a:lnTo>
                  <a:lnTo>
                    <a:pt x="797" y="649"/>
                  </a:lnTo>
                  <a:lnTo>
                    <a:pt x="775" y="653"/>
                  </a:lnTo>
                  <a:lnTo>
                    <a:pt x="766" y="656"/>
                  </a:lnTo>
                  <a:lnTo>
                    <a:pt x="757" y="659"/>
                  </a:lnTo>
                  <a:lnTo>
                    <a:pt x="747" y="664"/>
                  </a:lnTo>
                  <a:lnTo>
                    <a:pt x="739" y="668"/>
                  </a:lnTo>
                  <a:lnTo>
                    <a:pt x="730" y="673"/>
                  </a:lnTo>
                  <a:lnTo>
                    <a:pt x="722" y="679"/>
                  </a:lnTo>
                  <a:lnTo>
                    <a:pt x="714" y="684"/>
                  </a:lnTo>
                  <a:lnTo>
                    <a:pt x="706" y="690"/>
                  </a:lnTo>
                  <a:lnTo>
                    <a:pt x="720" y="699"/>
                  </a:lnTo>
                  <a:lnTo>
                    <a:pt x="734" y="706"/>
                  </a:lnTo>
                  <a:lnTo>
                    <a:pt x="749" y="714"/>
                  </a:lnTo>
                  <a:lnTo>
                    <a:pt x="762" y="720"/>
                  </a:lnTo>
                  <a:lnTo>
                    <a:pt x="777" y="726"/>
                  </a:lnTo>
                  <a:lnTo>
                    <a:pt x="792" y="732"/>
                  </a:lnTo>
                  <a:lnTo>
                    <a:pt x="808" y="737"/>
                  </a:lnTo>
                  <a:lnTo>
                    <a:pt x="823" y="742"/>
                  </a:lnTo>
                  <a:lnTo>
                    <a:pt x="838" y="748"/>
                  </a:lnTo>
                  <a:lnTo>
                    <a:pt x="853" y="754"/>
                  </a:lnTo>
                  <a:lnTo>
                    <a:pt x="868" y="759"/>
                  </a:lnTo>
                  <a:lnTo>
                    <a:pt x="883" y="766"/>
                  </a:lnTo>
                  <a:lnTo>
                    <a:pt x="898" y="773"/>
                  </a:lnTo>
                  <a:lnTo>
                    <a:pt x="912" y="780"/>
                  </a:lnTo>
                  <a:lnTo>
                    <a:pt x="926" y="789"/>
                  </a:lnTo>
                  <a:lnTo>
                    <a:pt x="940" y="799"/>
                  </a:lnTo>
                  <a:lnTo>
                    <a:pt x="961" y="816"/>
                  </a:lnTo>
                  <a:lnTo>
                    <a:pt x="981" y="832"/>
                  </a:lnTo>
                  <a:lnTo>
                    <a:pt x="1002" y="850"/>
                  </a:lnTo>
                  <a:lnTo>
                    <a:pt x="1022" y="868"/>
                  </a:lnTo>
                  <a:lnTo>
                    <a:pt x="1042" y="886"/>
                  </a:lnTo>
                  <a:lnTo>
                    <a:pt x="1063" y="905"/>
                  </a:lnTo>
                  <a:lnTo>
                    <a:pt x="1083" y="923"/>
                  </a:lnTo>
                  <a:lnTo>
                    <a:pt x="1102" y="943"/>
                  </a:lnTo>
                  <a:lnTo>
                    <a:pt x="1121" y="962"/>
                  </a:lnTo>
                  <a:lnTo>
                    <a:pt x="1139" y="983"/>
                  </a:lnTo>
                  <a:lnTo>
                    <a:pt x="1156" y="1003"/>
                  </a:lnTo>
                  <a:lnTo>
                    <a:pt x="1173" y="1024"/>
                  </a:lnTo>
                  <a:lnTo>
                    <a:pt x="1189" y="1045"/>
                  </a:lnTo>
                  <a:lnTo>
                    <a:pt x="1202" y="1067"/>
                  </a:lnTo>
                  <a:lnTo>
                    <a:pt x="1216" y="1089"/>
                  </a:lnTo>
                  <a:lnTo>
                    <a:pt x="1228" y="1112"/>
                  </a:lnTo>
                  <a:lnTo>
                    <a:pt x="1255" y="1171"/>
                  </a:lnTo>
                  <a:lnTo>
                    <a:pt x="1278" y="1233"/>
                  </a:lnTo>
                  <a:lnTo>
                    <a:pt x="1295" y="1297"/>
                  </a:lnTo>
                  <a:lnTo>
                    <a:pt x="1305" y="1364"/>
                  </a:lnTo>
                  <a:lnTo>
                    <a:pt x="1310" y="1433"/>
                  </a:lnTo>
                  <a:lnTo>
                    <a:pt x="1308" y="1501"/>
                  </a:lnTo>
                  <a:lnTo>
                    <a:pt x="1302" y="1569"/>
                  </a:lnTo>
                  <a:lnTo>
                    <a:pt x="1288" y="1635"/>
                  </a:lnTo>
                  <a:lnTo>
                    <a:pt x="1257" y="1733"/>
                  </a:lnTo>
                  <a:lnTo>
                    <a:pt x="1274" y="1735"/>
                  </a:lnTo>
                  <a:lnTo>
                    <a:pt x="1292" y="1735"/>
                  </a:lnTo>
                  <a:lnTo>
                    <a:pt x="1310" y="1734"/>
                  </a:lnTo>
                  <a:lnTo>
                    <a:pt x="1327" y="1732"/>
                  </a:lnTo>
                  <a:lnTo>
                    <a:pt x="1344" y="1730"/>
                  </a:lnTo>
                  <a:lnTo>
                    <a:pt x="1363" y="1727"/>
                  </a:lnTo>
                  <a:lnTo>
                    <a:pt x="1381" y="1727"/>
                  </a:lnTo>
                  <a:lnTo>
                    <a:pt x="1401" y="1730"/>
                  </a:lnTo>
                  <a:lnTo>
                    <a:pt x="1425" y="1734"/>
                  </a:lnTo>
                  <a:lnTo>
                    <a:pt x="1448" y="1740"/>
                  </a:lnTo>
                  <a:lnTo>
                    <a:pt x="1470" y="1748"/>
                  </a:lnTo>
                  <a:lnTo>
                    <a:pt x="1492" y="1757"/>
                  </a:lnTo>
                  <a:lnTo>
                    <a:pt x="1512" y="1769"/>
                  </a:lnTo>
                  <a:lnTo>
                    <a:pt x="1532" y="1784"/>
                  </a:lnTo>
                  <a:lnTo>
                    <a:pt x="1549" y="1801"/>
                  </a:lnTo>
                  <a:lnTo>
                    <a:pt x="1565" y="1822"/>
                  </a:lnTo>
                  <a:lnTo>
                    <a:pt x="1577" y="1838"/>
                  </a:lnTo>
                  <a:lnTo>
                    <a:pt x="1588" y="1854"/>
                  </a:lnTo>
                  <a:lnTo>
                    <a:pt x="1601" y="1871"/>
                  </a:lnTo>
                  <a:lnTo>
                    <a:pt x="1615" y="1887"/>
                  </a:lnTo>
                  <a:lnTo>
                    <a:pt x="1629" y="1902"/>
                  </a:lnTo>
                  <a:lnTo>
                    <a:pt x="1645" y="1916"/>
                  </a:lnTo>
                  <a:lnTo>
                    <a:pt x="1662" y="1927"/>
                  </a:lnTo>
                  <a:lnTo>
                    <a:pt x="1681" y="1935"/>
                  </a:lnTo>
                  <a:lnTo>
                    <a:pt x="1701" y="1939"/>
                  </a:lnTo>
                  <a:lnTo>
                    <a:pt x="1722" y="1945"/>
                  </a:lnTo>
                  <a:lnTo>
                    <a:pt x="1743" y="1953"/>
                  </a:lnTo>
                  <a:lnTo>
                    <a:pt x="1762" y="1964"/>
                  </a:lnTo>
                  <a:lnTo>
                    <a:pt x="1780" y="1976"/>
                  </a:lnTo>
                  <a:lnTo>
                    <a:pt x="1796" y="1992"/>
                  </a:lnTo>
                  <a:lnTo>
                    <a:pt x="1808" y="2010"/>
                  </a:lnTo>
                  <a:lnTo>
                    <a:pt x="1819" y="2030"/>
                  </a:lnTo>
                  <a:lnTo>
                    <a:pt x="1820" y="2043"/>
                  </a:lnTo>
                  <a:lnTo>
                    <a:pt x="1819" y="2056"/>
                  </a:lnTo>
                  <a:lnTo>
                    <a:pt x="1815" y="2067"/>
                  </a:lnTo>
                  <a:lnTo>
                    <a:pt x="1810" y="2078"/>
                  </a:lnTo>
                  <a:lnTo>
                    <a:pt x="1803" y="2088"/>
                  </a:lnTo>
                  <a:lnTo>
                    <a:pt x="1796" y="2097"/>
                  </a:lnTo>
                  <a:lnTo>
                    <a:pt x="1788" y="2108"/>
                  </a:lnTo>
                  <a:lnTo>
                    <a:pt x="1781" y="2118"/>
                  </a:lnTo>
                  <a:lnTo>
                    <a:pt x="1762" y="2129"/>
                  </a:lnTo>
                  <a:lnTo>
                    <a:pt x="1744" y="2140"/>
                  </a:lnTo>
                  <a:lnTo>
                    <a:pt x="1724" y="2148"/>
                  </a:lnTo>
                  <a:lnTo>
                    <a:pt x="1704" y="2155"/>
                  </a:lnTo>
                  <a:lnTo>
                    <a:pt x="1683" y="2159"/>
                  </a:lnTo>
                  <a:lnTo>
                    <a:pt x="1661" y="2164"/>
                  </a:lnTo>
                  <a:lnTo>
                    <a:pt x="1639" y="2166"/>
                  </a:lnTo>
                  <a:lnTo>
                    <a:pt x="1617" y="2169"/>
                  </a:lnTo>
                  <a:lnTo>
                    <a:pt x="1595" y="2169"/>
                  </a:lnTo>
                  <a:lnTo>
                    <a:pt x="1573" y="2166"/>
                  </a:lnTo>
                  <a:lnTo>
                    <a:pt x="1552" y="2162"/>
                  </a:lnTo>
                  <a:lnTo>
                    <a:pt x="1531" y="2155"/>
                  </a:lnTo>
                  <a:lnTo>
                    <a:pt x="1510" y="2148"/>
                  </a:lnTo>
                  <a:lnTo>
                    <a:pt x="1489" y="2140"/>
                  </a:lnTo>
                  <a:lnTo>
                    <a:pt x="1469" y="2133"/>
                  </a:lnTo>
                  <a:lnTo>
                    <a:pt x="1448" y="2125"/>
                  </a:lnTo>
                  <a:lnTo>
                    <a:pt x="1427" y="2119"/>
                  </a:lnTo>
                  <a:lnTo>
                    <a:pt x="1406" y="2113"/>
                  </a:lnTo>
                  <a:lnTo>
                    <a:pt x="1387" y="2110"/>
                  </a:lnTo>
                  <a:lnTo>
                    <a:pt x="1366" y="2110"/>
                  </a:lnTo>
                  <a:lnTo>
                    <a:pt x="1345" y="2111"/>
                  </a:lnTo>
                  <a:lnTo>
                    <a:pt x="1325" y="2117"/>
                  </a:lnTo>
                  <a:lnTo>
                    <a:pt x="1303" y="2125"/>
                  </a:lnTo>
                  <a:lnTo>
                    <a:pt x="1282" y="2139"/>
                  </a:lnTo>
                  <a:lnTo>
                    <a:pt x="1270" y="2150"/>
                  </a:lnTo>
                  <a:lnTo>
                    <a:pt x="1259" y="2162"/>
                  </a:lnTo>
                  <a:lnTo>
                    <a:pt x="1247" y="2172"/>
                  </a:lnTo>
                  <a:lnTo>
                    <a:pt x="1236" y="2182"/>
                  </a:lnTo>
                  <a:lnTo>
                    <a:pt x="1224" y="2193"/>
                  </a:lnTo>
                  <a:lnTo>
                    <a:pt x="1212" y="2203"/>
                  </a:lnTo>
                  <a:lnTo>
                    <a:pt x="1200" y="2212"/>
                  </a:lnTo>
                  <a:lnTo>
                    <a:pt x="1187" y="2220"/>
                  </a:lnTo>
                  <a:lnTo>
                    <a:pt x="1175" y="2229"/>
                  </a:lnTo>
                  <a:lnTo>
                    <a:pt x="1162" y="2237"/>
                  </a:lnTo>
                  <a:lnTo>
                    <a:pt x="1148" y="2244"/>
                  </a:lnTo>
                  <a:lnTo>
                    <a:pt x="1134" y="2250"/>
                  </a:lnTo>
                  <a:lnTo>
                    <a:pt x="1122" y="2255"/>
                  </a:lnTo>
                  <a:lnTo>
                    <a:pt x="1107" y="2261"/>
                  </a:lnTo>
                  <a:lnTo>
                    <a:pt x="1093" y="2264"/>
                  </a:lnTo>
                  <a:lnTo>
                    <a:pt x="1078" y="2268"/>
                  </a:lnTo>
                  <a:lnTo>
                    <a:pt x="1058" y="2272"/>
                  </a:lnTo>
                  <a:lnTo>
                    <a:pt x="1039" y="2277"/>
                  </a:lnTo>
                  <a:lnTo>
                    <a:pt x="1019" y="2278"/>
                  </a:lnTo>
                  <a:lnTo>
                    <a:pt x="1000" y="2279"/>
                  </a:lnTo>
                  <a:lnTo>
                    <a:pt x="980" y="2278"/>
                  </a:lnTo>
                  <a:lnTo>
                    <a:pt x="961" y="2276"/>
                  </a:lnTo>
                  <a:lnTo>
                    <a:pt x="942" y="2272"/>
                  </a:lnTo>
                  <a:lnTo>
                    <a:pt x="923" y="2269"/>
                  </a:lnTo>
                  <a:lnTo>
                    <a:pt x="904" y="2263"/>
                  </a:lnTo>
                  <a:lnTo>
                    <a:pt x="886" y="2257"/>
                  </a:lnTo>
                  <a:lnTo>
                    <a:pt x="867" y="2252"/>
                  </a:lnTo>
                  <a:lnTo>
                    <a:pt x="850" y="2244"/>
                  </a:lnTo>
                  <a:lnTo>
                    <a:pt x="833" y="2237"/>
                  </a:lnTo>
                  <a:lnTo>
                    <a:pt x="814" y="2229"/>
                  </a:lnTo>
                  <a:lnTo>
                    <a:pt x="798" y="2220"/>
                  </a:lnTo>
                  <a:lnTo>
                    <a:pt x="781" y="2212"/>
                  </a:lnTo>
                  <a:lnTo>
                    <a:pt x="762" y="2203"/>
                  </a:lnTo>
                  <a:lnTo>
                    <a:pt x="745" y="2194"/>
                  </a:lnTo>
                  <a:lnTo>
                    <a:pt x="727" y="2184"/>
                  </a:lnTo>
                  <a:lnTo>
                    <a:pt x="709" y="2173"/>
                  </a:lnTo>
                  <a:lnTo>
                    <a:pt x="692" y="2162"/>
                  </a:lnTo>
                  <a:lnTo>
                    <a:pt x="675" y="2150"/>
                  </a:lnTo>
                  <a:lnTo>
                    <a:pt x="659" y="2139"/>
                  </a:lnTo>
                  <a:lnTo>
                    <a:pt x="641" y="2127"/>
                  </a:lnTo>
                  <a:lnTo>
                    <a:pt x="624" y="2117"/>
                  </a:lnTo>
                  <a:lnTo>
                    <a:pt x="607" y="2106"/>
                  </a:lnTo>
                  <a:lnTo>
                    <a:pt x="588" y="2096"/>
                  </a:lnTo>
                  <a:lnTo>
                    <a:pt x="570" y="2088"/>
                  </a:lnTo>
                  <a:lnTo>
                    <a:pt x="552" y="2080"/>
                  </a:lnTo>
                  <a:lnTo>
                    <a:pt x="533" y="2074"/>
                  </a:lnTo>
                  <a:lnTo>
                    <a:pt x="514" y="2070"/>
                  </a:lnTo>
                  <a:lnTo>
                    <a:pt x="493" y="2066"/>
                  </a:lnTo>
                  <a:lnTo>
                    <a:pt x="481" y="2070"/>
                  </a:lnTo>
                  <a:lnTo>
                    <a:pt x="470" y="2072"/>
                  </a:lnTo>
                  <a:lnTo>
                    <a:pt x="457" y="2075"/>
                  </a:lnTo>
                  <a:lnTo>
                    <a:pt x="446" y="2078"/>
                  </a:lnTo>
                  <a:lnTo>
                    <a:pt x="433" y="2081"/>
                  </a:lnTo>
                  <a:lnTo>
                    <a:pt x="420" y="2083"/>
                  </a:lnTo>
                  <a:lnTo>
                    <a:pt x="408" y="2085"/>
                  </a:lnTo>
                  <a:lnTo>
                    <a:pt x="395" y="2087"/>
                  </a:lnTo>
                  <a:lnTo>
                    <a:pt x="382" y="2088"/>
                  </a:lnTo>
                  <a:lnTo>
                    <a:pt x="370" y="2089"/>
                  </a:lnTo>
                  <a:lnTo>
                    <a:pt x="357" y="2089"/>
                  </a:lnTo>
                  <a:lnTo>
                    <a:pt x="344" y="2088"/>
                  </a:lnTo>
                  <a:lnTo>
                    <a:pt x="333" y="2087"/>
                  </a:lnTo>
                  <a:lnTo>
                    <a:pt x="320" y="2086"/>
                  </a:lnTo>
                  <a:lnTo>
                    <a:pt x="307" y="2082"/>
                  </a:lnTo>
                  <a:lnTo>
                    <a:pt x="296" y="2079"/>
                  </a:lnTo>
                  <a:lnTo>
                    <a:pt x="285" y="2074"/>
                  </a:lnTo>
                  <a:lnTo>
                    <a:pt x="275" y="2070"/>
                  </a:lnTo>
                  <a:lnTo>
                    <a:pt x="264" y="2064"/>
                  </a:lnTo>
                  <a:lnTo>
                    <a:pt x="254" y="2057"/>
                  </a:lnTo>
                  <a:lnTo>
                    <a:pt x="245" y="2050"/>
                  </a:lnTo>
                  <a:lnTo>
                    <a:pt x="238" y="2041"/>
                  </a:lnTo>
                  <a:lnTo>
                    <a:pt x="234" y="2030"/>
                  </a:lnTo>
                  <a:lnTo>
                    <a:pt x="232" y="2018"/>
                  </a:lnTo>
                  <a:lnTo>
                    <a:pt x="239" y="1992"/>
                  </a:lnTo>
                  <a:lnTo>
                    <a:pt x="251" y="1974"/>
                  </a:lnTo>
                  <a:lnTo>
                    <a:pt x="268" y="1960"/>
                  </a:lnTo>
                  <a:lnTo>
                    <a:pt x="289" y="1949"/>
                  </a:lnTo>
                  <a:lnTo>
                    <a:pt x="310" y="1939"/>
                  </a:lnTo>
                  <a:lnTo>
                    <a:pt x="333" y="1930"/>
                  </a:lnTo>
                  <a:lnTo>
                    <a:pt x="353" y="1919"/>
                  </a:lnTo>
                  <a:lnTo>
                    <a:pt x="372" y="1905"/>
                  </a:lnTo>
                  <a:lnTo>
                    <a:pt x="378" y="1891"/>
                  </a:lnTo>
                  <a:lnTo>
                    <a:pt x="385" y="1876"/>
                  </a:lnTo>
                  <a:lnTo>
                    <a:pt x="393" y="1861"/>
                  </a:lnTo>
                  <a:lnTo>
                    <a:pt x="402" y="1847"/>
                  </a:lnTo>
                  <a:lnTo>
                    <a:pt x="411" y="1832"/>
                  </a:lnTo>
                  <a:lnTo>
                    <a:pt x="423" y="1818"/>
                  </a:lnTo>
                  <a:lnTo>
                    <a:pt x="434" y="1806"/>
                  </a:lnTo>
                  <a:lnTo>
                    <a:pt x="446" y="1793"/>
                  </a:lnTo>
                  <a:lnTo>
                    <a:pt x="459" y="1781"/>
                  </a:lnTo>
                  <a:lnTo>
                    <a:pt x="472" y="1771"/>
                  </a:lnTo>
                  <a:lnTo>
                    <a:pt x="487" y="1762"/>
                  </a:lnTo>
                  <a:lnTo>
                    <a:pt x="502" y="1754"/>
                  </a:lnTo>
                  <a:lnTo>
                    <a:pt x="517" y="1748"/>
                  </a:lnTo>
                  <a:lnTo>
                    <a:pt x="533" y="1742"/>
                  </a:lnTo>
                  <a:lnTo>
                    <a:pt x="549" y="1740"/>
                  </a:lnTo>
                  <a:lnTo>
                    <a:pt x="567" y="1739"/>
                  </a:lnTo>
                  <a:lnTo>
                    <a:pt x="590" y="1739"/>
                  </a:lnTo>
                  <a:lnTo>
                    <a:pt x="613" y="1742"/>
                  </a:lnTo>
                  <a:lnTo>
                    <a:pt x="636" y="1746"/>
                  </a:lnTo>
                  <a:lnTo>
                    <a:pt x="659" y="1749"/>
                  </a:lnTo>
                  <a:lnTo>
                    <a:pt x="682" y="1752"/>
                  </a:lnTo>
                  <a:lnTo>
                    <a:pt x="704" y="1749"/>
                  </a:lnTo>
                  <a:lnTo>
                    <a:pt x="724" y="1742"/>
                  </a:lnTo>
                  <a:lnTo>
                    <a:pt x="744" y="1728"/>
                  </a:lnTo>
                  <a:lnTo>
                    <a:pt x="762" y="1709"/>
                  </a:lnTo>
                  <a:lnTo>
                    <a:pt x="782" y="1690"/>
                  </a:lnTo>
                  <a:lnTo>
                    <a:pt x="802" y="1673"/>
                  </a:lnTo>
                  <a:lnTo>
                    <a:pt x="823" y="1658"/>
                  </a:lnTo>
                  <a:lnTo>
                    <a:pt x="846" y="1647"/>
                  </a:lnTo>
                  <a:lnTo>
                    <a:pt x="871" y="1637"/>
                  </a:lnTo>
                  <a:lnTo>
                    <a:pt x="896" y="1632"/>
                  </a:lnTo>
                  <a:lnTo>
                    <a:pt x="923" y="1631"/>
                  </a:lnTo>
                  <a:lnTo>
                    <a:pt x="932" y="1632"/>
                  </a:lnTo>
                  <a:lnTo>
                    <a:pt x="940" y="1633"/>
                  </a:lnTo>
                  <a:lnTo>
                    <a:pt x="949" y="1635"/>
                  </a:lnTo>
                  <a:lnTo>
                    <a:pt x="957" y="1636"/>
                  </a:lnTo>
                  <a:lnTo>
                    <a:pt x="966" y="1639"/>
                  </a:lnTo>
                  <a:lnTo>
                    <a:pt x="974" y="1642"/>
                  </a:lnTo>
                  <a:lnTo>
                    <a:pt x="982" y="1644"/>
                  </a:lnTo>
                  <a:lnTo>
                    <a:pt x="990" y="1648"/>
                  </a:lnTo>
                  <a:lnTo>
                    <a:pt x="1030" y="1584"/>
                  </a:lnTo>
                  <a:lnTo>
                    <a:pt x="1057" y="1513"/>
                  </a:lnTo>
                  <a:lnTo>
                    <a:pt x="1073" y="1438"/>
                  </a:lnTo>
                  <a:lnTo>
                    <a:pt x="1079" y="1359"/>
                  </a:lnTo>
                  <a:lnTo>
                    <a:pt x="1076" y="1280"/>
                  </a:lnTo>
                  <a:lnTo>
                    <a:pt x="1063" y="1203"/>
                  </a:lnTo>
                  <a:lnTo>
                    <a:pt x="1042" y="1129"/>
                  </a:lnTo>
                  <a:lnTo>
                    <a:pt x="1012" y="1062"/>
                  </a:lnTo>
                  <a:lnTo>
                    <a:pt x="1001" y="1039"/>
                  </a:lnTo>
                  <a:lnTo>
                    <a:pt x="989" y="1016"/>
                  </a:lnTo>
                  <a:lnTo>
                    <a:pt x="976" y="993"/>
                  </a:lnTo>
                  <a:lnTo>
                    <a:pt x="961" y="970"/>
                  </a:lnTo>
                  <a:lnTo>
                    <a:pt x="944" y="947"/>
                  </a:lnTo>
                  <a:lnTo>
                    <a:pt x="928" y="925"/>
                  </a:lnTo>
                  <a:lnTo>
                    <a:pt x="910" y="905"/>
                  </a:lnTo>
                  <a:lnTo>
                    <a:pt x="891" y="884"/>
                  </a:lnTo>
                  <a:lnTo>
                    <a:pt x="872" y="864"/>
                  </a:lnTo>
                  <a:lnTo>
                    <a:pt x="851" y="845"/>
                  </a:lnTo>
                  <a:lnTo>
                    <a:pt x="830" y="826"/>
                  </a:lnTo>
                  <a:lnTo>
                    <a:pt x="810" y="810"/>
                  </a:lnTo>
                  <a:lnTo>
                    <a:pt x="788" y="794"/>
                  </a:lnTo>
                  <a:lnTo>
                    <a:pt x="765" y="779"/>
                  </a:lnTo>
                  <a:lnTo>
                    <a:pt x="742" y="765"/>
                  </a:lnTo>
                  <a:lnTo>
                    <a:pt x="719" y="754"/>
                  </a:lnTo>
                  <a:lnTo>
                    <a:pt x="705" y="749"/>
                  </a:lnTo>
                  <a:lnTo>
                    <a:pt x="692" y="747"/>
                  </a:lnTo>
                  <a:lnTo>
                    <a:pt x="678" y="748"/>
                  </a:lnTo>
                  <a:lnTo>
                    <a:pt x="664" y="751"/>
                  </a:lnTo>
                  <a:lnTo>
                    <a:pt x="652" y="757"/>
                  </a:lnTo>
                  <a:lnTo>
                    <a:pt x="639" y="763"/>
                  </a:lnTo>
                  <a:lnTo>
                    <a:pt x="626" y="770"/>
                  </a:lnTo>
                  <a:lnTo>
                    <a:pt x="615" y="777"/>
                  </a:lnTo>
                  <a:lnTo>
                    <a:pt x="599" y="793"/>
                  </a:lnTo>
                  <a:lnTo>
                    <a:pt x="586" y="810"/>
                  </a:lnTo>
                  <a:lnTo>
                    <a:pt x="576" y="830"/>
                  </a:lnTo>
                  <a:lnTo>
                    <a:pt x="568" y="849"/>
                  </a:lnTo>
                  <a:lnTo>
                    <a:pt x="563" y="870"/>
                  </a:lnTo>
                  <a:lnTo>
                    <a:pt x="560" y="892"/>
                  </a:lnTo>
                  <a:lnTo>
                    <a:pt x="560" y="914"/>
                  </a:lnTo>
                  <a:lnTo>
                    <a:pt x="563" y="937"/>
                  </a:lnTo>
                  <a:lnTo>
                    <a:pt x="565" y="948"/>
                  </a:lnTo>
                  <a:lnTo>
                    <a:pt x="569" y="959"/>
                  </a:lnTo>
                  <a:lnTo>
                    <a:pt x="573" y="969"/>
                  </a:lnTo>
                  <a:lnTo>
                    <a:pt x="578" y="978"/>
                  </a:lnTo>
                  <a:lnTo>
                    <a:pt x="584" y="989"/>
                  </a:lnTo>
                  <a:lnTo>
                    <a:pt x="590" y="998"/>
                  </a:lnTo>
                  <a:lnTo>
                    <a:pt x="597" y="1007"/>
                  </a:lnTo>
                  <a:lnTo>
                    <a:pt x="603" y="1016"/>
                  </a:lnTo>
                  <a:lnTo>
                    <a:pt x="597" y="1015"/>
                  </a:lnTo>
                  <a:lnTo>
                    <a:pt x="591" y="1013"/>
                  </a:lnTo>
                  <a:lnTo>
                    <a:pt x="585" y="1009"/>
                  </a:lnTo>
                  <a:lnTo>
                    <a:pt x="579" y="1005"/>
                  </a:lnTo>
                  <a:lnTo>
                    <a:pt x="573" y="1001"/>
                  </a:lnTo>
                  <a:lnTo>
                    <a:pt x="568" y="996"/>
                  </a:lnTo>
                  <a:lnTo>
                    <a:pt x="563" y="991"/>
                  </a:lnTo>
                  <a:lnTo>
                    <a:pt x="557" y="986"/>
                  </a:lnTo>
                  <a:lnTo>
                    <a:pt x="550" y="978"/>
                  </a:lnTo>
                  <a:lnTo>
                    <a:pt x="544" y="970"/>
                  </a:lnTo>
                  <a:lnTo>
                    <a:pt x="537" y="962"/>
                  </a:lnTo>
                  <a:lnTo>
                    <a:pt x="530" y="954"/>
                  </a:lnTo>
                  <a:lnTo>
                    <a:pt x="524" y="946"/>
                  </a:lnTo>
                  <a:lnTo>
                    <a:pt x="517" y="938"/>
                  </a:lnTo>
                  <a:lnTo>
                    <a:pt x="511" y="930"/>
                  </a:lnTo>
                  <a:lnTo>
                    <a:pt x="505" y="922"/>
                  </a:lnTo>
                  <a:lnTo>
                    <a:pt x="502" y="956"/>
                  </a:lnTo>
                  <a:lnTo>
                    <a:pt x="504" y="991"/>
                  </a:lnTo>
                  <a:lnTo>
                    <a:pt x="510" y="1023"/>
                  </a:lnTo>
                  <a:lnTo>
                    <a:pt x="522" y="1054"/>
                  </a:lnTo>
                  <a:lnTo>
                    <a:pt x="535" y="1084"/>
                  </a:lnTo>
                  <a:lnTo>
                    <a:pt x="554" y="1113"/>
                  </a:lnTo>
                  <a:lnTo>
                    <a:pt x="577" y="1140"/>
                  </a:lnTo>
                  <a:lnTo>
                    <a:pt x="602" y="1165"/>
                  </a:lnTo>
                  <a:lnTo>
                    <a:pt x="585" y="1160"/>
                  </a:lnTo>
                  <a:lnTo>
                    <a:pt x="568" y="1153"/>
                  </a:lnTo>
                  <a:lnTo>
                    <a:pt x="550" y="1148"/>
                  </a:lnTo>
                  <a:lnTo>
                    <a:pt x="534" y="1140"/>
                  </a:lnTo>
                  <a:lnTo>
                    <a:pt x="517" y="1130"/>
                  </a:lnTo>
                  <a:lnTo>
                    <a:pt x="502" y="1121"/>
                  </a:lnTo>
                  <a:lnTo>
                    <a:pt x="486" y="1110"/>
                  </a:lnTo>
                  <a:lnTo>
                    <a:pt x="471" y="1097"/>
                  </a:lnTo>
                  <a:lnTo>
                    <a:pt x="448" y="1069"/>
                  </a:lnTo>
                  <a:lnTo>
                    <a:pt x="449" y="1091"/>
                  </a:lnTo>
                  <a:lnTo>
                    <a:pt x="453" y="1112"/>
                  </a:lnTo>
                  <a:lnTo>
                    <a:pt x="457" y="1133"/>
                  </a:lnTo>
                  <a:lnTo>
                    <a:pt x="463" y="1153"/>
                  </a:lnTo>
                  <a:lnTo>
                    <a:pt x="470" y="1173"/>
                  </a:lnTo>
                  <a:lnTo>
                    <a:pt x="478" y="1194"/>
                  </a:lnTo>
                  <a:lnTo>
                    <a:pt x="486" y="1212"/>
                  </a:lnTo>
                  <a:lnTo>
                    <a:pt x="495" y="1232"/>
                  </a:lnTo>
                  <a:lnTo>
                    <a:pt x="504" y="1247"/>
                  </a:lnTo>
                  <a:lnTo>
                    <a:pt x="515" y="1262"/>
                  </a:lnTo>
                  <a:lnTo>
                    <a:pt x="526" y="1276"/>
                  </a:lnTo>
                  <a:lnTo>
                    <a:pt x="540" y="1289"/>
                  </a:lnTo>
                  <a:lnTo>
                    <a:pt x="554" y="1302"/>
                  </a:lnTo>
                  <a:lnTo>
                    <a:pt x="568" y="1312"/>
                  </a:lnTo>
                  <a:lnTo>
                    <a:pt x="584" y="1322"/>
                  </a:lnTo>
                  <a:lnTo>
                    <a:pt x="599" y="1330"/>
                  </a:lnTo>
                  <a:lnTo>
                    <a:pt x="579" y="1333"/>
                  </a:lnTo>
                  <a:lnTo>
                    <a:pt x="560" y="1333"/>
                  </a:lnTo>
                  <a:lnTo>
                    <a:pt x="539" y="1331"/>
                  </a:lnTo>
                  <a:lnTo>
                    <a:pt x="519" y="1325"/>
                  </a:lnTo>
                  <a:lnTo>
                    <a:pt x="500" y="1318"/>
                  </a:lnTo>
                  <a:lnTo>
                    <a:pt x="481" y="1310"/>
                  </a:lnTo>
                  <a:lnTo>
                    <a:pt x="463" y="1301"/>
                  </a:lnTo>
                  <a:lnTo>
                    <a:pt x="446" y="1291"/>
                  </a:lnTo>
                  <a:lnTo>
                    <a:pt x="451" y="1314"/>
                  </a:lnTo>
                  <a:lnTo>
                    <a:pt x="462" y="1337"/>
                  </a:lnTo>
                  <a:lnTo>
                    <a:pt x="474" y="1359"/>
                  </a:lnTo>
                  <a:lnTo>
                    <a:pt x="489" y="1378"/>
                  </a:lnTo>
                  <a:lnTo>
                    <a:pt x="507" y="1398"/>
                  </a:lnTo>
                  <a:lnTo>
                    <a:pt x="526" y="1415"/>
                  </a:lnTo>
                  <a:lnTo>
                    <a:pt x="547" y="1430"/>
                  </a:lnTo>
                  <a:lnTo>
                    <a:pt x="568" y="1443"/>
                  </a:lnTo>
                  <a:lnTo>
                    <a:pt x="547" y="1442"/>
                  </a:lnTo>
                  <a:lnTo>
                    <a:pt x="526" y="1438"/>
                  </a:lnTo>
                  <a:lnTo>
                    <a:pt x="507" y="1432"/>
                  </a:lnTo>
                  <a:lnTo>
                    <a:pt x="487" y="1425"/>
                  </a:lnTo>
                  <a:lnTo>
                    <a:pt x="469" y="1417"/>
                  </a:lnTo>
                  <a:lnTo>
                    <a:pt x="451" y="1407"/>
                  </a:lnTo>
                  <a:lnTo>
                    <a:pt x="434" y="1395"/>
                  </a:lnTo>
                  <a:lnTo>
                    <a:pt x="417" y="1384"/>
                  </a:lnTo>
                  <a:lnTo>
                    <a:pt x="380" y="1346"/>
                  </a:lnTo>
                  <a:lnTo>
                    <a:pt x="349" y="1303"/>
                  </a:lnTo>
                  <a:lnTo>
                    <a:pt x="326" y="1258"/>
                  </a:lnTo>
                  <a:lnTo>
                    <a:pt x="308" y="1210"/>
                  </a:lnTo>
                  <a:lnTo>
                    <a:pt x="298" y="1160"/>
                  </a:lnTo>
                  <a:lnTo>
                    <a:pt x="295" y="1110"/>
                  </a:lnTo>
                  <a:lnTo>
                    <a:pt x="298" y="1058"/>
                  </a:lnTo>
                  <a:lnTo>
                    <a:pt x="310" y="1006"/>
                  </a:lnTo>
                  <a:lnTo>
                    <a:pt x="318" y="981"/>
                  </a:lnTo>
                  <a:lnTo>
                    <a:pt x="328" y="955"/>
                  </a:lnTo>
                  <a:lnTo>
                    <a:pt x="341" y="932"/>
                  </a:lnTo>
                  <a:lnTo>
                    <a:pt x="356" y="909"/>
                  </a:lnTo>
                  <a:lnTo>
                    <a:pt x="372" y="887"/>
                  </a:lnTo>
                  <a:lnTo>
                    <a:pt x="389" y="865"/>
                  </a:lnTo>
                  <a:lnTo>
                    <a:pt x="409" y="846"/>
                  </a:lnTo>
                  <a:lnTo>
                    <a:pt x="429" y="826"/>
                  </a:lnTo>
                  <a:lnTo>
                    <a:pt x="450" y="809"/>
                  </a:lnTo>
                  <a:lnTo>
                    <a:pt x="473" y="792"/>
                  </a:lnTo>
                  <a:lnTo>
                    <a:pt x="496" y="776"/>
                  </a:lnTo>
                  <a:lnTo>
                    <a:pt x="519" y="761"/>
                  </a:lnTo>
                  <a:lnTo>
                    <a:pt x="544" y="748"/>
                  </a:lnTo>
                  <a:lnTo>
                    <a:pt x="568" y="735"/>
                  </a:lnTo>
                  <a:lnTo>
                    <a:pt x="591" y="724"/>
                  </a:lnTo>
                  <a:lnTo>
                    <a:pt x="615" y="714"/>
                  </a:lnTo>
                  <a:lnTo>
                    <a:pt x="605" y="708"/>
                  </a:lnTo>
                  <a:lnTo>
                    <a:pt x="593" y="703"/>
                  </a:lnTo>
                  <a:lnTo>
                    <a:pt x="582" y="699"/>
                  </a:lnTo>
                  <a:lnTo>
                    <a:pt x="570" y="697"/>
                  </a:lnTo>
                  <a:lnTo>
                    <a:pt x="558" y="696"/>
                  </a:lnTo>
                  <a:lnTo>
                    <a:pt x="546" y="696"/>
                  </a:lnTo>
                  <a:lnTo>
                    <a:pt x="533" y="697"/>
                  </a:lnTo>
                  <a:lnTo>
                    <a:pt x="520" y="698"/>
                  </a:lnTo>
                  <a:lnTo>
                    <a:pt x="509" y="701"/>
                  </a:lnTo>
                  <a:lnTo>
                    <a:pt x="496" y="704"/>
                  </a:lnTo>
                  <a:lnTo>
                    <a:pt x="484" y="708"/>
                  </a:lnTo>
                  <a:lnTo>
                    <a:pt x="472" y="712"/>
                  </a:lnTo>
                  <a:lnTo>
                    <a:pt x="461" y="717"/>
                  </a:lnTo>
                  <a:lnTo>
                    <a:pt x="450" y="721"/>
                  </a:lnTo>
                  <a:lnTo>
                    <a:pt x="440" y="727"/>
                  </a:lnTo>
                  <a:lnTo>
                    <a:pt x="429" y="732"/>
                  </a:lnTo>
                  <a:lnTo>
                    <a:pt x="433" y="724"/>
                  </a:lnTo>
                  <a:lnTo>
                    <a:pt x="436" y="717"/>
                  </a:lnTo>
                  <a:lnTo>
                    <a:pt x="442" y="710"/>
                  </a:lnTo>
                  <a:lnTo>
                    <a:pt x="448" y="703"/>
                  </a:lnTo>
                  <a:lnTo>
                    <a:pt x="454" y="697"/>
                  </a:lnTo>
                  <a:lnTo>
                    <a:pt x="461" y="690"/>
                  </a:lnTo>
                  <a:lnTo>
                    <a:pt x="466" y="684"/>
                  </a:lnTo>
                  <a:lnTo>
                    <a:pt x="472" y="678"/>
                  </a:lnTo>
                  <a:lnTo>
                    <a:pt x="456" y="680"/>
                  </a:lnTo>
                  <a:lnTo>
                    <a:pt x="441" y="684"/>
                  </a:lnTo>
                  <a:lnTo>
                    <a:pt x="425" y="689"/>
                  </a:lnTo>
                  <a:lnTo>
                    <a:pt x="410" y="695"/>
                  </a:lnTo>
                  <a:lnTo>
                    <a:pt x="395" y="702"/>
                  </a:lnTo>
                  <a:lnTo>
                    <a:pt x="380" y="710"/>
                  </a:lnTo>
                  <a:lnTo>
                    <a:pt x="365" y="718"/>
                  </a:lnTo>
                  <a:lnTo>
                    <a:pt x="351" y="726"/>
                  </a:lnTo>
                  <a:lnTo>
                    <a:pt x="341" y="734"/>
                  </a:lnTo>
                  <a:lnTo>
                    <a:pt x="332" y="742"/>
                  </a:lnTo>
                  <a:lnTo>
                    <a:pt x="323" y="750"/>
                  </a:lnTo>
                  <a:lnTo>
                    <a:pt x="314" y="759"/>
                  </a:lnTo>
                  <a:lnTo>
                    <a:pt x="306" y="769"/>
                  </a:lnTo>
                  <a:lnTo>
                    <a:pt x="298" y="778"/>
                  </a:lnTo>
                  <a:lnTo>
                    <a:pt x="289" y="787"/>
                  </a:lnTo>
                  <a:lnTo>
                    <a:pt x="280" y="795"/>
                  </a:lnTo>
                  <a:lnTo>
                    <a:pt x="284" y="781"/>
                  </a:lnTo>
                  <a:lnTo>
                    <a:pt x="289" y="767"/>
                  </a:lnTo>
                  <a:lnTo>
                    <a:pt x="295" y="755"/>
                  </a:lnTo>
                  <a:lnTo>
                    <a:pt x="300" y="741"/>
                  </a:lnTo>
                  <a:lnTo>
                    <a:pt x="307" y="728"/>
                  </a:lnTo>
                  <a:lnTo>
                    <a:pt x="314" y="716"/>
                  </a:lnTo>
                  <a:lnTo>
                    <a:pt x="321" y="704"/>
                  </a:lnTo>
                  <a:lnTo>
                    <a:pt x="329" y="693"/>
                  </a:lnTo>
                  <a:lnTo>
                    <a:pt x="306" y="699"/>
                  </a:lnTo>
                  <a:lnTo>
                    <a:pt x="285" y="710"/>
                  </a:lnTo>
                  <a:lnTo>
                    <a:pt x="266" y="724"/>
                  </a:lnTo>
                  <a:lnTo>
                    <a:pt x="247" y="740"/>
                  </a:lnTo>
                  <a:lnTo>
                    <a:pt x="230" y="758"/>
                  </a:lnTo>
                  <a:lnTo>
                    <a:pt x="214" y="778"/>
                  </a:lnTo>
                  <a:lnTo>
                    <a:pt x="199" y="796"/>
                  </a:lnTo>
                  <a:lnTo>
                    <a:pt x="185" y="816"/>
                  </a:lnTo>
                  <a:lnTo>
                    <a:pt x="178" y="829"/>
                  </a:lnTo>
                  <a:lnTo>
                    <a:pt x="170" y="841"/>
                  </a:lnTo>
                  <a:lnTo>
                    <a:pt x="163" y="854"/>
                  </a:lnTo>
                  <a:lnTo>
                    <a:pt x="156" y="868"/>
                  </a:lnTo>
                  <a:lnTo>
                    <a:pt x="150" y="880"/>
                  </a:lnTo>
                  <a:lnTo>
                    <a:pt x="145" y="894"/>
                  </a:lnTo>
                  <a:lnTo>
                    <a:pt x="140" y="908"/>
                  </a:lnTo>
                  <a:lnTo>
                    <a:pt x="138" y="923"/>
                  </a:lnTo>
                  <a:lnTo>
                    <a:pt x="131" y="883"/>
                  </a:lnTo>
                  <a:lnTo>
                    <a:pt x="131" y="841"/>
                  </a:lnTo>
                  <a:lnTo>
                    <a:pt x="137" y="801"/>
                  </a:lnTo>
                  <a:lnTo>
                    <a:pt x="146" y="763"/>
                  </a:lnTo>
                  <a:lnTo>
                    <a:pt x="125" y="776"/>
                  </a:lnTo>
                  <a:lnTo>
                    <a:pt x="106" y="792"/>
                  </a:lnTo>
                  <a:lnTo>
                    <a:pt x="88" y="809"/>
                  </a:lnTo>
                  <a:lnTo>
                    <a:pt x="72" y="829"/>
                  </a:lnTo>
                  <a:lnTo>
                    <a:pt x="59" y="848"/>
                  </a:lnTo>
                  <a:lnTo>
                    <a:pt x="45" y="870"/>
                  </a:lnTo>
                  <a:lnTo>
                    <a:pt x="33" y="891"/>
                  </a:lnTo>
                  <a:lnTo>
                    <a:pt x="23" y="913"/>
                  </a:lnTo>
                  <a:lnTo>
                    <a:pt x="12" y="976"/>
                  </a:lnTo>
                  <a:lnTo>
                    <a:pt x="3" y="938"/>
                  </a:lnTo>
                  <a:lnTo>
                    <a:pt x="0" y="898"/>
                  </a:lnTo>
                  <a:lnTo>
                    <a:pt x="1" y="856"/>
                  </a:lnTo>
                  <a:lnTo>
                    <a:pt x="3" y="815"/>
                  </a:lnTo>
                  <a:lnTo>
                    <a:pt x="8" y="793"/>
                  </a:lnTo>
                  <a:lnTo>
                    <a:pt x="16" y="771"/>
                  </a:lnTo>
                  <a:lnTo>
                    <a:pt x="24" y="749"/>
                  </a:lnTo>
                  <a:lnTo>
                    <a:pt x="35" y="728"/>
                  </a:lnTo>
                  <a:lnTo>
                    <a:pt x="48" y="709"/>
                  </a:lnTo>
                  <a:lnTo>
                    <a:pt x="62" y="690"/>
                  </a:lnTo>
                  <a:lnTo>
                    <a:pt x="78" y="673"/>
                  </a:lnTo>
                  <a:lnTo>
                    <a:pt x="94" y="656"/>
                  </a:lnTo>
                  <a:lnTo>
                    <a:pt x="113" y="640"/>
                  </a:lnTo>
                  <a:lnTo>
                    <a:pt x="131" y="626"/>
                  </a:lnTo>
                  <a:lnTo>
                    <a:pt x="152" y="613"/>
                  </a:lnTo>
                  <a:lnTo>
                    <a:pt x="171" y="600"/>
                  </a:lnTo>
                  <a:lnTo>
                    <a:pt x="193" y="590"/>
                  </a:lnTo>
                  <a:lnTo>
                    <a:pt x="214" y="582"/>
                  </a:lnTo>
                  <a:lnTo>
                    <a:pt x="236" y="575"/>
                  </a:lnTo>
                  <a:lnTo>
                    <a:pt x="258" y="569"/>
                  </a:lnTo>
                  <a:lnTo>
                    <a:pt x="279" y="566"/>
                  </a:lnTo>
                  <a:lnTo>
                    <a:pt x="299" y="562"/>
                  </a:lnTo>
                  <a:lnTo>
                    <a:pt x="320" y="560"/>
                  </a:lnTo>
                  <a:lnTo>
                    <a:pt x="341" y="559"/>
                  </a:lnTo>
                  <a:lnTo>
                    <a:pt x="363" y="559"/>
                  </a:lnTo>
                  <a:lnTo>
                    <a:pt x="383" y="559"/>
                  </a:lnTo>
                  <a:lnTo>
                    <a:pt x="404" y="559"/>
                  </a:lnTo>
                  <a:lnTo>
                    <a:pt x="425" y="561"/>
                  </a:lnTo>
                  <a:lnTo>
                    <a:pt x="446" y="563"/>
                  </a:lnTo>
                  <a:lnTo>
                    <a:pt x="466" y="567"/>
                  </a:lnTo>
                  <a:lnTo>
                    <a:pt x="487" y="572"/>
                  </a:lnTo>
                  <a:lnTo>
                    <a:pt x="507" y="576"/>
                  </a:lnTo>
                  <a:lnTo>
                    <a:pt x="526" y="582"/>
                  </a:lnTo>
                  <a:lnTo>
                    <a:pt x="546" y="589"/>
                  </a:lnTo>
                  <a:lnTo>
                    <a:pt x="564" y="597"/>
                  </a:lnTo>
                  <a:lnTo>
                    <a:pt x="582" y="605"/>
                  </a:lnTo>
                  <a:lnTo>
                    <a:pt x="578" y="595"/>
                  </a:lnTo>
                  <a:lnTo>
                    <a:pt x="573" y="584"/>
                  </a:lnTo>
                  <a:lnTo>
                    <a:pt x="569" y="574"/>
                  </a:lnTo>
                  <a:lnTo>
                    <a:pt x="563" y="563"/>
                  </a:lnTo>
                  <a:lnTo>
                    <a:pt x="557" y="553"/>
                  </a:lnTo>
                  <a:lnTo>
                    <a:pt x="553" y="543"/>
                  </a:lnTo>
                  <a:lnTo>
                    <a:pt x="547" y="532"/>
                  </a:lnTo>
                  <a:lnTo>
                    <a:pt x="544" y="522"/>
                  </a:lnTo>
                  <a:lnTo>
                    <a:pt x="534" y="492"/>
                  </a:lnTo>
                  <a:lnTo>
                    <a:pt x="529" y="462"/>
                  </a:lnTo>
                  <a:lnTo>
                    <a:pt x="525" y="433"/>
                  </a:lnTo>
                  <a:lnTo>
                    <a:pt x="525" y="403"/>
                  </a:lnTo>
                  <a:lnTo>
                    <a:pt x="526" y="374"/>
                  </a:lnTo>
                  <a:lnTo>
                    <a:pt x="531" y="346"/>
                  </a:lnTo>
                  <a:lnTo>
                    <a:pt x="537" y="318"/>
                  </a:lnTo>
                  <a:lnTo>
                    <a:pt x="546" y="290"/>
                  </a:lnTo>
                  <a:lnTo>
                    <a:pt x="556" y="264"/>
                  </a:lnTo>
                  <a:lnTo>
                    <a:pt x="569" y="237"/>
                  </a:lnTo>
                  <a:lnTo>
                    <a:pt x="584" y="212"/>
                  </a:lnTo>
                  <a:lnTo>
                    <a:pt x="601" y="188"/>
                  </a:lnTo>
                  <a:lnTo>
                    <a:pt x="620" y="165"/>
                  </a:lnTo>
                  <a:lnTo>
                    <a:pt x="640" y="143"/>
                  </a:lnTo>
                  <a:lnTo>
                    <a:pt x="662" y="121"/>
                  </a:lnTo>
                  <a:lnTo>
                    <a:pt x="685" y="101"/>
                  </a:lnTo>
                  <a:lnTo>
                    <a:pt x="702" y="86"/>
                  </a:lnTo>
                  <a:lnTo>
                    <a:pt x="721" y="73"/>
                  </a:lnTo>
                  <a:lnTo>
                    <a:pt x="741" y="60"/>
                  </a:lnTo>
                  <a:lnTo>
                    <a:pt x="760" y="48"/>
                  </a:lnTo>
                  <a:lnTo>
                    <a:pt x="780" y="37"/>
                  </a:lnTo>
                  <a:lnTo>
                    <a:pt x="799" y="25"/>
                  </a:lnTo>
                  <a:lnTo>
                    <a:pt x="819" y="13"/>
                  </a:lnTo>
                  <a:lnTo>
                    <a:pt x="837" y="0"/>
                  </a:lnTo>
                  <a:lnTo>
                    <a:pt x="833" y="7"/>
                  </a:lnTo>
                  <a:lnTo>
                    <a:pt x="826" y="14"/>
                  </a:lnTo>
                  <a:lnTo>
                    <a:pt x="819" y="21"/>
                  </a:lnTo>
                  <a:lnTo>
                    <a:pt x="811" y="27"/>
                  </a:lnTo>
                  <a:lnTo>
                    <a:pt x="803" y="32"/>
                  </a:lnTo>
                  <a:lnTo>
                    <a:pt x="796" y="39"/>
                  </a:lnTo>
                  <a:lnTo>
                    <a:pt x="788" y="46"/>
                  </a:lnTo>
                  <a:lnTo>
                    <a:pt x="781" y="53"/>
                  </a:lnTo>
                  <a:close/>
                </a:path>
              </a:pathLst>
            </a:custGeom>
            <a:solidFill>
              <a:srgbClr val="FF9900"/>
            </a:solidFill>
            <a:ln w="9525">
              <a:noFill/>
              <a:round/>
              <a:headEnd/>
              <a:tailEnd/>
            </a:ln>
          </p:spPr>
          <p:txBody>
            <a:bodyPr/>
            <a:lstStyle/>
            <a:p>
              <a:endParaRPr lang="de-DE"/>
            </a:p>
          </p:txBody>
        </p:sp>
        <p:sp>
          <p:nvSpPr>
            <p:cNvPr id="10378" name="Text Box 136"/>
            <p:cNvSpPr txBox="1">
              <a:spLocks noChangeArrowheads="1"/>
            </p:cNvSpPr>
            <p:nvPr/>
          </p:nvSpPr>
          <p:spPr bwMode="auto">
            <a:xfrm>
              <a:off x="384" y="1441"/>
              <a:ext cx="600" cy="436"/>
            </a:xfrm>
            <a:prstGeom prst="rect">
              <a:avLst/>
            </a:prstGeom>
            <a:noFill/>
            <a:ln w="9525">
              <a:noFill/>
              <a:miter lim="800000"/>
              <a:headEnd/>
              <a:tailEnd/>
            </a:ln>
          </p:spPr>
          <p:txBody>
            <a:bodyPr wrap="none">
              <a:spAutoFit/>
            </a:bodyPr>
            <a:lstStyle/>
            <a:p>
              <a:r>
                <a:rPr lang="de-DE" sz="2800" b="1"/>
                <a:t>Web</a:t>
              </a:r>
            </a:p>
          </p:txBody>
        </p:sp>
        <p:sp>
          <p:nvSpPr>
            <p:cNvPr id="10379" name="Text Box 137"/>
            <p:cNvSpPr txBox="1">
              <a:spLocks noChangeArrowheads="1"/>
            </p:cNvSpPr>
            <p:nvPr/>
          </p:nvSpPr>
          <p:spPr bwMode="auto">
            <a:xfrm>
              <a:off x="4368" y="1537"/>
              <a:ext cx="1429" cy="436"/>
            </a:xfrm>
            <a:prstGeom prst="rect">
              <a:avLst/>
            </a:prstGeom>
            <a:noFill/>
            <a:ln w="9525">
              <a:noFill/>
              <a:miter lim="800000"/>
              <a:headEnd/>
              <a:tailEnd/>
            </a:ln>
          </p:spPr>
          <p:txBody>
            <a:bodyPr wrap="none">
              <a:spAutoFit/>
            </a:bodyPr>
            <a:lstStyle/>
            <a:p>
              <a:r>
                <a:rPr lang="de-DE" sz="2800" b="1"/>
                <a:t>E-Commerce</a:t>
              </a:r>
            </a:p>
          </p:txBody>
        </p:sp>
        <p:sp>
          <p:nvSpPr>
            <p:cNvPr id="10380" name="Text Box 138"/>
            <p:cNvSpPr txBox="1">
              <a:spLocks noChangeArrowheads="1"/>
            </p:cNvSpPr>
            <p:nvPr/>
          </p:nvSpPr>
          <p:spPr bwMode="auto">
            <a:xfrm>
              <a:off x="2544" y="2591"/>
              <a:ext cx="615" cy="436"/>
            </a:xfrm>
            <a:prstGeom prst="rect">
              <a:avLst/>
            </a:prstGeom>
            <a:noFill/>
            <a:ln w="9525">
              <a:noFill/>
              <a:miter lim="800000"/>
              <a:headEnd/>
              <a:tailEnd/>
            </a:ln>
          </p:spPr>
          <p:txBody>
            <a:bodyPr wrap="none">
              <a:spAutoFit/>
            </a:bodyPr>
            <a:lstStyle/>
            <a:p>
              <a:r>
                <a:rPr lang="de-DE" sz="2800" b="1"/>
                <a:t>CRM</a:t>
              </a:r>
            </a:p>
          </p:txBody>
        </p:sp>
        <p:sp>
          <p:nvSpPr>
            <p:cNvPr id="10381" name="Text Box 139"/>
            <p:cNvSpPr txBox="1">
              <a:spLocks noChangeArrowheads="1"/>
            </p:cNvSpPr>
            <p:nvPr/>
          </p:nvSpPr>
          <p:spPr bwMode="auto">
            <a:xfrm>
              <a:off x="288" y="3840"/>
              <a:ext cx="1387" cy="436"/>
            </a:xfrm>
            <a:prstGeom prst="rect">
              <a:avLst/>
            </a:prstGeom>
            <a:noFill/>
            <a:ln w="9525">
              <a:noFill/>
              <a:miter lim="800000"/>
              <a:headEnd/>
              <a:tailEnd/>
            </a:ln>
          </p:spPr>
          <p:txBody>
            <a:bodyPr wrap="none">
              <a:spAutoFit/>
            </a:bodyPr>
            <a:lstStyle/>
            <a:p>
              <a:r>
                <a:rPr lang="de-DE" sz="2800" b="1"/>
                <a:t>Data Mining</a:t>
              </a:r>
            </a:p>
          </p:txBody>
        </p:sp>
        <p:sp>
          <p:nvSpPr>
            <p:cNvPr id="10382" name="Text Box 140"/>
            <p:cNvSpPr txBox="1">
              <a:spLocks noChangeArrowheads="1"/>
            </p:cNvSpPr>
            <p:nvPr/>
          </p:nvSpPr>
          <p:spPr bwMode="auto">
            <a:xfrm>
              <a:off x="4560" y="3888"/>
              <a:ext cx="593" cy="436"/>
            </a:xfrm>
            <a:prstGeom prst="rect">
              <a:avLst/>
            </a:prstGeom>
            <a:noFill/>
            <a:ln w="9525">
              <a:noFill/>
              <a:miter lim="800000"/>
              <a:headEnd/>
              <a:tailEnd/>
            </a:ln>
          </p:spPr>
          <p:txBody>
            <a:bodyPr wrap="none">
              <a:spAutoFit/>
            </a:bodyPr>
            <a:lstStyle/>
            <a:p>
              <a:r>
                <a:rPr lang="de-DE" sz="2800" b="1"/>
                <a:t>SCM</a:t>
              </a:r>
            </a:p>
          </p:txBody>
        </p:sp>
        <p:sp>
          <p:nvSpPr>
            <p:cNvPr id="10383" name="Freeform 141"/>
            <p:cNvSpPr>
              <a:spLocks/>
            </p:cNvSpPr>
            <p:nvPr/>
          </p:nvSpPr>
          <p:spPr bwMode="auto">
            <a:xfrm>
              <a:off x="2256" y="0"/>
              <a:ext cx="910" cy="1140"/>
            </a:xfrm>
            <a:custGeom>
              <a:avLst/>
              <a:gdLst>
                <a:gd name="T0" fmla="*/ 48 w 1820"/>
                <a:gd name="T1" fmla="*/ 10 h 2279"/>
                <a:gd name="T2" fmla="*/ 52 w 1820"/>
                <a:gd name="T3" fmla="*/ 11 h 2279"/>
                <a:gd name="T4" fmla="*/ 45 w 1820"/>
                <a:gd name="T5" fmla="*/ 20 h 2279"/>
                <a:gd name="T6" fmla="*/ 41 w 1820"/>
                <a:gd name="T7" fmla="*/ 30 h 2279"/>
                <a:gd name="T8" fmla="*/ 48 w 1820"/>
                <a:gd name="T9" fmla="*/ 27 h 2279"/>
                <a:gd name="T10" fmla="*/ 42 w 1820"/>
                <a:gd name="T11" fmla="*/ 39 h 2279"/>
                <a:gd name="T12" fmla="*/ 54 w 1820"/>
                <a:gd name="T13" fmla="*/ 29 h 2279"/>
                <a:gd name="T14" fmla="*/ 80 w 1820"/>
                <a:gd name="T15" fmla="*/ 25 h 2279"/>
                <a:gd name="T16" fmla="*/ 92 w 1820"/>
                <a:gd name="T17" fmla="*/ 51 h 2279"/>
                <a:gd name="T18" fmla="*/ 83 w 1820"/>
                <a:gd name="T19" fmla="*/ 38 h 2279"/>
                <a:gd name="T20" fmla="*/ 76 w 1820"/>
                <a:gd name="T21" fmla="*/ 36 h 2279"/>
                <a:gd name="T22" fmla="*/ 70 w 1820"/>
                <a:gd name="T23" fmla="*/ 35 h 2279"/>
                <a:gd name="T24" fmla="*/ 67 w 1820"/>
                <a:gd name="T25" fmla="*/ 38 h 2279"/>
                <a:gd name="T26" fmla="*/ 58 w 1820"/>
                <a:gd name="T27" fmla="*/ 39 h 2279"/>
                <a:gd name="T28" fmla="*/ 60 w 1820"/>
                <a:gd name="T29" fmla="*/ 44 h 2279"/>
                <a:gd name="T30" fmla="*/ 48 w 1820"/>
                <a:gd name="T31" fmla="*/ 42 h 2279"/>
                <a:gd name="T32" fmla="*/ 50 w 1820"/>
                <a:gd name="T33" fmla="*/ 46 h 2279"/>
                <a:gd name="T34" fmla="*/ 62 w 1820"/>
                <a:gd name="T35" fmla="*/ 52 h 2279"/>
                <a:gd name="T36" fmla="*/ 76 w 1820"/>
                <a:gd name="T37" fmla="*/ 67 h 2279"/>
                <a:gd name="T38" fmla="*/ 80 w 1820"/>
                <a:gd name="T39" fmla="*/ 109 h 2279"/>
                <a:gd name="T40" fmla="*/ 95 w 1820"/>
                <a:gd name="T41" fmla="*/ 111 h 2279"/>
                <a:gd name="T42" fmla="*/ 107 w 1820"/>
                <a:gd name="T43" fmla="*/ 122 h 2279"/>
                <a:gd name="T44" fmla="*/ 113 w 1820"/>
                <a:gd name="T45" fmla="*/ 131 h 2279"/>
                <a:gd name="T46" fmla="*/ 100 w 1820"/>
                <a:gd name="T47" fmla="*/ 136 h 2279"/>
                <a:gd name="T48" fmla="*/ 85 w 1820"/>
                <a:gd name="T49" fmla="*/ 132 h 2279"/>
                <a:gd name="T50" fmla="*/ 74 w 1820"/>
                <a:gd name="T51" fmla="*/ 140 h 2279"/>
                <a:gd name="T52" fmla="*/ 62 w 1820"/>
                <a:gd name="T53" fmla="*/ 143 h 2279"/>
                <a:gd name="T54" fmla="*/ 48 w 1820"/>
                <a:gd name="T55" fmla="*/ 138 h 2279"/>
                <a:gd name="T56" fmla="*/ 35 w 1820"/>
                <a:gd name="T57" fmla="*/ 130 h 2279"/>
                <a:gd name="T58" fmla="*/ 24 w 1820"/>
                <a:gd name="T59" fmla="*/ 131 h 2279"/>
                <a:gd name="T60" fmla="*/ 16 w 1820"/>
                <a:gd name="T61" fmla="*/ 129 h 2279"/>
                <a:gd name="T62" fmla="*/ 24 w 1820"/>
                <a:gd name="T63" fmla="*/ 119 h 2279"/>
                <a:gd name="T64" fmla="*/ 33 w 1820"/>
                <a:gd name="T65" fmla="*/ 110 h 2279"/>
                <a:gd name="T66" fmla="*/ 48 w 1820"/>
                <a:gd name="T67" fmla="*/ 107 h 2279"/>
                <a:gd name="T68" fmla="*/ 61 w 1820"/>
                <a:gd name="T69" fmla="*/ 103 h 2279"/>
                <a:gd name="T70" fmla="*/ 63 w 1820"/>
                <a:gd name="T71" fmla="*/ 65 h 2279"/>
                <a:gd name="T72" fmla="*/ 50 w 1820"/>
                <a:gd name="T73" fmla="*/ 50 h 2279"/>
                <a:gd name="T74" fmla="*/ 38 w 1820"/>
                <a:gd name="T75" fmla="*/ 50 h 2279"/>
                <a:gd name="T76" fmla="*/ 37 w 1820"/>
                <a:gd name="T77" fmla="*/ 62 h 2279"/>
                <a:gd name="T78" fmla="*/ 35 w 1820"/>
                <a:gd name="T79" fmla="*/ 62 h 2279"/>
                <a:gd name="T80" fmla="*/ 34 w 1820"/>
                <a:gd name="T81" fmla="*/ 68 h 2279"/>
                <a:gd name="T82" fmla="*/ 28 w 1820"/>
                <a:gd name="T83" fmla="*/ 67 h 2279"/>
                <a:gd name="T84" fmla="*/ 34 w 1820"/>
                <a:gd name="T85" fmla="*/ 81 h 2279"/>
                <a:gd name="T86" fmla="*/ 28 w 1820"/>
                <a:gd name="T87" fmla="*/ 81 h 2279"/>
                <a:gd name="T88" fmla="*/ 31 w 1820"/>
                <a:gd name="T89" fmla="*/ 90 h 2279"/>
                <a:gd name="T90" fmla="*/ 20 w 1820"/>
                <a:gd name="T91" fmla="*/ 63 h 2279"/>
                <a:gd name="T92" fmla="*/ 33 w 1820"/>
                <a:gd name="T93" fmla="*/ 48 h 2279"/>
                <a:gd name="T94" fmla="*/ 33 w 1820"/>
                <a:gd name="T95" fmla="*/ 44 h 2279"/>
                <a:gd name="T96" fmla="*/ 28 w 1820"/>
                <a:gd name="T97" fmla="*/ 44 h 2279"/>
                <a:gd name="T98" fmla="*/ 22 w 1820"/>
                <a:gd name="T99" fmla="*/ 46 h 2279"/>
                <a:gd name="T100" fmla="*/ 19 w 1820"/>
                <a:gd name="T101" fmla="*/ 47 h 2279"/>
                <a:gd name="T102" fmla="*/ 12 w 1820"/>
                <a:gd name="T103" fmla="*/ 51 h 2279"/>
                <a:gd name="T104" fmla="*/ 10 w 1820"/>
                <a:gd name="T105" fmla="*/ 48 h 2279"/>
                <a:gd name="T106" fmla="*/ 1 w 1820"/>
                <a:gd name="T107" fmla="*/ 54 h 2279"/>
                <a:gd name="T108" fmla="*/ 10 w 1820"/>
                <a:gd name="T109" fmla="*/ 39 h 2279"/>
                <a:gd name="T110" fmla="*/ 26 w 1820"/>
                <a:gd name="T111" fmla="*/ 35 h 2279"/>
                <a:gd name="T112" fmla="*/ 36 w 1820"/>
                <a:gd name="T113" fmla="*/ 36 h 2279"/>
                <a:gd name="T114" fmla="*/ 34 w 1820"/>
                <a:gd name="T115" fmla="*/ 20 h 2279"/>
                <a:gd name="T116" fmla="*/ 47 w 1820"/>
                <a:gd name="T117" fmla="*/ 4 h 2279"/>
                <a:gd name="T118" fmla="*/ 50 w 1820"/>
                <a:gd name="T119" fmla="*/ 3 h 2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20"/>
                <a:gd name="T181" fmla="*/ 0 h 2279"/>
                <a:gd name="T182" fmla="*/ 1820 w 1820"/>
                <a:gd name="T183" fmla="*/ 2279 h 2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20" h="2279">
                  <a:moveTo>
                    <a:pt x="781" y="53"/>
                  </a:moveTo>
                  <a:lnTo>
                    <a:pt x="769" y="67"/>
                  </a:lnTo>
                  <a:lnTo>
                    <a:pt x="758" y="81"/>
                  </a:lnTo>
                  <a:lnTo>
                    <a:pt x="747" y="96"/>
                  </a:lnTo>
                  <a:lnTo>
                    <a:pt x="738" y="111"/>
                  </a:lnTo>
                  <a:lnTo>
                    <a:pt x="729" y="126"/>
                  </a:lnTo>
                  <a:lnTo>
                    <a:pt x="721" y="141"/>
                  </a:lnTo>
                  <a:lnTo>
                    <a:pt x="714" y="157"/>
                  </a:lnTo>
                  <a:lnTo>
                    <a:pt x="708" y="173"/>
                  </a:lnTo>
                  <a:lnTo>
                    <a:pt x="727" y="166"/>
                  </a:lnTo>
                  <a:lnTo>
                    <a:pt x="747" y="159"/>
                  </a:lnTo>
                  <a:lnTo>
                    <a:pt x="767" y="154"/>
                  </a:lnTo>
                  <a:lnTo>
                    <a:pt x="789" y="150"/>
                  </a:lnTo>
                  <a:lnTo>
                    <a:pt x="810" y="147"/>
                  </a:lnTo>
                  <a:lnTo>
                    <a:pt x="832" y="146"/>
                  </a:lnTo>
                  <a:lnTo>
                    <a:pt x="853" y="147"/>
                  </a:lnTo>
                  <a:lnTo>
                    <a:pt x="875" y="150"/>
                  </a:lnTo>
                  <a:lnTo>
                    <a:pt x="870" y="154"/>
                  </a:lnTo>
                  <a:lnTo>
                    <a:pt x="861" y="158"/>
                  </a:lnTo>
                  <a:lnTo>
                    <a:pt x="853" y="160"/>
                  </a:lnTo>
                  <a:lnTo>
                    <a:pt x="844" y="162"/>
                  </a:lnTo>
                  <a:lnTo>
                    <a:pt x="835" y="165"/>
                  </a:lnTo>
                  <a:lnTo>
                    <a:pt x="826" y="167"/>
                  </a:lnTo>
                  <a:lnTo>
                    <a:pt x="817" y="169"/>
                  </a:lnTo>
                  <a:lnTo>
                    <a:pt x="808" y="173"/>
                  </a:lnTo>
                  <a:lnTo>
                    <a:pt x="784" y="187"/>
                  </a:lnTo>
                  <a:lnTo>
                    <a:pt x="761" y="204"/>
                  </a:lnTo>
                  <a:lnTo>
                    <a:pt x="739" y="225"/>
                  </a:lnTo>
                  <a:lnTo>
                    <a:pt x="720" y="247"/>
                  </a:lnTo>
                  <a:lnTo>
                    <a:pt x="702" y="271"/>
                  </a:lnTo>
                  <a:lnTo>
                    <a:pt x="688" y="295"/>
                  </a:lnTo>
                  <a:lnTo>
                    <a:pt x="676" y="320"/>
                  </a:lnTo>
                  <a:lnTo>
                    <a:pt x="667" y="347"/>
                  </a:lnTo>
                  <a:lnTo>
                    <a:pt x="683" y="338"/>
                  </a:lnTo>
                  <a:lnTo>
                    <a:pt x="699" y="330"/>
                  </a:lnTo>
                  <a:lnTo>
                    <a:pt x="716" y="320"/>
                  </a:lnTo>
                  <a:lnTo>
                    <a:pt x="734" y="312"/>
                  </a:lnTo>
                  <a:lnTo>
                    <a:pt x="751" y="304"/>
                  </a:lnTo>
                  <a:lnTo>
                    <a:pt x="768" y="296"/>
                  </a:lnTo>
                  <a:lnTo>
                    <a:pt x="787" y="288"/>
                  </a:lnTo>
                  <a:lnTo>
                    <a:pt x="804" y="281"/>
                  </a:lnTo>
                  <a:lnTo>
                    <a:pt x="776" y="304"/>
                  </a:lnTo>
                  <a:lnTo>
                    <a:pt x="750" y="327"/>
                  </a:lnTo>
                  <a:lnTo>
                    <a:pt x="722" y="353"/>
                  </a:lnTo>
                  <a:lnTo>
                    <a:pt x="698" y="378"/>
                  </a:lnTo>
                  <a:lnTo>
                    <a:pt x="676" y="407"/>
                  </a:lnTo>
                  <a:lnTo>
                    <a:pt x="659" y="437"/>
                  </a:lnTo>
                  <a:lnTo>
                    <a:pt x="647" y="468"/>
                  </a:lnTo>
                  <a:lnTo>
                    <a:pt x="641" y="502"/>
                  </a:lnTo>
                  <a:lnTo>
                    <a:pt x="659" y="487"/>
                  </a:lnTo>
                  <a:lnTo>
                    <a:pt x="675" y="474"/>
                  </a:lnTo>
                  <a:lnTo>
                    <a:pt x="692" y="460"/>
                  </a:lnTo>
                  <a:lnTo>
                    <a:pt x="711" y="447"/>
                  </a:lnTo>
                  <a:lnTo>
                    <a:pt x="728" y="434"/>
                  </a:lnTo>
                  <a:lnTo>
                    <a:pt x="746" y="424"/>
                  </a:lnTo>
                  <a:lnTo>
                    <a:pt x="766" y="414"/>
                  </a:lnTo>
                  <a:lnTo>
                    <a:pt x="785" y="404"/>
                  </a:lnTo>
                  <a:lnTo>
                    <a:pt x="779" y="413"/>
                  </a:lnTo>
                  <a:lnTo>
                    <a:pt x="770" y="419"/>
                  </a:lnTo>
                  <a:lnTo>
                    <a:pt x="761" y="428"/>
                  </a:lnTo>
                  <a:lnTo>
                    <a:pt x="753" y="434"/>
                  </a:lnTo>
                  <a:lnTo>
                    <a:pt x="744" y="442"/>
                  </a:lnTo>
                  <a:lnTo>
                    <a:pt x="737" y="451"/>
                  </a:lnTo>
                  <a:lnTo>
                    <a:pt x="730" y="461"/>
                  </a:lnTo>
                  <a:lnTo>
                    <a:pt x="727" y="471"/>
                  </a:lnTo>
                  <a:lnTo>
                    <a:pt x="716" y="491"/>
                  </a:lnTo>
                  <a:lnTo>
                    <a:pt x="705" y="510"/>
                  </a:lnTo>
                  <a:lnTo>
                    <a:pt x="694" y="530"/>
                  </a:lnTo>
                  <a:lnTo>
                    <a:pt x="684" y="551"/>
                  </a:lnTo>
                  <a:lnTo>
                    <a:pt x="676" y="572"/>
                  </a:lnTo>
                  <a:lnTo>
                    <a:pt x="670" y="593"/>
                  </a:lnTo>
                  <a:lnTo>
                    <a:pt x="669" y="616"/>
                  </a:lnTo>
                  <a:lnTo>
                    <a:pt x="670" y="641"/>
                  </a:lnTo>
                  <a:lnTo>
                    <a:pt x="682" y="626"/>
                  </a:lnTo>
                  <a:lnTo>
                    <a:pt x="692" y="610"/>
                  </a:lnTo>
                  <a:lnTo>
                    <a:pt x="704" y="593"/>
                  </a:lnTo>
                  <a:lnTo>
                    <a:pt x="716" y="577"/>
                  </a:lnTo>
                  <a:lnTo>
                    <a:pt x="729" y="561"/>
                  </a:lnTo>
                  <a:lnTo>
                    <a:pt x="742" y="545"/>
                  </a:lnTo>
                  <a:lnTo>
                    <a:pt x="757" y="530"/>
                  </a:lnTo>
                  <a:lnTo>
                    <a:pt x="773" y="516"/>
                  </a:lnTo>
                  <a:lnTo>
                    <a:pt x="799" y="493"/>
                  </a:lnTo>
                  <a:lnTo>
                    <a:pt x="828" y="472"/>
                  </a:lnTo>
                  <a:lnTo>
                    <a:pt x="858" y="453"/>
                  </a:lnTo>
                  <a:lnTo>
                    <a:pt x="889" y="436"/>
                  </a:lnTo>
                  <a:lnTo>
                    <a:pt x="921" y="421"/>
                  </a:lnTo>
                  <a:lnTo>
                    <a:pt x="954" y="408"/>
                  </a:lnTo>
                  <a:lnTo>
                    <a:pt x="988" y="396"/>
                  </a:lnTo>
                  <a:lnTo>
                    <a:pt x="1022" y="387"/>
                  </a:lnTo>
                  <a:lnTo>
                    <a:pt x="1057" y="381"/>
                  </a:lnTo>
                  <a:lnTo>
                    <a:pt x="1092" y="377"/>
                  </a:lnTo>
                  <a:lnTo>
                    <a:pt x="1128" y="376"/>
                  </a:lnTo>
                  <a:lnTo>
                    <a:pt x="1162" y="377"/>
                  </a:lnTo>
                  <a:lnTo>
                    <a:pt x="1198" y="380"/>
                  </a:lnTo>
                  <a:lnTo>
                    <a:pt x="1232" y="386"/>
                  </a:lnTo>
                  <a:lnTo>
                    <a:pt x="1267" y="395"/>
                  </a:lnTo>
                  <a:lnTo>
                    <a:pt x="1302" y="408"/>
                  </a:lnTo>
                  <a:lnTo>
                    <a:pt x="1338" y="428"/>
                  </a:lnTo>
                  <a:lnTo>
                    <a:pt x="1372" y="452"/>
                  </a:lnTo>
                  <a:lnTo>
                    <a:pt x="1401" y="481"/>
                  </a:lnTo>
                  <a:lnTo>
                    <a:pt x="1425" y="513"/>
                  </a:lnTo>
                  <a:lnTo>
                    <a:pt x="1444" y="548"/>
                  </a:lnTo>
                  <a:lnTo>
                    <a:pt x="1459" y="587"/>
                  </a:lnTo>
                  <a:lnTo>
                    <a:pt x="1470" y="627"/>
                  </a:lnTo>
                  <a:lnTo>
                    <a:pt x="1473" y="667"/>
                  </a:lnTo>
                  <a:lnTo>
                    <a:pt x="1471" y="716"/>
                  </a:lnTo>
                  <a:lnTo>
                    <a:pt x="1466" y="764"/>
                  </a:lnTo>
                  <a:lnTo>
                    <a:pt x="1458" y="810"/>
                  </a:lnTo>
                  <a:lnTo>
                    <a:pt x="1444" y="854"/>
                  </a:lnTo>
                  <a:lnTo>
                    <a:pt x="1440" y="857"/>
                  </a:lnTo>
                  <a:lnTo>
                    <a:pt x="1444" y="812"/>
                  </a:lnTo>
                  <a:lnTo>
                    <a:pt x="1443" y="769"/>
                  </a:lnTo>
                  <a:lnTo>
                    <a:pt x="1435" y="727"/>
                  </a:lnTo>
                  <a:lnTo>
                    <a:pt x="1421" y="688"/>
                  </a:lnTo>
                  <a:lnTo>
                    <a:pt x="1401" y="650"/>
                  </a:lnTo>
                  <a:lnTo>
                    <a:pt x="1375" y="616"/>
                  </a:lnTo>
                  <a:lnTo>
                    <a:pt x="1345" y="584"/>
                  </a:lnTo>
                  <a:lnTo>
                    <a:pt x="1310" y="557"/>
                  </a:lnTo>
                  <a:lnTo>
                    <a:pt x="1314" y="582"/>
                  </a:lnTo>
                  <a:lnTo>
                    <a:pt x="1317" y="606"/>
                  </a:lnTo>
                  <a:lnTo>
                    <a:pt x="1317" y="631"/>
                  </a:lnTo>
                  <a:lnTo>
                    <a:pt x="1313" y="657"/>
                  </a:lnTo>
                  <a:lnTo>
                    <a:pt x="1308" y="682"/>
                  </a:lnTo>
                  <a:lnTo>
                    <a:pt x="1303" y="706"/>
                  </a:lnTo>
                  <a:lnTo>
                    <a:pt x="1295" y="729"/>
                  </a:lnTo>
                  <a:lnTo>
                    <a:pt x="1285" y="751"/>
                  </a:lnTo>
                  <a:lnTo>
                    <a:pt x="1284" y="719"/>
                  </a:lnTo>
                  <a:lnTo>
                    <a:pt x="1280" y="687"/>
                  </a:lnTo>
                  <a:lnTo>
                    <a:pt x="1269" y="657"/>
                  </a:lnTo>
                  <a:lnTo>
                    <a:pt x="1255" y="628"/>
                  </a:lnTo>
                  <a:lnTo>
                    <a:pt x="1237" y="602"/>
                  </a:lnTo>
                  <a:lnTo>
                    <a:pt x="1215" y="576"/>
                  </a:lnTo>
                  <a:lnTo>
                    <a:pt x="1190" y="555"/>
                  </a:lnTo>
                  <a:lnTo>
                    <a:pt x="1162" y="537"/>
                  </a:lnTo>
                  <a:lnTo>
                    <a:pt x="1149" y="530"/>
                  </a:lnTo>
                  <a:lnTo>
                    <a:pt x="1137" y="524"/>
                  </a:lnTo>
                  <a:lnTo>
                    <a:pt x="1124" y="519"/>
                  </a:lnTo>
                  <a:lnTo>
                    <a:pt x="1111" y="514"/>
                  </a:lnTo>
                  <a:lnTo>
                    <a:pt x="1099" y="508"/>
                  </a:lnTo>
                  <a:lnTo>
                    <a:pt x="1085" y="505"/>
                  </a:lnTo>
                  <a:lnTo>
                    <a:pt x="1072" y="501"/>
                  </a:lnTo>
                  <a:lnTo>
                    <a:pt x="1058" y="498"/>
                  </a:lnTo>
                  <a:lnTo>
                    <a:pt x="1084" y="522"/>
                  </a:lnTo>
                  <a:lnTo>
                    <a:pt x="1107" y="550"/>
                  </a:lnTo>
                  <a:lnTo>
                    <a:pt x="1128" y="577"/>
                  </a:lnTo>
                  <a:lnTo>
                    <a:pt x="1144" y="608"/>
                  </a:lnTo>
                  <a:lnTo>
                    <a:pt x="1156" y="640"/>
                  </a:lnTo>
                  <a:lnTo>
                    <a:pt x="1166" y="673"/>
                  </a:lnTo>
                  <a:lnTo>
                    <a:pt x="1171" y="709"/>
                  </a:lnTo>
                  <a:lnTo>
                    <a:pt x="1173" y="744"/>
                  </a:lnTo>
                  <a:lnTo>
                    <a:pt x="1166" y="718"/>
                  </a:lnTo>
                  <a:lnTo>
                    <a:pt x="1153" y="693"/>
                  </a:lnTo>
                  <a:lnTo>
                    <a:pt x="1136" y="668"/>
                  </a:lnTo>
                  <a:lnTo>
                    <a:pt x="1116" y="645"/>
                  </a:lnTo>
                  <a:lnTo>
                    <a:pt x="1093" y="626"/>
                  </a:lnTo>
                  <a:lnTo>
                    <a:pt x="1068" y="608"/>
                  </a:lnTo>
                  <a:lnTo>
                    <a:pt x="1042" y="595"/>
                  </a:lnTo>
                  <a:lnTo>
                    <a:pt x="1016" y="585"/>
                  </a:lnTo>
                  <a:lnTo>
                    <a:pt x="1002" y="582"/>
                  </a:lnTo>
                  <a:lnTo>
                    <a:pt x="986" y="580"/>
                  </a:lnTo>
                  <a:lnTo>
                    <a:pt x="971" y="578"/>
                  </a:lnTo>
                  <a:lnTo>
                    <a:pt x="955" y="578"/>
                  </a:lnTo>
                  <a:lnTo>
                    <a:pt x="939" y="581"/>
                  </a:lnTo>
                  <a:lnTo>
                    <a:pt x="924" y="583"/>
                  </a:lnTo>
                  <a:lnTo>
                    <a:pt x="909" y="588"/>
                  </a:lnTo>
                  <a:lnTo>
                    <a:pt x="895" y="593"/>
                  </a:lnTo>
                  <a:lnTo>
                    <a:pt x="911" y="606"/>
                  </a:lnTo>
                  <a:lnTo>
                    <a:pt x="925" y="620"/>
                  </a:lnTo>
                  <a:lnTo>
                    <a:pt x="936" y="636"/>
                  </a:lnTo>
                  <a:lnTo>
                    <a:pt x="947" y="652"/>
                  </a:lnTo>
                  <a:lnTo>
                    <a:pt x="956" y="669"/>
                  </a:lnTo>
                  <a:lnTo>
                    <a:pt x="963" y="687"/>
                  </a:lnTo>
                  <a:lnTo>
                    <a:pt x="969" y="705"/>
                  </a:lnTo>
                  <a:lnTo>
                    <a:pt x="973" y="724"/>
                  </a:lnTo>
                  <a:lnTo>
                    <a:pt x="967" y="720"/>
                  </a:lnTo>
                  <a:lnTo>
                    <a:pt x="962" y="716"/>
                  </a:lnTo>
                  <a:lnTo>
                    <a:pt x="958" y="711"/>
                  </a:lnTo>
                  <a:lnTo>
                    <a:pt x="955" y="705"/>
                  </a:lnTo>
                  <a:lnTo>
                    <a:pt x="951" y="699"/>
                  </a:lnTo>
                  <a:lnTo>
                    <a:pt x="948" y="694"/>
                  </a:lnTo>
                  <a:lnTo>
                    <a:pt x="943" y="688"/>
                  </a:lnTo>
                  <a:lnTo>
                    <a:pt x="939" y="683"/>
                  </a:lnTo>
                  <a:lnTo>
                    <a:pt x="921" y="672"/>
                  </a:lnTo>
                  <a:lnTo>
                    <a:pt x="902" y="663"/>
                  </a:lnTo>
                  <a:lnTo>
                    <a:pt x="882" y="656"/>
                  </a:lnTo>
                  <a:lnTo>
                    <a:pt x="861" y="650"/>
                  </a:lnTo>
                  <a:lnTo>
                    <a:pt x="841" y="648"/>
                  </a:lnTo>
                  <a:lnTo>
                    <a:pt x="819" y="646"/>
                  </a:lnTo>
                  <a:lnTo>
                    <a:pt x="797" y="649"/>
                  </a:lnTo>
                  <a:lnTo>
                    <a:pt x="775" y="653"/>
                  </a:lnTo>
                  <a:lnTo>
                    <a:pt x="766" y="656"/>
                  </a:lnTo>
                  <a:lnTo>
                    <a:pt x="757" y="659"/>
                  </a:lnTo>
                  <a:lnTo>
                    <a:pt x="747" y="664"/>
                  </a:lnTo>
                  <a:lnTo>
                    <a:pt x="739" y="668"/>
                  </a:lnTo>
                  <a:lnTo>
                    <a:pt x="730" y="673"/>
                  </a:lnTo>
                  <a:lnTo>
                    <a:pt x="722" y="679"/>
                  </a:lnTo>
                  <a:lnTo>
                    <a:pt x="714" y="684"/>
                  </a:lnTo>
                  <a:lnTo>
                    <a:pt x="706" y="690"/>
                  </a:lnTo>
                  <a:lnTo>
                    <a:pt x="720" y="699"/>
                  </a:lnTo>
                  <a:lnTo>
                    <a:pt x="734" y="706"/>
                  </a:lnTo>
                  <a:lnTo>
                    <a:pt x="749" y="714"/>
                  </a:lnTo>
                  <a:lnTo>
                    <a:pt x="762" y="720"/>
                  </a:lnTo>
                  <a:lnTo>
                    <a:pt x="777" y="726"/>
                  </a:lnTo>
                  <a:lnTo>
                    <a:pt x="792" y="732"/>
                  </a:lnTo>
                  <a:lnTo>
                    <a:pt x="808" y="737"/>
                  </a:lnTo>
                  <a:lnTo>
                    <a:pt x="823" y="742"/>
                  </a:lnTo>
                  <a:lnTo>
                    <a:pt x="838" y="748"/>
                  </a:lnTo>
                  <a:lnTo>
                    <a:pt x="853" y="754"/>
                  </a:lnTo>
                  <a:lnTo>
                    <a:pt x="868" y="759"/>
                  </a:lnTo>
                  <a:lnTo>
                    <a:pt x="883" y="766"/>
                  </a:lnTo>
                  <a:lnTo>
                    <a:pt x="898" y="773"/>
                  </a:lnTo>
                  <a:lnTo>
                    <a:pt x="912" y="780"/>
                  </a:lnTo>
                  <a:lnTo>
                    <a:pt x="926" y="789"/>
                  </a:lnTo>
                  <a:lnTo>
                    <a:pt x="940" y="799"/>
                  </a:lnTo>
                  <a:lnTo>
                    <a:pt x="961" y="816"/>
                  </a:lnTo>
                  <a:lnTo>
                    <a:pt x="981" y="832"/>
                  </a:lnTo>
                  <a:lnTo>
                    <a:pt x="1002" y="850"/>
                  </a:lnTo>
                  <a:lnTo>
                    <a:pt x="1022" y="868"/>
                  </a:lnTo>
                  <a:lnTo>
                    <a:pt x="1042" y="886"/>
                  </a:lnTo>
                  <a:lnTo>
                    <a:pt x="1063" y="905"/>
                  </a:lnTo>
                  <a:lnTo>
                    <a:pt x="1083" y="923"/>
                  </a:lnTo>
                  <a:lnTo>
                    <a:pt x="1102" y="943"/>
                  </a:lnTo>
                  <a:lnTo>
                    <a:pt x="1121" y="962"/>
                  </a:lnTo>
                  <a:lnTo>
                    <a:pt x="1139" y="983"/>
                  </a:lnTo>
                  <a:lnTo>
                    <a:pt x="1156" y="1003"/>
                  </a:lnTo>
                  <a:lnTo>
                    <a:pt x="1173" y="1024"/>
                  </a:lnTo>
                  <a:lnTo>
                    <a:pt x="1189" y="1045"/>
                  </a:lnTo>
                  <a:lnTo>
                    <a:pt x="1202" y="1067"/>
                  </a:lnTo>
                  <a:lnTo>
                    <a:pt x="1216" y="1089"/>
                  </a:lnTo>
                  <a:lnTo>
                    <a:pt x="1228" y="1112"/>
                  </a:lnTo>
                  <a:lnTo>
                    <a:pt x="1255" y="1171"/>
                  </a:lnTo>
                  <a:lnTo>
                    <a:pt x="1278" y="1233"/>
                  </a:lnTo>
                  <a:lnTo>
                    <a:pt x="1295" y="1297"/>
                  </a:lnTo>
                  <a:lnTo>
                    <a:pt x="1305" y="1364"/>
                  </a:lnTo>
                  <a:lnTo>
                    <a:pt x="1310" y="1433"/>
                  </a:lnTo>
                  <a:lnTo>
                    <a:pt x="1308" y="1501"/>
                  </a:lnTo>
                  <a:lnTo>
                    <a:pt x="1302" y="1569"/>
                  </a:lnTo>
                  <a:lnTo>
                    <a:pt x="1288" y="1635"/>
                  </a:lnTo>
                  <a:lnTo>
                    <a:pt x="1257" y="1733"/>
                  </a:lnTo>
                  <a:lnTo>
                    <a:pt x="1274" y="1735"/>
                  </a:lnTo>
                  <a:lnTo>
                    <a:pt x="1292" y="1735"/>
                  </a:lnTo>
                  <a:lnTo>
                    <a:pt x="1310" y="1734"/>
                  </a:lnTo>
                  <a:lnTo>
                    <a:pt x="1327" y="1732"/>
                  </a:lnTo>
                  <a:lnTo>
                    <a:pt x="1344" y="1730"/>
                  </a:lnTo>
                  <a:lnTo>
                    <a:pt x="1363" y="1727"/>
                  </a:lnTo>
                  <a:lnTo>
                    <a:pt x="1381" y="1727"/>
                  </a:lnTo>
                  <a:lnTo>
                    <a:pt x="1401" y="1730"/>
                  </a:lnTo>
                  <a:lnTo>
                    <a:pt x="1425" y="1734"/>
                  </a:lnTo>
                  <a:lnTo>
                    <a:pt x="1448" y="1740"/>
                  </a:lnTo>
                  <a:lnTo>
                    <a:pt x="1470" y="1748"/>
                  </a:lnTo>
                  <a:lnTo>
                    <a:pt x="1492" y="1757"/>
                  </a:lnTo>
                  <a:lnTo>
                    <a:pt x="1512" y="1769"/>
                  </a:lnTo>
                  <a:lnTo>
                    <a:pt x="1532" y="1784"/>
                  </a:lnTo>
                  <a:lnTo>
                    <a:pt x="1549" y="1801"/>
                  </a:lnTo>
                  <a:lnTo>
                    <a:pt x="1565" y="1822"/>
                  </a:lnTo>
                  <a:lnTo>
                    <a:pt x="1577" y="1838"/>
                  </a:lnTo>
                  <a:lnTo>
                    <a:pt x="1588" y="1854"/>
                  </a:lnTo>
                  <a:lnTo>
                    <a:pt x="1601" y="1871"/>
                  </a:lnTo>
                  <a:lnTo>
                    <a:pt x="1615" y="1887"/>
                  </a:lnTo>
                  <a:lnTo>
                    <a:pt x="1629" y="1902"/>
                  </a:lnTo>
                  <a:lnTo>
                    <a:pt x="1645" y="1916"/>
                  </a:lnTo>
                  <a:lnTo>
                    <a:pt x="1662" y="1927"/>
                  </a:lnTo>
                  <a:lnTo>
                    <a:pt x="1681" y="1935"/>
                  </a:lnTo>
                  <a:lnTo>
                    <a:pt x="1701" y="1939"/>
                  </a:lnTo>
                  <a:lnTo>
                    <a:pt x="1722" y="1945"/>
                  </a:lnTo>
                  <a:lnTo>
                    <a:pt x="1743" y="1953"/>
                  </a:lnTo>
                  <a:lnTo>
                    <a:pt x="1762" y="1964"/>
                  </a:lnTo>
                  <a:lnTo>
                    <a:pt x="1780" y="1976"/>
                  </a:lnTo>
                  <a:lnTo>
                    <a:pt x="1796" y="1992"/>
                  </a:lnTo>
                  <a:lnTo>
                    <a:pt x="1808" y="2010"/>
                  </a:lnTo>
                  <a:lnTo>
                    <a:pt x="1819" y="2030"/>
                  </a:lnTo>
                  <a:lnTo>
                    <a:pt x="1820" y="2043"/>
                  </a:lnTo>
                  <a:lnTo>
                    <a:pt x="1819" y="2056"/>
                  </a:lnTo>
                  <a:lnTo>
                    <a:pt x="1815" y="2067"/>
                  </a:lnTo>
                  <a:lnTo>
                    <a:pt x="1810" y="2078"/>
                  </a:lnTo>
                  <a:lnTo>
                    <a:pt x="1803" y="2088"/>
                  </a:lnTo>
                  <a:lnTo>
                    <a:pt x="1796" y="2097"/>
                  </a:lnTo>
                  <a:lnTo>
                    <a:pt x="1788" y="2108"/>
                  </a:lnTo>
                  <a:lnTo>
                    <a:pt x="1781" y="2118"/>
                  </a:lnTo>
                  <a:lnTo>
                    <a:pt x="1762" y="2129"/>
                  </a:lnTo>
                  <a:lnTo>
                    <a:pt x="1744" y="2140"/>
                  </a:lnTo>
                  <a:lnTo>
                    <a:pt x="1724" y="2148"/>
                  </a:lnTo>
                  <a:lnTo>
                    <a:pt x="1704" y="2155"/>
                  </a:lnTo>
                  <a:lnTo>
                    <a:pt x="1683" y="2159"/>
                  </a:lnTo>
                  <a:lnTo>
                    <a:pt x="1661" y="2164"/>
                  </a:lnTo>
                  <a:lnTo>
                    <a:pt x="1639" y="2166"/>
                  </a:lnTo>
                  <a:lnTo>
                    <a:pt x="1617" y="2169"/>
                  </a:lnTo>
                  <a:lnTo>
                    <a:pt x="1595" y="2169"/>
                  </a:lnTo>
                  <a:lnTo>
                    <a:pt x="1573" y="2166"/>
                  </a:lnTo>
                  <a:lnTo>
                    <a:pt x="1552" y="2162"/>
                  </a:lnTo>
                  <a:lnTo>
                    <a:pt x="1531" y="2155"/>
                  </a:lnTo>
                  <a:lnTo>
                    <a:pt x="1510" y="2148"/>
                  </a:lnTo>
                  <a:lnTo>
                    <a:pt x="1489" y="2140"/>
                  </a:lnTo>
                  <a:lnTo>
                    <a:pt x="1469" y="2133"/>
                  </a:lnTo>
                  <a:lnTo>
                    <a:pt x="1448" y="2125"/>
                  </a:lnTo>
                  <a:lnTo>
                    <a:pt x="1427" y="2119"/>
                  </a:lnTo>
                  <a:lnTo>
                    <a:pt x="1406" y="2113"/>
                  </a:lnTo>
                  <a:lnTo>
                    <a:pt x="1387" y="2110"/>
                  </a:lnTo>
                  <a:lnTo>
                    <a:pt x="1366" y="2110"/>
                  </a:lnTo>
                  <a:lnTo>
                    <a:pt x="1345" y="2111"/>
                  </a:lnTo>
                  <a:lnTo>
                    <a:pt x="1325" y="2117"/>
                  </a:lnTo>
                  <a:lnTo>
                    <a:pt x="1303" y="2125"/>
                  </a:lnTo>
                  <a:lnTo>
                    <a:pt x="1282" y="2139"/>
                  </a:lnTo>
                  <a:lnTo>
                    <a:pt x="1270" y="2150"/>
                  </a:lnTo>
                  <a:lnTo>
                    <a:pt x="1259" y="2162"/>
                  </a:lnTo>
                  <a:lnTo>
                    <a:pt x="1247" y="2172"/>
                  </a:lnTo>
                  <a:lnTo>
                    <a:pt x="1236" y="2182"/>
                  </a:lnTo>
                  <a:lnTo>
                    <a:pt x="1224" y="2193"/>
                  </a:lnTo>
                  <a:lnTo>
                    <a:pt x="1212" y="2203"/>
                  </a:lnTo>
                  <a:lnTo>
                    <a:pt x="1200" y="2212"/>
                  </a:lnTo>
                  <a:lnTo>
                    <a:pt x="1187" y="2220"/>
                  </a:lnTo>
                  <a:lnTo>
                    <a:pt x="1175" y="2229"/>
                  </a:lnTo>
                  <a:lnTo>
                    <a:pt x="1162" y="2237"/>
                  </a:lnTo>
                  <a:lnTo>
                    <a:pt x="1148" y="2244"/>
                  </a:lnTo>
                  <a:lnTo>
                    <a:pt x="1134" y="2250"/>
                  </a:lnTo>
                  <a:lnTo>
                    <a:pt x="1122" y="2255"/>
                  </a:lnTo>
                  <a:lnTo>
                    <a:pt x="1107" y="2261"/>
                  </a:lnTo>
                  <a:lnTo>
                    <a:pt x="1093" y="2264"/>
                  </a:lnTo>
                  <a:lnTo>
                    <a:pt x="1078" y="2268"/>
                  </a:lnTo>
                  <a:lnTo>
                    <a:pt x="1058" y="2272"/>
                  </a:lnTo>
                  <a:lnTo>
                    <a:pt x="1039" y="2277"/>
                  </a:lnTo>
                  <a:lnTo>
                    <a:pt x="1019" y="2278"/>
                  </a:lnTo>
                  <a:lnTo>
                    <a:pt x="1000" y="2279"/>
                  </a:lnTo>
                  <a:lnTo>
                    <a:pt x="980" y="2278"/>
                  </a:lnTo>
                  <a:lnTo>
                    <a:pt x="961" y="2276"/>
                  </a:lnTo>
                  <a:lnTo>
                    <a:pt x="942" y="2272"/>
                  </a:lnTo>
                  <a:lnTo>
                    <a:pt x="923" y="2269"/>
                  </a:lnTo>
                  <a:lnTo>
                    <a:pt x="904" y="2263"/>
                  </a:lnTo>
                  <a:lnTo>
                    <a:pt x="886" y="2257"/>
                  </a:lnTo>
                  <a:lnTo>
                    <a:pt x="867" y="2252"/>
                  </a:lnTo>
                  <a:lnTo>
                    <a:pt x="850" y="2244"/>
                  </a:lnTo>
                  <a:lnTo>
                    <a:pt x="833" y="2237"/>
                  </a:lnTo>
                  <a:lnTo>
                    <a:pt x="814" y="2229"/>
                  </a:lnTo>
                  <a:lnTo>
                    <a:pt x="798" y="2220"/>
                  </a:lnTo>
                  <a:lnTo>
                    <a:pt x="781" y="2212"/>
                  </a:lnTo>
                  <a:lnTo>
                    <a:pt x="762" y="2203"/>
                  </a:lnTo>
                  <a:lnTo>
                    <a:pt x="745" y="2194"/>
                  </a:lnTo>
                  <a:lnTo>
                    <a:pt x="727" y="2184"/>
                  </a:lnTo>
                  <a:lnTo>
                    <a:pt x="709" y="2173"/>
                  </a:lnTo>
                  <a:lnTo>
                    <a:pt x="692" y="2162"/>
                  </a:lnTo>
                  <a:lnTo>
                    <a:pt x="675" y="2150"/>
                  </a:lnTo>
                  <a:lnTo>
                    <a:pt x="659" y="2139"/>
                  </a:lnTo>
                  <a:lnTo>
                    <a:pt x="641" y="2127"/>
                  </a:lnTo>
                  <a:lnTo>
                    <a:pt x="624" y="2117"/>
                  </a:lnTo>
                  <a:lnTo>
                    <a:pt x="607" y="2106"/>
                  </a:lnTo>
                  <a:lnTo>
                    <a:pt x="588" y="2096"/>
                  </a:lnTo>
                  <a:lnTo>
                    <a:pt x="570" y="2088"/>
                  </a:lnTo>
                  <a:lnTo>
                    <a:pt x="552" y="2080"/>
                  </a:lnTo>
                  <a:lnTo>
                    <a:pt x="533" y="2074"/>
                  </a:lnTo>
                  <a:lnTo>
                    <a:pt x="514" y="2070"/>
                  </a:lnTo>
                  <a:lnTo>
                    <a:pt x="493" y="2066"/>
                  </a:lnTo>
                  <a:lnTo>
                    <a:pt x="481" y="2070"/>
                  </a:lnTo>
                  <a:lnTo>
                    <a:pt x="470" y="2072"/>
                  </a:lnTo>
                  <a:lnTo>
                    <a:pt x="457" y="2075"/>
                  </a:lnTo>
                  <a:lnTo>
                    <a:pt x="446" y="2078"/>
                  </a:lnTo>
                  <a:lnTo>
                    <a:pt x="433" y="2081"/>
                  </a:lnTo>
                  <a:lnTo>
                    <a:pt x="420" y="2083"/>
                  </a:lnTo>
                  <a:lnTo>
                    <a:pt x="408" y="2085"/>
                  </a:lnTo>
                  <a:lnTo>
                    <a:pt x="395" y="2087"/>
                  </a:lnTo>
                  <a:lnTo>
                    <a:pt x="382" y="2088"/>
                  </a:lnTo>
                  <a:lnTo>
                    <a:pt x="370" y="2089"/>
                  </a:lnTo>
                  <a:lnTo>
                    <a:pt x="357" y="2089"/>
                  </a:lnTo>
                  <a:lnTo>
                    <a:pt x="344" y="2088"/>
                  </a:lnTo>
                  <a:lnTo>
                    <a:pt x="333" y="2087"/>
                  </a:lnTo>
                  <a:lnTo>
                    <a:pt x="320" y="2086"/>
                  </a:lnTo>
                  <a:lnTo>
                    <a:pt x="307" y="2082"/>
                  </a:lnTo>
                  <a:lnTo>
                    <a:pt x="296" y="2079"/>
                  </a:lnTo>
                  <a:lnTo>
                    <a:pt x="285" y="2074"/>
                  </a:lnTo>
                  <a:lnTo>
                    <a:pt x="275" y="2070"/>
                  </a:lnTo>
                  <a:lnTo>
                    <a:pt x="264" y="2064"/>
                  </a:lnTo>
                  <a:lnTo>
                    <a:pt x="254" y="2057"/>
                  </a:lnTo>
                  <a:lnTo>
                    <a:pt x="245" y="2050"/>
                  </a:lnTo>
                  <a:lnTo>
                    <a:pt x="238" y="2041"/>
                  </a:lnTo>
                  <a:lnTo>
                    <a:pt x="234" y="2030"/>
                  </a:lnTo>
                  <a:lnTo>
                    <a:pt x="232" y="2018"/>
                  </a:lnTo>
                  <a:lnTo>
                    <a:pt x="239" y="1992"/>
                  </a:lnTo>
                  <a:lnTo>
                    <a:pt x="251" y="1974"/>
                  </a:lnTo>
                  <a:lnTo>
                    <a:pt x="268" y="1960"/>
                  </a:lnTo>
                  <a:lnTo>
                    <a:pt x="289" y="1949"/>
                  </a:lnTo>
                  <a:lnTo>
                    <a:pt x="310" y="1939"/>
                  </a:lnTo>
                  <a:lnTo>
                    <a:pt x="333" y="1930"/>
                  </a:lnTo>
                  <a:lnTo>
                    <a:pt x="353" y="1919"/>
                  </a:lnTo>
                  <a:lnTo>
                    <a:pt x="372" y="1905"/>
                  </a:lnTo>
                  <a:lnTo>
                    <a:pt x="378" y="1891"/>
                  </a:lnTo>
                  <a:lnTo>
                    <a:pt x="385" y="1876"/>
                  </a:lnTo>
                  <a:lnTo>
                    <a:pt x="393" y="1861"/>
                  </a:lnTo>
                  <a:lnTo>
                    <a:pt x="402" y="1847"/>
                  </a:lnTo>
                  <a:lnTo>
                    <a:pt x="411" y="1832"/>
                  </a:lnTo>
                  <a:lnTo>
                    <a:pt x="423" y="1818"/>
                  </a:lnTo>
                  <a:lnTo>
                    <a:pt x="434" y="1806"/>
                  </a:lnTo>
                  <a:lnTo>
                    <a:pt x="446" y="1793"/>
                  </a:lnTo>
                  <a:lnTo>
                    <a:pt x="459" y="1781"/>
                  </a:lnTo>
                  <a:lnTo>
                    <a:pt x="472" y="1771"/>
                  </a:lnTo>
                  <a:lnTo>
                    <a:pt x="487" y="1762"/>
                  </a:lnTo>
                  <a:lnTo>
                    <a:pt x="502" y="1754"/>
                  </a:lnTo>
                  <a:lnTo>
                    <a:pt x="517" y="1748"/>
                  </a:lnTo>
                  <a:lnTo>
                    <a:pt x="533" y="1742"/>
                  </a:lnTo>
                  <a:lnTo>
                    <a:pt x="549" y="1740"/>
                  </a:lnTo>
                  <a:lnTo>
                    <a:pt x="567" y="1739"/>
                  </a:lnTo>
                  <a:lnTo>
                    <a:pt x="590" y="1739"/>
                  </a:lnTo>
                  <a:lnTo>
                    <a:pt x="613" y="1742"/>
                  </a:lnTo>
                  <a:lnTo>
                    <a:pt x="636" y="1746"/>
                  </a:lnTo>
                  <a:lnTo>
                    <a:pt x="659" y="1749"/>
                  </a:lnTo>
                  <a:lnTo>
                    <a:pt x="682" y="1752"/>
                  </a:lnTo>
                  <a:lnTo>
                    <a:pt x="704" y="1749"/>
                  </a:lnTo>
                  <a:lnTo>
                    <a:pt x="724" y="1742"/>
                  </a:lnTo>
                  <a:lnTo>
                    <a:pt x="744" y="1728"/>
                  </a:lnTo>
                  <a:lnTo>
                    <a:pt x="762" y="1709"/>
                  </a:lnTo>
                  <a:lnTo>
                    <a:pt x="782" y="1690"/>
                  </a:lnTo>
                  <a:lnTo>
                    <a:pt x="802" y="1673"/>
                  </a:lnTo>
                  <a:lnTo>
                    <a:pt x="823" y="1658"/>
                  </a:lnTo>
                  <a:lnTo>
                    <a:pt x="846" y="1647"/>
                  </a:lnTo>
                  <a:lnTo>
                    <a:pt x="871" y="1637"/>
                  </a:lnTo>
                  <a:lnTo>
                    <a:pt x="896" y="1632"/>
                  </a:lnTo>
                  <a:lnTo>
                    <a:pt x="923" y="1631"/>
                  </a:lnTo>
                  <a:lnTo>
                    <a:pt x="932" y="1632"/>
                  </a:lnTo>
                  <a:lnTo>
                    <a:pt x="940" y="1633"/>
                  </a:lnTo>
                  <a:lnTo>
                    <a:pt x="949" y="1635"/>
                  </a:lnTo>
                  <a:lnTo>
                    <a:pt x="957" y="1636"/>
                  </a:lnTo>
                  <a:lnTo>
                    <a:pt x="966" y="1639"/>
                  </a:lnTo>
                  <a:lnTo>
                    <a:pt x="974" y="1642"/>
                  </a:lnTo>
                  <a:lnTo>
                    <a:pt x="982" y="1644"/>
                  </a:lnTo>
                  <a:lnTo>
                    <a:pt x="990" y="1648"/>
                  </a:lnTo>
                  <a:lnTo>
                    <a:pt x="1030" y="1584"/>
                  </a:lnTo>
                  <a:lnTo>
                    <a:pt x="1057" y="1513"/>
                  </a:lnTo>
                  <a:lnTo>
                    <a:pt x="1073" y="1438"/>
                  </a:lnTo>
                  <a:lnTo>
                    <a:pt x="1079" y="1359"/>
                  </a:lnTo>
                  <a:lnTo>
                    <a:pt x="1076" y="1280"/>
                  </a:lnTo>
                  <a:lnTo>
                    <a:pt x="1063" y="1203"/>
                  </a:lnTo>
                  <a:lnTo>
                    <a:pt x="1042" y="1129"/>
                  </a:lnTo>
                  <a:lnTo>
                    <a:pt x="1012" y="1062"/>
                  </a:lnTo>
                  <a:lnTo>
                    <a:pt x="1001" y="1039"/>
                  </a:lnTo>
                  <a:lnTo>
                    <a:pt x="989" y="1016"/>
                  </a:lnTo>
                  <a:lnTo>
                    <a:pt x="976" y="993"/>
                  </a:lnTo>
                  <a:lnTo>
                    <a:pt x="961" y="970"/>
                  </a:lnTo>
                  <a:lnTo>
                    <a:pt x="944" y="947"/>
                  </a:lnTo>
                  <a:lnTo>
                    <a:pt x="928" y="925"/>
                  </a:lnTo>
                  <a:lnTo>
                    <a:pt x="910" y="905"/>
                  </a:lnTo>
                  <a:lnTo>
                    <a:pt x="891" y="884"/>
                  </a:lnTo>
                  <a:lnTo>
                    <a:pt x="872" y="864"/>
                  </a:lnTo>
                  <a:lnTo>
                    <a:pt x="851" y="845"/>
                  </a:lnTo>
                  <a:lnTo>
                    <a:pt x="830" y="826"/>
                  </a:lnTo>
                  <a:lnTo>
                    <a:pt x="810" y="810"/>
                  </a:lnTo>
                  <a:lnTo>
                    <a:pt x="788" y="794"/>
                  </a:lnTo>
                  <a:lnTo>
                    <a:pt x="765" y="779"/>
                  </a:lnTo>
                  <a:lnTo>
                    <a:pt x="742" y="765"/>
                  </a:lnTo>
                  <a:lnTo>
                    <a:pt x="719" y="754"/>
                  </a:lnTo>
                  <a:lnTo>
                    <a:pt x="705" y="749"/>
                  </a:lnTo>
                  <a:lnTo>
                    <a:pt x="692" y="747"/>
                  </a:lnTo>
                  <a:lnTo>
                    <a:pt x="678" y="748"/>
                  </a:lnTo>
                  <a:lnTo>
                    <a:pt x="664" y="751"/>
                  </a:lnTo>
                  <a:lnTo>
                    <a:pt x="652" y="757"/>
                  </a:lnTo>
                  <a:lnTo>
                    <a:pt x="639" y="763"/>
                  </a:lnTo>
                  <a:lnTo>
                    <a:pt x="626" y="770"/>
                  </a:lnTo>
                  <a:lnTo>
                    <a:pt x="615" y="777"/>
                  </a:lnTo>
                  <a:lnTo>
                    <a:pt x="599" y="793"/>
                  </a:lnTo>
                  <a:lnTo>
                    <a:pt x="586" y="810"/>
                  </a:lnTo>
                  <a:lnTo>
                    <a:pt x="576" y="830"/>
                  </a:lnTo>
                  <a:lnTo>
                    <a:pt x="568" y="849"/>
                  </a:lnTo>
                  <a:lnTo>
                    <a:pt x="563" y="870"/>
                  </a:lnTo>
                  <a:lnTo>
                    <a:pt x="560" y="892"/>
                  </a:lnTo>
                  <a:lnTo>
                    <a:pt x="560" y="914"/>
                  </a:lnTo>
                  <a:lnTo>
                    <a:pt x="563" y="937"/>
                  </a:lnTo>
                  <a:lnTo>
                    <a:pt x="565" y="948"/>
                  </a:lnTo>
                  <a:lnTo>
                    <a:pt x="569" y="959"/>
                  </a:lnTo>
                  <a:lnTo>
                    <a:pt x="573" y="969"/>
                  </a:lnTo>
                  <a:lnTo>
                    <a:pt x="578" y="978"/>
                  </a:lnTo>
                  <a:lnTo>
                    <a:pt x="584" y="989"/>
                  </a:lnTo>
                  <a:lnTo>
                    <a:pt x="590" y="998"/>
                  </a:lnTo>
                  <a:lnTo>
                    <a:pt x="597" y="1007"/>
                  </a:lnTo>
                  <a:lnTo>
                    <a:pt x="603" y="1016"/>
                  </a:lnTo>
                  <a:lnTo>
                    <a:pt x="597" y="1015"/>
                  </a:lnTo>
                  <a:lnTo>
                    <a:pt x="591" y="1013"/>
                  </a:lnTo>
                  <a:lnTo>
                    <a:pt x="585" y="1009"/>
                  </a:lnTo>
                  <a:lnTo>
                    <a:pt x="579" y="1005"/>
                  </a:lnTo>
                  <a:lnTo>
                    <a:pt x="573" y="1001"/>
                  </a:lnTo>
                  <a:lnTo>
                    <a:pt x="568" y="996"/>
                  </a:lnTo>
                  <a:lnTo>
                    <a:pt x="563" y="991"/>
                  </a:lnTo>
                  <a:lnTo>
                    <a:pt x="557" y="986"/>
                  </a:lnTo>
                  <a:lnTo>
                    <a:pt x="550" y="978"/>
                  </a:lnTo>
                  <a:lnTo>
                    <a:pt x="544" y="970"/>
                  </a:lnTo>
                  <a:lnTo>
                    <a:pt x="537" y="962"/>
                  </a:lnTo>
                  <a:lnTo>
                    <a:pt x="530" y="954"/>
                  </a:lnTo>
                  <a:lnTo>
                    <a:pt x="524" y="946"/>
                  </a:lnTo>
                  <a:lnTo>
                    <a:pt x="517" y="938"/>
                  </a:lnTo>
                  <a:lnTo>
                    <a:pt x="511" y="930"/>
                  </a:lnTo>
                  <a:lnTo>
                    <a:pt x="505" y="922"/>
                  </a:lnTo>
                  <a:lnTo>
                    <a:pt x="502" y="956"/>
                  </a:lnTo>
                  <a:lnTo>
                    <a:pt x="504" y="991"/>
                  </a:lnTo>
                  <a:lnTo>
                    <a:pt x="510" y="1023"/>
                  </a:lnTo>
                  <a:lnTo>
                    <a:pt x="522" y="1054"/>
                  </a:lnTo>
                  <a:lnTo>
                    <a:pt x="535" y="1084"/>
                  </a:lnTo>
                  <a:lnTo>
                    <a:pt x="554" y="1113"/>
                  </a:lnTo>
                  <a:lnTo>
                    <a:pt x="577" y="1140"/>
                  </a:lnTo>
                  <a:lnTo>
                    <a:pt x="602" y="1165"/>
                  </a:lnTo>
                  <a:lnTo>
                    <a:pt x="585" y="1160"/>
                  </a:lnTo>
                  <a:lnTo>
                    <a:pt x="568" y="1153"/>
                  </a:lnTo>
                  <a:lnTo>
                    <a:pt x="550" y="1148"/>
                  </a:lnTo>
                  <a:lnTo>
                    <a:pt x="534" y="1140"/>
                  </a:lnTo>
                  <a:lnTo>
                    <a:pt x="517" y="1130"/>
                  </a:lnTo>
                  <a:lnTo>
                    <a:pt x="502" y="1121"/>
                  </a:lnTo>
                  <a:lnTo>
                    <a:pt x="486" y="1110"/>
                  </a:lnTo>
                  <a:lnTo>
                    <a:pt x="471" y="1097"/>
                  </a:lnTo>
                  <a:lnTo>
                    <a:pt x="448" y="1069"/>
                  </a:lnTo>
                  <a:lnTo>
                    <a:pt x="449" y="1091"/>
                  </a:lnTo>
                  <a:lnTo>
                    <a:pt x="453" y="1112"/>
                  </a:lnTo>
                  <a:lnTo>
                    <a:pt x="457" y="1133"/>
                  </a:lnTo>
                  <a:lnTo>
                    <a:pt x="463" y="1153"/>
                  </a:lnTo>
                  <a:lnTo>
                    <a:pt x="470" y="1173"/>
                  </a:lnTo>
                  <a:lnTo>
                    <a:pt x="478" y="1194"/>
                  </a:lnTo>
                  <a:lnTo>
                    <a:pt x="486" y="1212"/>
                  </a:lnTo>
                  <a:lnTo>
                    <a:pt x="495" y="1232"/>
                  </a:lnTo>
                  <a:lnTo>
                    <a:pt x="504" y="1247"/>
                  </a:lnTo>
                  <a:lnTo>
                    <a:pt x="515" y="1262"/>
                  </a:lnTo>
                  <a:lnTo>
                    <a:pt x="526" y="1276"/>
                  </a:lnTo>
                  <a:lnTo>
                    <a:pt x="540" y="1289"/>
                  </a:lnTo>
                  <a:lnTo>
                    <a:pt x="554" y="1302"/>
                  </a:lnTo>
                  <a:lnTo>
                    <a:pt x="568" y="1312"/>
                  </a:lnTo>
                  <a:lnTo>
                    <a:pt x="584" y="1322"/>
                  </a:lnTo>
                  <a:lnTo>
                    <a:pt x="599" y="1330"/>
                  </a:lnTo>
                  <a:lnTo>
                    <a:pt x="579" y="1333"/>
                  </a:lnTo>
                  <a:lnTo>
                    <a:pt x="560" y="1333"/>
                  </a:lnTo>
                  <a:lnTo>
                    <a:pt x="539" y="1331"/>
                  </a:lnTo>
                  <a:lnTo>
                    <a:pt x="519" y="1325"/>
                  </a:lnTo>
                  <a:lnTo>
                    <a:pt x="500" y="1318"/>
                  </a:lnTo>
                  <a:lnTo>
                    <a:pt x="481" y="1310"/>
                  </a:lnTo>
                  <a:lnTo>
                    <a:pt x="463" y="1301"/>
                  </a:lnTo>
                  <a:lnTo>
                    <a:pt x="446" y="1291"/>
                  </a:lnTo>
                  <a:lnTo>
                    <a:pt x="451" y="1314"/>
                  </a:lnTo>
                  <a:lnTo>
                    <a:pt x="462" y="1337"/>
                  </a:lnTo>
                  <a:lnTo>
                    <a:pt x="474" y="1359"/>
                  </a:lnTo>
                  <a:lnTo>
                    <a:pt x="489" y="1378"/>
                  </a:lnTo>
                  <a:lnTo>
                    <a:pt x="507" y="1398"/>
                  </a:lnTo>
                  <a:lnTo>
                    <a:pt x="526" y="1415"/>
                  </a:lnTo>
                  <a:lnTo>
                    <a:pt x="547" y="1430"/>
                  </a:lnTo>
                  <a:lnTo>
                    <a:pt x="568" y="1443"/>
                  </a:lnTo>
                  <a:lnTo>
                    <a:pt x="547" y="1442"/>
                  </a:lnTo>
                  <a:lnTo>
                    <a:pt x="526" y="1438"/>
                  </a:lnTo>
                  <a:lnTo>
                    <a:pt x="507" y="1432"/>
                  </a:lnTo>
                  <a:lnTo>
                    <a:pt x="487" y="1425"/>
                  </a:lnTo>
                  <a:lnTo>
                    <a:pt x="469" y="1417"/>
                  </a:lnTo>
                  <a:lnTo>
                    <a:pt x="451" y="1407"/>
                  </a:lnTo>
                  <a:lnTo>
                    <a:pt x="434" y="1395"/>
                  </a:lnTo>
                  <a:lnTo>
                    <a:pt x="417" y="1384"/>
                  </a:lnTo>
                  <a:lnTo>
                    <a:pt x="380" y="1346"/>
                  </a:lnTo>
                  <a:lnTo>
                    <a:pt x="349" y="1303"/>
                  </a:lnTo>
                  <a:lnTo>
                    <a:pt x="326" y="1258"/>
                  </a:lnTo>
                  <a:lnTo>
                    <a:pt x="308" y="1210"/>
                  </a:lnTo>
                  <a:lnTo>
                    <a:pt x="298" y="1160"/>
                  </a:lnTo>
                  <a:lnTo>
                    <a:pt x="295" y="1110"/>
                  </a:lnTo>
                  <a:lnTo>
                    <a:pt x="298" y="1058"/>
                  </a:lnTo>
                  <a:lnTo>
                    <a:pt x="310" y="1006"/>
                  </a:lnTo>
                  <a:lnTo>
                    <a:pt x="318" y="981"/>
                  </a:lnTo>
                  <a:lnTo>
                    <a:pt x="328" y="955"/>
                  </a:lnTo>
                  <a:lnTo>
                    <a:pt x="341" y="932"/>
                  </a:lnTo>
                  <a:lnTo>
                    <a:pt x="356" y="909"/>
                  </a:lnTo>
                  <a:lnTo>
                    <a:pt x="372" y="887"/>
                  </a:lnTo>
                  <a:lnTo>
                    <a:pt x="389" y="865"/>
                  </a:lnTo>
                  <a:lnTo>
                    <a:pt x="409" y="846"/>
                  </a:lnTo>
                  <a:lnTo>
                    <a:pt x="429" y="826"/>
                  </a:lnTo>
                  <a:lnTo>
                    <a:pt x="450" y="809"/>
                  </a:lnTo>
                  <a:lnTo>
                    <a:pt x="473" y="792"/>
                  </a:lnTo>
                  <a:lnTo>
                    <a:pt x="496" y="776"/>
                  </a:lnTo>
                  <a:lnTo>
                    <a:pt x="519" y="761"/>
                  </a:lnTo>
                  <a:lnTo>
                    <a:pt x="544" y="748"/>
                  </a:lnTo>
                  <a:lnTo>
                    <a:pt x="568" y="735"/>
                  </a:lnTo>
                  <a:lnTo>
                    <a:pt x="591" y="724"/>
                  </a:lnTo>
                  <a:lnTo>
                    <a:pt x="615" y="714"/>
                  </a:lnTo>
                  <a:lnTo>
                    <a:pt x="605" y="708"/>
                  </a:lnTo>
                  <a:lnTo>
                    <a:pt x="593" y="703"/>
                  </a:lnTo>
                  <a:lnTo>
                    <a:pt x="582" y="699"/>
                  </a:lnTo>
                  <a:lnTo>
                    <a:pt x="570" y="697"/>
                  </a:lnTo>
                  <a:lnTo>
                    <a:pt x="558" y="696"/>
                  </a:lnTo>
                  <a:lnTo>
                    <a:pt x="546" y="696"/>
                  </a:lnTo>
                  <a:lnTo>
                    <a:pt x="533" y="697"/>
                  </a:lnTo>
                  <a:lnTo>
                    <a:pt x="520" y="698"/>
                  </a:lnTo>
                  <a:lnTo>
                    <a:pt x="509" y="701"/>
                  </a:lnTo>
                  <a:lnTo>
                    <a:pt x="496" y="704"/>
                  </a:lnTo>
                  <a:lnTo>
                    <a:pt x="484" y="708"/>
                  </a:lnTo>
                  <a:lnTo>
                    <a:pt x="472" y="712"/>
                  </a:lnTo>
                  <a:lnTo>
                    <a:pt x="461" y="717"/>
                  </a:lnTo>
                  <a:lnTo>
                    <a:pt x="450" y="721"/>
                  </a:lnTo>
                  <a:lnTo>
                    <a:pt x="440" y="727"/>
                  </a:lnTo>
                  <a:lnTo>
                    <a:pt x="429" y="732"/>
                  </a:lnTo>
                  <a:lnTo>
                    <a:pt x="433" y="724"/>
                  </a:lnTo>
                  <a:lnTo>
                    <a:pt x="436" y="717"/>
                  </a:lnTo>
                  <a:lnTo>
                    <a:pt x="442" y="710"/>
                  </a:lnTo>
                  <a:lnTo>
                    <a:pt x="448" y="703"/>
                  </a:lnTo>
                  <a:lnTo>
                    <a:pt x="454" y="697"/>
                  </a:lnTo>
                  <a:lnTo>
                    <a:pt x="461" y="690"/>
                  </a:lnTo>
                  <a:lnTo>
                    <a:pt x="466" y="684"/>
                  </a:lnTo>
                  <a:lnTo>
                    <a:pt x="472" y="678"/>
                  </a:lnTo>
                  <a:lnTo>
                    <a:pt x="456" y="680"/>
                  </a:lnTo>
                  <a:lnTo>
                    <a:pt x="441" y="684"/>
                  </a:lnTo>
                  <a:lnTo>
                    <a:pt x="425" y="689"/>
                  </a:lnTo>
                  <a:lnTo>
                    <a:pt x="410" y="695"/>
                  </a:lnTo>
                  <a:lnTo>
                    <a:pt x="395" y="702"/>
                  </a:lnTo>
                  <a:lnTo>
                    <a:pt x="380" y="710"/>
                  </a:lnTo>
                  <a:lnTo>
                    <a:pt x="365" y="718"/>
                  </a:lnTo>
                  <a:lnTo>
                    <a:pt x="351" y="726"/>
                  </a:lnTo>
                  <a:lnTo>
                    <a:pt x="341" y="734"/>
                  </a:lnTo>
                  <a:lnTo>
                    <a:pt x="332" y="742"/>
                  </a:lnTo>
                  <a:lnTo>
                    <a:pt x="323" y="750"/>
                  </a:lnTo>
                  <a:lnTo>
                    <a:pt x="314" y="759"/>
                  </a:lnTo>
                  <a:lnTo>
                    <a:pt x="306" y="769"/>
                  </a:lnTo>
                  <a:lnTo>
                    <a:pt x="298" y="778"/>
                  </a:lnTo>
                  <a:lnTo>
                    <a:pt x="289" y="787"/>
                  </a:lnTo>
                  <a:lnTo>
                    <a:pt x="280" y="795"/>
                  </a:lnTo>
                  <a:lnTo>
                    <a:pt x="284" y="781"/>
                  </a:lnTo>
                  <a:lnTo>
                    <a:pt x="289" y="767"/>
                  </a:lnTo>
                  <a:lnTo>
                    <a:pt x="295" y="755"/>
                  </a:lnTo>
                  <a:lnTo>
                    <a:pt x="300" y="741"/>
                  </a:lnTo>
                  <a:lnTo>
                    <a:pt x="307" y="728"/>
                  </a:lnTo>
                  <a:lnTo>
                    <a:pt x="314" y="716"/>
                  </a:lnTo>
                  <a:lnTo>
                    <a:pt x="321" y="704"/>
                  </a:lnTo>
                  <a:lnTo>
                    <a:pt x="329" y="693"/>
                  </a:lnTo>
                  <a:lnTo>
                    <a:pt x="306" y="699"/>
                  </a:lnTo>
                  <a:lnTo>
                    <a:pt x="285" y="710"/>
                  </a:lnTo>
                  <a:lnTo>
                    <a:pt x="266" y="724"/>
                  </a:lnTo>
                  <a:lnTo>
                    <a:pt x="247" y="740"/>
                  </a:lnTo>
                  <a:lnTo>
                    <a:pt x="230" y="758"/>
                  </a:lnTo>
                  <a:lnTo>
                    <a:pt x="214" y="778"/>
                  </a:lnTo>
                  <a:lnTo>
                    <a:pt x="199" y="796"/>
                  </a:lnTo>
                  <a:lnTo>
                    <a:pt x="185" y="816"/>
                  </a:lnTo>
                  <a:lnTo>
                    <a:pt x="178" y="829"/>
                  </a:lnTo>
                  <a:lnTo>
                    <a:pt x="170" y="841"/>
                  </a:lnTo>
                  <a:lnTo>
                    <a:pt x="163" y="854"/>
                  </a:lnTo>
                  <a:lnTo>
                    <a:pt x="156" y="868"/>
                  </a:lnTo>
                  <a:lnTo>
                    <a:pt x="150" y="880"/>
                  </a:lnTo>
                  <a:lnTo>
                    <a:pt x="145" y="894"/>
                  </a:lnTo>
                  <a:lnTo>
                    <a:pt x="140" y="908"/>
                  </a:lnTo>
                  <a:lnTo>
                    <a:pt x="138" y="923"/>
                  </a:lnTo>
                  <a:lnTo>
                    <a:pt x="131" y="883"/>
                  </a:lnTo>
                  <a:lnTo>
                    <a:pt x="131" y="841"/>
                  </a:lnTo>
                  <a:lnTo>
                    <a:pt x="137" y="801"/>
                  </a:lnTo>
                  <a:lnTo>
                    <a:pt x="146" y="763"/>
                  </a:lnTo>
                  <a:lnTo>
                    <a:pt x="125" y="776"/>
                  </a:lnTo>
                  <a:lnTo>
                    <a:pt x="106" y="792"/>
                  </a:lnTo>
                  <a:lnTo>
                    <a:pt x="88" y="809"/>
                  </a:lnTo>
                  <a:lnTo>
                    <a:pt x="72" y="829"/>
                  </a:lnTo>
                  <a:lnTo>
                    <a:pt x="59" y="848"/>
                  </a:lnTo>
                  <a:lnTo>
                    <a:pt x="45" y="870"/>
                  </a:lnTo>
                  <a:lnTo>
                    <a:pt x="33" y="891"/>
                  </a:lnTo>
                  <a:lnTo>
                    <a:pt x="23" y="913"/>
                  </a:lnTo>
                  <a:lnTo>
                    <a:pt x="12" y="976"/>
                  </a:lnTo>
                  <a:lnTo>
                    <a:pt x="3" y="938"/>
                  </a:lnTo>
                  <a:lnTo>
                    <a:pt x="0" y="898"/>
                  </a:lnTo>
                  <a:lnTo>
                    <a:pt x="1" y="856"/>
                  </a:lnTo>
                  <a:lnTo>
                    <a:pt x="3" y="815"/>
                  </a:lnTo>
                  <a:lnTo>
                    <a:pt x="8" y="793"/>
                  </a:lnTo>
                  <a:lnTo>
                    <a:pt x="16" y="771"/>
                  </a:lnTo>
                  <a:lnTo>
                    <a:pt x="24" y="749"/>
                  </a:lnTo>
                  <a:lnTo>
                    <a:pt x="35" y="728"/>
                  </a:lnTo>
                  <a:lnTo>
                    <a:pt x="48" y="709"/>
                  </a:lnTo>
                  <a:lnTo>
                    <a:pt x="62" y="690"/>
                  </a:lnTo>
                  <a:lnTo>
                    <a:pt x="78" y="673"/>
                  </a:lnTo>
                  <a:lnTo>
                    <a:pt x="94" y="656"/>
                  </a:lnTo>
                  <a:lnTo>
                    <a:pt x="113" y="640"/>
                  </a:lnTo>
                  <a:lnTo>
                    <a:pt x="131" y="626"/>
                  </a:lnTo>
                  <a:lnTo>
                    <a:pt x="152" y="613"/>
                  </a:lnTo>
                  <a:lnTo>
                    <a:pt x="171" y="600"/>
                  </a:lnTo>
                  <a:lnTo>
                    <a:pt x="193" y="590"/>
                  </a:lnTo>
                  <a:lnTo>
                    <a:pt x="214" y="582"/>
                  </a:lnTo>
                  <a:lnTo>
                    <a:pt x="236" y="575"/>
                  </a:lnTo>
                  <a:lnTo>
                    <a:pt x="258" y="569"/>
                  </a:lnTo>
                  <a:lnTo>
                    <a:pt x="279" y="566"/>
                  </a:lnTo>
                  <a:lnTo>
                    <a:pt x="299" y="562"/>
                  </a:lnTo>
                  <a:lnTo>
                    <a:pt x="320" y="560"/>
                  </a:lnTo>
                  <a:lnTo>
                    <a:pt x="341" y="559"/>
                  </a:lnTo>
                  <a:lnTo>
                    <a:pt x="363" y="559"/>
                  </a:lnTo>
                  <a:lnTo>
                    <a:pt x="383" y="559"/>
                  </a:lnTo>
                  <a:lnTo>
                    <a:pt x="404" y="559"/>
                  </a:lnTo>
                  <a:lnTo>
                    <a:pt x="425" y="561"/>
                  </a:lnTo>
                  <a:lnTo>
                    <a:pt x="446" y="563"/>
                  </a:lnTo>
                  <a:lnTo>
                    <a:pt x="466" y="567"/>
                  </a:lnTo>
                  <a:lnTo>
                    <a:pt x="487" y="572"/>
                  </a:lnTo>
                  <a:lnTo>
                    <a:pt x="507" y="576"/>
                  </a:lnTo>
                  <a:lnTo>
                    <a:pt x="526" y="582"/>
                  </a:lnTo>
                  <a:lnTo>
                    <a:pt x="546" y="589"/>
                  </a:lnTo>
                  <a:lnTo>
                    <a:pt x="564" y="597"/>
                  </a:lnTo>
                  <a:lnTo>
                    <a:pt x="582" y="605"/>
                  </a:lnTo>
                  <a:lnTo>
                    <a:pt x="578" y="595"/>
                  </a:lnTo>
                  <a:lnTo>
                    <a:pt x="573" y="584"/>
                  </a:lnTo>
                  <a:lnTo>
                    <a:pt x="569" y="574"/>
                  </a:lnTo>
                  <a:lnTo>
                    <a:pt x="563" y="563"/>
                  </a:lnTo>
                  <a:lnTo>
                    <a:pt x="557" y="553"/>
                  </a:lnTo>
                  <a:lnTo>
                    <a:pt x="553" y="543"/>
                  </a:lnTo>
                  <a:lnTo>
                    <a:pt x="547" y="532"/>
                  </a:lnTo>
                  <a:lnTo>
                    <a:pt x="544" y="522"/>
                  </a:lnTo>
                  <a:lnTo>
                    <a:pt x="534" y="492"/>
                  </a:lnTo>
                  <a:lnTo>
                    <a:pt x="529" y="462"/>
                  </a:lnTo>
                  <a:lnTo>
                    <a:pt x="525" y="433"/>
                  </a:lnTo>
                  <a:lnTo>
                    <a:pt x="525" y="403"/>
                  </a:lnTo>
                  <a:lnTo>
                    <a:pt x="526" y="374"/>
                  </a:lnTo>
                  <a:lnTo>
                    <a:pt x="531" y="346"/>
                  </a:lnTo>
                  <a:lnTo>
                    <a:pt x="537" y="318"/>
                  </a:lnTo>
                  <a:lnTo>
                    <a:pt x="546" y="290"/>
                  </a:lnTo>
                  <a:lnTo>
                    <a:pt x="556" y="264"/>
                  </a:lnTo>
                  <a:lnTo>
                    <a:pt x="569" y="237"/>
                  </a:lnTo>
                  <a:lnTo>
                    <a:pt x="584" y="212"/>
                  </a:lnTo>
                  <a:lnTo>
                    <a:pt x="601" y="188"/>
                  </a:lnTo>
                  <a:lnTo>
                    <a:pt x="620" y="165"/>
                  </a:lnTo>
                  <a:lnTo>
                    <a:pt x="640" y="143"/>
                  </a:lnTo>
                  <a:lnTo>
                    <a:pt x="662" y="121"/>
                  </a:lnTo>
                  <a:lnTo>
                    <a:pt x="685" y="101"/>
                  </a:lnTo>
                  <a:lnTo>
                    <a:pt x="702" y="86"/>
                  </a:lnTo>
                  <a:lnTo>
                    <a:pt x="721" y="73"/>
                  </a:lnTo>
                  <a:lnTo>
                    <a:pt x="741" y="60"/>
                  </a:lnTo>
                  <a:lnTo>
                    <a:pt x="760" y="48"/>
                  </a:lnTo>
                  <a:lnTo>
                    <a:pt x="780" y="37"/>
                  </a:lnTo>
                  <a:lnTo>
                    <a:pt x="799" y="25"/>
                  </a:lnTo>
                  <a:lnTo>
                    <a:pt x="819" y="13"/>
                  </a:lnTo>
                  <a:lnTo>
                    <a:pt x="837" y="0"/>
                  </a:lnTo>
                  <a:lnTo>
                    <a:pt x="833" y="7"/>
                  </a:lnTo>
                  <a:lnTo>
                    <a:pt x="826" y="14"/>
                  </a:lnTo>
                  <a:lnTo>
                    <a:pt x="819" y="21"/>
                  </a:lnTo>
                  <a:lnTo>
                    <a:pt x="811" y="27"/>
                  </a:lnTo>
                  <a:lnTo>
                    <a:pt x="803" y="32"/>
                  </a:lnTo>
                  <a:lnTo>
                    <a:pt x="796" y="39"/>
                  </a:lnTo>
                  <a:lnTo>
                    <a:pt x="788" y="46"/>
                  </a:lnTo>
                  <a:lnTo>
                    <a:pt x="781" y="53"/>
                  </a:lnTo>
                  <a:close/>
                </a:path>
              </a:pathLst>
            </a:custGeom>
            <a:solidFill>
              <a:srgbClr val="66CCFF"/>
            </a:solidFill>
            <a:ln w="9525">
              <a:noFill/>
              <a:round/>
              <a:headEnd/>
              <a:tailEnd/>
            </a:ln>
          </p:spPr>
          <p:txBody>
            <a:bodyPr/>
            <a:lstStyle/>
            <a:p>
              <a:endParaRPr lang="de-DE"/>
            </a:p>
          </p:txBody>
        </p:sp>
        <p:sp>
          <p:nvSpPr>
            <p:cNvPr id="10384" name="Text Box 142"/>
            <p:cNvSpPr txBox="1">
              <a:spLocks noChangeArrowheads="1"/>
            </p:cNvSpPr>
            <p:nvPr/>
          </p:nvSpPr>
          <p:spPr bwMode="auto">
            <a:xfrm>
              <a:off x="2304" y="1152"/>
              <a:ext cx="958" cy="436"/>
            </a:xfrm>
            <a:prstGeom prst="rect">
              <a:avLst/>
            </a:prstGeom>
            <a:noFill/>
            <a:ln w="9525">
              <a:noFill/>
              <a:miter lim="800000"/>
              <a:headEnd/>
              <a:tailEnd/>
            </a:ln>
          </p:spPr>
          <p:txBody>
            <a:bodyPr wrap="none">
              <a:spAutoFit/>
            </a:bodyPr>
            <a:lstStyle/>
            <a:p>
              <a:r>
                <a:rPr lang="de-DE" sz="2800" b="1"/>
                <a:t>Intranet</a:t>
              </a:r>
            </a:p>
          </p:txBody>
        </p:sp>
        <p:sp>
          <p:nvSpPr>
            <p:cNvPr id="10385" name="Freeform 144"/>
            <p:cNvSpPr>
              <a:spLocks/>
            </p:cNvSpPr>
            <p:nvPr/>
          </p:nvSpPr>
          <p:spPr bwMode="auto">
            <a:xfrm>
              <a:off x="2448" y="2928"/>
              <a:ext cx="910" cy="1140"/>
            </a:xfrm>
            <a:custGeom>
              <a:avLst/>
              <a:gdLst>
                <a:gd name="T0" fmla="*/ 48 w 1820"/>
                <a:gd name="T1" fmla="*/ 10 h 2279"/>
                <a:gd name="T2" fmla="*/ 52 w 1820"/>
                <a:gd name="T3" fmla="*/ 11 h 2279"/>
                <a:gd name="T4" fmla="*/ 45 w 1820"/>
                <a:gd name="T5" fmla="*/ 20 h 2279"/>
                <a:gd name="T6" fmla="*/ 41 w 1820"/>
                <a:gd name="T7" fmla="*/ 30 h 2279"/>
                <a:gd name="T8" fmla="*/ 48 w 1820"/>
                <a:gd name="T9" fmla="*/ 27 h 2279"/>
                <a:gd name="T10" fmla="*/ 42 w 1820"/>
                <a:gd name="T11" fmla="*/ 39 h 2279"/>
                <a:gd name="T12" fmla="*/ 54 w 1820"/>
                <a:gd name="T13" fmla="*/ 29 h 2279"/>
                <a:gd name="T14" fmla="*/ 80 w 1820"/>
                <a:gd name="T15" fmla="*/ 25 h 2279"/>
                <a:gd name="T16" fmla="*/ 92 w 1820"/>
                <a:gd name="T17" fmla="*/ 51 h 2279"/>
                <a:gd name="T18" fmla="*/ 83 w 1820"/>
                <a:gd name="T19" fmla="*/ 38 h 2279"/>
                <a:gd name="T20" fmla="*/ 76 w 1820"/>
                <a:gd name="T21" fmla="*/ 36 h 2279"/>
                <a:gd name="T22" fmla="*/ 70 w 1820"/>
                <a:gd name="T23" fmla="*/ 35 h 2279"/>
                <a:gd name="T24" fmla="*/ 67 w 1820"/>
                <a:gd name="T25" fmla="*/ 38 h 2279"/>
                <a:gd name="T26" fmla="*/ 58 w 1820"/>
                <a:gd name="T27" fmla="*/ 39 h 2279"/>
                <a:gd name="T28" fmla="*/ 60 w 1820"/>
                <a:gd name="T29" fmla="*/ 44 h 2279"/>
                <a:gd name="T30" fmla="*/ 48 w 1820"/>
                <a:gd name="T31" fmla="*/ 42 h 2279"/>
                <a:gd name="T32" fmla="*/ 50 w 1820"/>
                <a:gd name="T33" fmla="*/ 46 h 2279"/>
                <a:gd name="T34" fmla="*/ 62 w 1820"/>
                <a:gd name="T35" fmla="*/ 52 h 2279"/>
                <a:gd name="T36" fmla="*/ 76 w 1820"/>
                <a:gd name="T37" fmla="*/ 67 h 2279"/>
                <a:gd name="T38" fmla="*/ 80 w 1820"/>
                <a:gd name="T39" fmla="*/ 109 h 2279"/>
                <a:gd name="T40" fmla="*/ 95 w 1820"/>
                <a:gd name="T41" fmla="*/ 111 h 2279"/>
                <a:gd name="T42" fmla="*/ 107 w 1820"/>
                <a:gd name="T43" fmla="*/ 122 h 2279"/>
                <a:gd name="T44" fmla="*/ 113 w 1820"/>
                <a:gd name="T45" fmla="*/ 131 h 2279"/>
                <a:gd name="T46" fmla="*/ 100 w 1820"/>
                <a:gd name="T47" fmla="*/ 136 h 2279"/>
                <a:gd name="T48" fmla="*/ 85 w 1820"/>
                <a:gd name="T49" fmla="*/ 132 h 2279"/>
                <a:gd name="T50" fmla="*/ 74 w 1820"/>
                <a:gd name="T51" fmla="*/ 140 h 2279"/>
                <a:gd name="T52" fmla="*/ 62 w 1820"/>
                <a:gd name="T53" fmla="*/ 143 h 2279"/>
                <a:gd name="T54" fmla="*/ 48 w 1820"/>
                <a:gd name="T55" fmla="*/ 138 h 2279"/>
                <a:gd name="T56" fmla="*/ 35 w 1820"/>
                <a:gd name="T57" fmla="*/ 130 h 2279"/>
                <a:gd name="T58" fmla="*/ 24 w 1820"/>
                <a:gd name="T59" fmla="*/ 131 h 2279"/>
                <a:gd name="T60" fmla="*/ 16 w 1820"/>
                <a:gd name="T61" fmla="*/ 129 h 2279"/>
                <a:gd name="T62" fmla="*/ 24 w 1820"/>
                <a:gd name="T63" fmla="*/ 119 h 2279"/>
                <a:gd name="T64" fmla="*/ 33 w 1820"/>
                <a:gd name="T65" fmla="*/ 110 h 2279"/>
                <a:gd name="T66" fmla="*/ 48 w 1820"/>
                <a:gd name="T67" fmla="*/ 107 h 2279"/>
                <a:gd name="T68" fmla="*/ 61 w 1820"/>
                <a:gd name="T69" fmla="*/ 103 h 2279"/>
                <a:gd name="T70" fmla="*/ 63 w 1820"/>
                <a:gd name="T71" fmla="*/ 65 h 2279"/>
                <a:gd name="T72" fmla="*/ 50 w 1820"/>
                <a:gd name="T73" fmla="*/ 50 h 2279"/>
                <a:gd name="T74" fmla="*/ 38 w 1820"/>
                <a:gd name="T75" fmla="*/ 50 h 2279"/>
                <a:gd name="T76" fmla="*/ 37 w 1820"/>
                <a:gd name="T77" fmla="*/ 62 h 2279"/>
                <a:gd name="T78" fmla="*/ 35 w 1820"/>
                <a:gd name="T79" fmla="*/ 62 h 2279"/>
                <a:gd name="T80" fmla="*/ 34 w 1820"/>
                <a:gd name="T81" fmla="*/ 68 h 2279"/>
                <a:gd name="T82" fmla="*/ 28 w 1820"/>
                <a:gd name="T83" fmla="*/ 67 h 2279"/>
                <a:gd name="T84" fmla="*/ 34 w 1820"/>
                <a:gd name="T85" fmla="*/ 81 h 2279"/>
                <a:gd name="T86" fmla="*/ 28 w 1820"/>
                <a:gd name="T87" fmla="*/ 81 h 2279"/>
                <a:gd name="T88" fmla="*/ 31 w 1820"/>
                <a:gd name="T89" fmla="*/ 90 h 2279"/>
                <a:gd name="T90" fmla="*/ 20 w 1820"/>
                <a:gd name="T91" fmla="*/ 63 h 2279"/>
                <a:gd name="T92" fmla="*/ 33 w 1820"/>
                <a:gd name="T93" fmla="*/ 48 h 2279"/>
                <a:gd name="T94" fmla="*/ 33 w 1820"/>
                <a:gd name="T95" fmla="*/ 44 h 2279"/>
                <a:gd name="T96" fmla="*/ 28 w 1820"/>
                <a:gd name="T97" fmla="*/ 44 h 2279"/>
                <a:gd name="T98" fmla="*/ 22 w 1820"/>
                <a:gd name="T99" fmla="*/ 46 h 2279"/>
                <a:gd name="T100" fmla="*/ 19 w 1820"/>
                <a:gd name="T101" fmla="*/ 47 h 2279"/>
                <a:gd name="T102" fmla="*/ 12 w 1820"/>
                <a:gd name="T103" fmla="*/ 51 h 2279"/>
                <a:gd name="T104" fmla="*/ 10 w 1820"/>
                <a:gd name="T105" fmla="*/ 48 h 2279"/>
                <a:gd name="T106" fmla="*/ 1 w 1820"/>
                <a:gd name="T107" fmla="*/ 54 h 2279"/>
                <a:gd name="T108" fmla="*/ 10 w 1820"/>
                <a:gd name="T109" fmla="*/ 39 h 2279"/>
                <a:gd name="T110" fmla="*/ 26 w 1820"/>
                <a:gd name="T111" fmla="*/ 35 h 2279"/>
                <a:gd name="T112" fmla="*/ 36 w 1820"/>
                <a:gd name="T113" fmla="*/ 36 h 2279"/>
                <a:gd name="T114" fmla="*/ 34 w 1820"/>
                <a:gd name="T115" fmla="*/ 20 h 2279"/>
                <a:gd name="T116" fmla="*/ 47 w 1820"/>
                <a:gd name="T117" fmla="*/ 4 h 2279"/>
                <a:gd name="T118" fmla="*/ 50 w 1820"/>
                <a:gd name="T119" fmla="*/ 3 h 2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20"/>
                <a:gd name="T181" fmla="*/ 0 h 2279"/>
                <a:gd name="T182" fmla="*/ 1820 w 1820"/>
                <a:gd name="T183" fmla="*/ 2279 h 2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20" h="2279">
                  <a:moveTo>
                    <a:pt x="781" y="53"/>
                  </a:moveTo>
                  <a:lnTo>
                    <a:pt x="769" y="67"/>
                  </a:lnTo>
                  <a:lnTo>
                    <a:pt x="758" y="81"/>
                  </a:lnTo>
                  <a:lnTo>
                    <a:pt x="747" y="96"/>
                  </a:lnTo>
                  <a:lnTo>
                    <a:pt x="738" y="111"/>
                  </a:lnTo>
                  <a:lnTo>
                    <a:pt x="729" y="126"/>
                  </a:lnTo>
                  <a:lnTo>
                    <a:pt x="721" y="141"/>
                  </a:lnTo>
                  <a:lnTo>
                    <a:pt x="714" y="157"/>
                  </a:lnTo>
                  <a:lnTo>
                    <a:pt x="708" y="173"/>
                  </a:lnTo>
                  <a:lnTo>
                    <a:pt x="727" y="166"/>
                  </a:lnTo>
                  <a:lnTo>
                    <a:pt x="747" y="159"/>
                  </a:lnTo>
                  <a:lnTo>
                    <a:pt x="767" y="154"/>
                  </a:lnTo>
                  <a:lnTo>
                    <a:pt x="789" y="150"/>
                  </a:lnTo>
                  <a:lnTo>
                    <a:pt x="810" y="147"/>
                  </a:lnTo>
                  <a:lnTo>
                    <a:pt x="832" y="146"/>
                  </a:lnTo>
                  <a:lnTo>
                    <a:pt x="853" y="147"/>
                  </a:lnTo>
                  <a:lnTo>
                    <a:pt x="875" y="150"/>
                  </a:lnTo>
                  <a:lnTo>
                    <a:pt x="870" y="154"/>
                  </a:lnTo>
                  <a:lnTo>
                    <a:pt x="861" y="158"/>
                  </a:lnTo>
                  <a:lnTo>
                    <a:pt x="853" y="160"/>
                  </a:lnTo>
                  <a:lnTo>
                    <a:pt x="844" y="162"/>
                  </a:lnTo>
                  <a:lnTo>
                    <a:pt x="835" y="165"/>
                  </a:lnTo>
                  <a:lnTo>
                    <a:pt x="826" y="167"/>
                  </a:lnTo>
                  <a:lnTo>
                    <a:pt x="817" y="169"/>
                  </a:lnTo>
                  <a:lnTo>
                    <a:pt x="808" y="173"/>
                  </a:lnTo>
                  <a:lnTo>
                    <a:pt x="784" y="187"/>
                  </a:lnTo>
                  <a:lnTo>
                    <a:pt x="761" y="204"/>
                  </a:lnTo>
                  <a:lnTo>
                    <a:pt x="739" y="225"/>
                  </a:lnTo>
                  <a:lnTo>
                    <a:pt x="720" y="247"/>
                  </a:lnTo>
                  <a:lnTo>
                    <a:pt x="702" y="271"/>
                  </a:lnTo>
                  <a:lnTo>
                    <a:pt x="688" y="295"/>
                  </a:lnTo>
                  <a:lnTo>
                    <a:pt x="676" y="320"/>
                  </a:lnTo>
                  <a:lnTo>
                    <a:pt x="667" y="347"/>
                  </a:lnTo>
                  <a:lnTo>
                    <a:pt x="683" y="338"/>
                  </a:lnTo>
                  <a:lnTo>
                    <a:pt x="699" y="330"/>
                  </a:lnTo>
                  <a:lnTo>
                    <a:pt x="716" y="320"/>
                  </a:lnTo>
                  <a:lnTo>
                    <a:pt x="734" y="312"/>
                  </a:lnTo>
                  <a:lnTo>
                    <a:pt x="751" y="304"/>
                  </a:lnTo>
                  <a:lnTo>
                    <a:pt x="768" y="296"/>
                  </a:lnTo>
                  <a:lnTo>
                    <a:pt x="787" y="288"/>
                  </a:lnTo>
                  <a:lnTo>
                    <a:pt x="804" y="281"/>
                  </a:lnTo>
                  <a:lnTo>
                    <a:pt x="776" y="304"/>
                  </a:lnTo>
                  <a:lnTo>
                    <a:pt x="750" y="327"/>
                  </a:lnTo>
                  <a:lnTo>
                    <a:pt x="722" y="353"/>
                  </a:lnTo>
                  <a:lnTo>
                    <a:pt x="698" y="378"/>
                  </a:lnTo>
                  <a:lnTo>
                    <a:pt x="676" y="407"/>
                  </a:lnTo>
                  <a:lnTo>
                    <a:pt x="659" y="437"/>
                  </a:lnTo>
                  <a:lnTo>
                    <a:pt x="647" y="468"/>
                  </a:lnTo>
                  <a:lnTo>
                    <a:pt x="641" y="502"/>
                  </a:lnTo>
                  <a:lnTo>
                    <a:pt x="659" y="487"/>
                  </a:lnTo>
                  <a:lnTo>
                    <a:pt x="675" y="474"/>
                  </a:lnTo>
                  <a:lnTo>
                    <a:pt x="692" y="460"/>
                  </a:lnTo>
                  <a:lnTo>
                    <a:pt x="711" y="447"/>
                  </a:lnTo>
                  <a:lnTo>
                    <a:pt x="728" y="434"/>
                  </a:lnTo>
                  <a:lnTo>
                    <a:pt x="746" y="424"/>
                  </a:lnTo>
                  <a:lnTo>
                    <a:pt x="766" y="414"/>
                  </a:lnTo>
                  <a:lnTo>
                    <a:pt x="785" y="404"/>
                  </a:lnTo>
                  <a:lnTo>
                    <a:pt x="779" y="413"/>
                  </a:lnTo>
                  <a:lnTo>
                    <a:pt x="770" y="419"/>
                  </a:lnTo>
                  <a:lnTo>
                    <a:pt x="761" y="428"/>
                  </a:lnTo>
                  <a:lnTo>
                    <a:pt x="753" y="434"/>
                  </a:lnTo>
                  <a:lnTo>
                    <a:pt x="744" y="442"/>
                  </a:lnTo>
                  <a:lnTo>
                    <a:pt x="737" y="451"/>
                  </a:lnTo>
                  <a:lnTo>
                    <a:pt x="730" y="461"/>
                  </a:lnTo>
                  <a:lnTo>
                    <a:pt x="727" y="471"/>
                  </a:lnTo>
                  <a:lnTo>
                    <a:pt x="716" y="491"/>
                  </a:lnTo>
                  <a:lnTo>
                    <a:pt x="705" y="510"/>
                  </a:lnTo>
                  <a:lnTo>
                    <a:pt x="694" y="530"/>
                  </a:lnTo>
                  <a:lnTo>
                    <a:pt x="684" y="551"/>
                  </a:lnTo>
                  <a:lnTo>
                    <a:pt x="676" y="572"/>
                  </a:lnTo>
                  <a:lnTo>
                    <a:pt x="670" y="593"/>
                  </a:lnTo>
                  <a:lnTo>
                    <a:pt x="669" y="616"/>
                  </a:lnTo>
                  <a:lnTo>
                    <a:pt x="670" y="641"/>
                  </a:lnTo>
                  <a:lnTo>
                    <a:pt x="682" y="626"/>
                  </a:lnTo>
                  <a:lnTo>
                    <a:pt x="692" y="610"/>
                  </a:lnTo>
                  <a:lnTo>
                    <a:pt x="704" y="593"/>
                  </a:lnTo>
                  <a:lnTo>
                    <a:pt x="716" y="577"/>
                  </a:lnTo>
                  <a:lnTo>
                    <a:pt x="729" y="561"/>
                  </a:lnTo>
                  <a:lnTo>
                    <a:pt x="742" y="545"/>
                  </a:lnTo>
                  <a:lnTo>
                    <a:pt x="757" y="530"/>
                  </a:lnTo>
                  <a:lnTo>
                    <a:pt x="773" y="516"/>
                  </a:lnTo>
                  <a:lnTo>
                    <a:pt x="799" y="493"/>
                  </a:lnTo>
                  <a:lnTo>
                    <a:pt x="828" y="472"/>
                  </a:lnTo>
                  <a:lnTo>
                    <a:pt x="858" y="453"/>
                  </a:lnTo>
                  <a:lnTo>
                    <a:pt x="889" y="436"/>
                  </a:lnTo>
                  <a:lnTo>
                    <a:pt x="921" y="421"/>
                  </a:lnTo>
                  <a:lnTo>
                    <a:pt x="954" y="408"/>
                  </a:lnTo>
                  <a:lnTo>
                    <a:pt x="988" y="396"/>
                  </a:lnTo>
                  <a:lnTo>
                    <a:pt x="1022" y="387"/>
                  </a:lnTo>
                  <a:lnTo>
                    <a:pt x="1057" y="381"/>
                  </a:lnTo>
                  <a:lnTo>
                    <a:pt x="1092" y="377"/>
                  </a:lnTo>
                  <a:lnTo>
                    <a:pt x="1128" y="376"/>
                  </a:lnTo>
                  <a:lnTo>
                    <a:pt x="1162" y="377"/>
                  </a:lnTo>
                  <a:lnTo>
                    <a:pt x="1198" y="380"/>
                  </a:lnTo>
                  <a:lnTo>
                    <a:pt x="1232" y="386"/>
                  </a:lnTo>
                  <a:lnTo>
                    <a:pt x="1267" y="395"/>
                  </a:lnTo>
                  <a:lnTo>
                    <a:pt x="1302" y="408"/>
                  </a:lnTo>
                  <a:lnTo>
                    <a:pt x="1338" y="428"/>
                  </a:lnTo>
                  <a:lnTo>
                    <a:pt x="1372" y="452"/>
                  </a:lnTo>
                  <a:lnTo>
                    <a:pt x="1401" y="481"/>
                  </a:lnTo>
                  <a:lnTo>
                    <a:pt x="1425" y="513"/>
                  </a:lnTo>
                  <a:lnTo>
                    <a:pt x="1444" y="548"/>
                  </a:lnTo>
                  <a:lnTo>
                    <a:pt x="1459" y="587"/>
                  </a:lnTo>
                  <a:lnTo>
                    <a:pt x="1470" y="627"/>
                  </a:lnTo>
                  <a:lnTo>
                    <a:pt x="1473" y="667"/>
                  </a:lnTo>
                  <a:lnTo>
                    <a:pt x="1471" y="716"/>
                  </a:lnTo>
                  <a:lnTo>
                    <a:pt x="1466" y="764"/>
                  </a:lnTo>
                  <a:lnTo>
                    <a:pt x="1458" y="810"/>
                  </a:lnTo>
                  <a:lnTo>
                    <a:pt x="1444" y="854"/>
                  </a:lnTo>
                  <a:lnTo>
                    <a:pt x="1440" y="857"/>
                  </a:lnTo>
                  <a:lnTo>
                    <a:pt x="1444" y="812"/>
                  </a:lnTo>
                  <a:lnTo>
                    <a:pt x="1443" y="769"/>
                  </a:lnTo>
                  <a:lnTo>
                    <a:pt x="1435" y="727"/>
                  </a:lnTo>
                  <a:lnTo>
                    <a:pt x="1421" y="688"/>
                  </a:lnTo>
                  <a:lnTo>
                    <a:pt x="1401" y="650"/>
                  </a:lnTo>
                  <a:lnTo>
                    <a:pt x="1375" y="616"/>
                  </a:lnTo>
                  <a:lnTo>
                    <a:pt x="1345" y="584"/>
                  </a:lnTo>
                  <a:lnTo>
                    <a:pt x="1310" y="557"/>
                  </a:lnTo>
                  <a:lnTo>
                    <a:pt x="1314" y="582"/>
                  </a:lnTo>
                  <a:lnTo>
                    <a:pt x="1317" y="606"/>
                  </a:lnTo>
                  <a:lnTo>
                    <a:pt x="1317" y="631"/>
                  </a:lnTo>
                  <a:lnTo>
                    <a:pt x="1313" y="657"/>
                  </a:lnTo>
                  <a:lnTo>
                    <a:pt x="1308" y="682"/>
                  </a:lnTo>
                  <a:lnTo>
                    <a:pt x="1303" y="706"/>
                  </a:lnTo>
                  <a:lnTo>
                    <a:pt x="1295" y="729"/>
                  </a:lnTo>
                  <a:lnTo>
                    <a:pt x="1285" y="751"/>
                  </a:lnTo>
                  <a:lnTo>
                    <a:pt x="1284" y="719"/>
                  </a:lnTo>
                  <a:lnTo>
                    <a:pt x="1280" y="687"/>
                  </a:lnTo>
                  <a:lnTo>
                    <a:pt x="1269" y="657"/>
                  </a:lnTo>
                  <a:lnTo>
                    <a:pt x="1255" y="628"/>
                  </a:lnTo>
                  <a:lnTo>
                    <a:pt x="1237" y="602"/>
                  </a:lnTo>
                  <a:lnTo>
                    <a:pt x="1215" y="576"/>
                  </a:lnTo>
                  <a:lnTo>
                    <a:pt x="1190" y="555"/>
                  </a:lnTo>
                  <a:lnTo>
                    <a:pt x="1162" y="537"/>
                  </a:lnTo>
                  <a:lnTo>
                    <a:pt x="1149" y="530"/>
                  </a:lnTo>
                  <a:lnTo>
                    <a:pt x="1137" y="524"/>
                  </a:lnTo>
                  <a:lnTo>
                    <a:pt x="1124" y="519"/>
                  </a:lnTo>
                  <a:lnTo>
                    <a:pt x="1111" y="514"/>
                  </a:lnTo>
                  <a:lnTo>
                    <a:pt x="1099" y="508"/>
                  </a:lnTo>
                  <a:lnTo>
                    <a:pt x="1085" y="505"/>
                  </a:lnTo>
                  <a:lnTo>
                    <a:pt x="1072" y="501"/>
                  </a:lnTo>
                  <a:lnTo>
                    <a:pt x="1058" y="498"/>
                  </a:lnTo>
                  <a:lnTo>
                    <a:pt x="1084" y="522"/>
                  </a:lnTo>
                  <a:lnTo>
                    <a:pt x="1107" y="550"/>
                  </a:lnTo>
                  <a:lnTo>
                    <a:pt x="1128" y="577"/>
                  </a:lnTo>
                  <a:lnTo>
                    <a:pt x="1144" y="608"/>
                  </a:lnTo>
                  <a:lnTo>
                    <a:pt x="1156" y="640"/>
                  </a:lnTo>
                  <a:lnTo>
                    <a:pt x="1166" y="673"/>
                  </a:lnTo>
                  <a:lnTo>
                    <a:pt x="1171" y="709"/>
                  </a:lnTo>
                  <a:lnTo>
                    <a:pt x="1173" y="744"/>
                  </a:lnTo>
                  <a:lnTo>
                    <a:pt x="1166" y="718"/>
                  </a:lnTo>
                  <a:lnTo>
                    <a:pt x="1153" y="693"/>
                  </a:lnTo>
                  <a:lnTo>
                    <a:pt x="1136" y="668"/>
                  </a:lnTo>
                  <a:lnTo>
                    <a:pt x="1116" y="645"/>
                  </a:lnTo>
                  <a:lnTo>
                    <a:pt x="1093" y="626"/>
                  </a:lnTo>
                  <a:lnTo>
                    <a:pt x="1068" y="608"/>
                  </a:lnTo>
                  <a:lnTo>
                    <a:pt x="1042" y="595"/>
                  </a:lnTo>
                  <a:lnTo>
                    <a:pt x="1016" y="585"/>
                  </a:lnTo>
                  <a:lnTo>
                    <a:pt x="1002" y="582"/>
                  </a:lnTo>
                  <a:lnTo>
                    <a:pt x="986" y="580"/>
                  </a:lnTo>
                  <a:lnTo>
                    <a:pt x="971" y="578"/>
                  </a:lnTo>
                  <a:lnTo>
                    <a:pt x="955" y="578"/>
                  </a:lnTo>
                  <a:lnTo>
                    <a:pt x="939" y="581"/>
                  </a:lnTo>
                  <a:lnTo>
                    <a:pt x="924" y="583"/>
                  </a:lnTo>
                  <a:lnTo>
                    <a:pt x="909" y="588"/>
                  </a:lnTo>
                  <a:lnTo>
                    <a:pt x="895" y="593"/>
                  </a:lnTo>
                  <a:lnTo>
                    <a:pt x="911" y="606"/>
                  </a:lnTo>
                  <a:lnTo>
                    <a:pt x="925" y="620"/>
                  </a:lnTo>
                  <a:lnTo>
                    <a:pt x="936" y="636"/>
                  </a:lnTo>
                  <a:lnTo>
                    <a:pt x="947" y="652"/>
                  </a:lnTo>
                  <a:lnTo>
                    <a:pt x="956" y="669"/>
                  </a:lnTo>
                  <a:lnTo>
                    <a:pt x="963" y="687"/>
                  </a:lnTo>
                  <a:lnTo>
                    <a:pt x="969" y="705"/>
                  </a:lnTo>
                  <a:lnTo>
                    <a:pt x="973" y="724"/>
                  </a:lnTo>
                  <a:lnTo>
                    <a:pt x="967" y="720"/>
                  </a:lnTo>
                  <a:lnTo>
                    <a:pt x="962" y="716"/>
                  </a:lnTo>
                  <a:lnTo>
                    <a:pt x="958" y="711"/>
                  </a:lnTo>
                  <a:lnTo>
                    <a:pt x="955" y="705"/>
                  </a:lnTo>
                  <a:lnTo>
                    <a:pt x="951" y="699"/>
                  </a:lnTo>
                  <a:lnTo>
                    <a:pt x="948" y="694"/>
                  </a:lnTo>
                  <a:lnTo>
                    <a:pt x="943" y="688"/>
                  </a:lnTo>
                  <a:lnTo>
                    <a:pt x="939" y="683"/>
                  </a:lnTo>
                  <a:lnTo>
                    <a:pt x="921" y="672"/>
                  </a:lnTo>
                  <a:lnTo>
                    <a:pt x="902" y="663"/>
                  </a:lnTo>
                  <a:lnTo>
                    <a:pt x="882" y="656"/>
                  </a:lnTo>
                  <a:lnTo>
                    <a:pt x="861" y="650"/>
                  </a:lnTo>
                  <a:lnTo>
                    <a:pt x="841" y="648"/>
                  </a:lnTo>
                  <a:lnTo>
                    <a:pt x="819" y="646"/>
                  </a:lnTo>
                  <a:lnTo>
                    <a:pt x="797" y="649"/>
                  </a:lnTo>
                  <a:lnTo>
                    <a:pt x="775" y="653"/>
                  </a:lnTo>
                  <a:lnTo>
                    <a:pt x="766" y="656"/>
                  </a:lnTo>
                  <a:lnTo>
                    <a:pt x="757" y="659"/>
                  </a:lnTo>
                  <a:lnTo>
                    <a:pt x="747" y="664"/>
                  </a:lnTo>
                  <a:lnTo>
                    <a:pt x="739" y="668"/>
                  </a:lnTo>
                  <a:lnTo>
                    <a:pt x="730" y="673"/>
                  </a:lnTo>
                  <a:lnTo>
                    <a:pt x="722" y="679"/>
                  </a:lnTo>
                  <a:lnTo>
                    <a:pt x="714" y="684"/>
                  </a:lnTo>
                  <a:lnTo>
                    <a:pt x="706" y="690"/>
                  </a:lnTo>
                  <a:lnTo>
                    <a:pt x="720" y="699"/>
                  </a:lnTo>
                  <a:lnTo>
                    <a:pt x="734" y="706"/>
                  </a:lnTo>
                  <a:lnTo>
                    <a:pt x="749" y="714"/>
                  </a:lnTo>
                  <a:lnTo>
                    <a:pt x="762" y="720"/>
                  </a:lnTo>
                  <a:lnTo>
                    <a:pt x="777" y="726"/>
                  </a:lnTo>
                  <a:lnTo>
                    <a:pt x="792" y="732"/>
                  </a:lnTo>
                  <a:lnTo>
                    <a:pt x="808" y="737"/>
                  </a:lnTo>
                  <a:lnTo>
                    <a:pt x="823" y="742"/>
                  </a:lnTo>
                  <a:lnTo>
                    <a:pt x="838" y="748"/>
                  </a:lnTo>
                  <a:lnTo>
                    <a:pt x="853" y="754"/>
                  </a:lnTo>
                  <a:lnTo>
                    <a:pt x="868" y="759"/>
                  </a:lnTo>
                  <a:lnTo>
                    <a:pt x="883" y="766"/>
                  </a:lnTo>
                  <a:lnTo>
                    <a:pt x="898" y="773"/>
                  </a:lnTo>
                  <a:lnTo>
                    <a:pt x="912" y="780"/>
                  </a:lnTo>
                  <a:lnTo>
                    <a:pt x="926" y="789"/>
                  </a:lnTo>
                  <a:lnTo>
                    <a:pt x="940" y="799"/>
                  </a:lnTo>
                  <a:lnTo>
                    <a:pt x="961" y="816"/>
                  </a:lnTo>
                  <a:lnTo>
                    <a:pt x="981" y="832"/>
                  </a:lnTo>
                  <a:lnTo>
                    <a:pt x="1002" y="850"/>
                  </a:lnTo>
                  <a:lnTo>
                    <a:pt x="1022" y="868"/>
                  </a:lnTo>
                  <a:lnTo>
                    <a:pt x="1042" y="886"/>
                  </a:lnTo>
                  <a:lnTo>
                    <a:pt x="1063" y="905"/>
                  </a:lnTo>
                  <a:lnTo>
                    <a:pt x="1083" y="923"/>
                  </a:lnTo>
                  <a:lnTo>
                    <a:pt x="1102" y="943"/>
                  </a:lnTo>
                  <a:lnTo>
                    <a:pt x="1121" y="962"/>
                  </a:lnTo>
                  <a:lnTo>
                    <a:pt x="1139" y="983"/>
                  </a:lnTo>
                  <a:lnTo>
                    <a:pt x="1156" y="1003"/>
                  </a:lnTo>
                  <a:lnTo>
                    <a:pt x="1173" y="1024"/>
                  </a:lnTo>
                  <a:lnTo>
                    <a:pt x="1189" y="1045"/>
                  </a:lnTo>
                  <a:lnTo>
                    <a:pt x="1202" y="1067"/>
                  </a:lnTo>
                  <a:lnTo>
                    <a:pt x="1216" y="1089"/>
                  </a:lnTo>
                  <a:lnTo>
                    <a:pt x="1228" y="1112"/>
                  </a:lnTo>
                  <a:lnTo>
                    <a:pt x="1255" y="1171"/>
                  </a:lnTo>
                  <a:lnTo>
                    <a:pt x="1278" y="1233"/>
                  </a:lnTo>
                  <a:lnTo>
                    <a:pt x="1295" y="1297"/>
                  </a:lnTo>
                  <a:lnTo>
                    <a:pt x="1305" y="1364"/>
                  </a:lnTo>
                  <a:lnTo>
                    <a:pt x="1310" y="1433"/>
                  </a:lnTo>
                  <a:lnTo>
                    <a:pt x="1308" y="1501"/>
                  </a:lnTo>
                  <a:lnTo>
                    <a:pt x="1302" y="1569"/>
                  </a:lnTo>
                  <a:lnTo>
                    <a:pt x="1288" y="1635"/>
                  </a:lnTo>
                  <a:lnTo>
                    <a:pt x="1257" y="1733"/>
                  </a:lnTo>
                  <a:lnTo>
                    <a:pt x="1274" y="1735"/>
                  </a:lnTo>
                  <a:lnTo>
                    <a:pt x="1292" y="1735"/>
                  </a:lnTo>
                  <a:lnTo>
                    <a:pt x="1310" y="1734"/>
                  </a:lnTo>
                  <a:lnTo>
                    <a:pt x="1327" y="1732"/>
                  </a:lnTo>
                  <a:lnTo>
                    <a:pt x="1344" y="1730"/>
                  </a:lnTo>
                  <a:lnTo>
                    <a:pt x="1363" y="1727"/>
                  </a:lnTo>
                  <a:lnTo>
                    <a:pt x="1381" y="1727"/>
                  </a:lnTo>
                  <a:lnTo>
                    <a:pt x="1401" y="1730"/>
                  </a:lnTo>
                  <a:lnTo>
                    <a:pt x="1425" y="1734"/>
                  </a:lnTo>
                  <a:lnTo>
                    <a:pt x="1448" y="1740"/>
                  </a:lnTo>
                  <a:lnTo>
                    <a:pt x="1470" y="1748"/>
                  </a:lnTo>
                  <a:lnTo>
                    <a:pt x="1492" y="1757"/>
                  </a:lnTo>
                  <a:lnTo>
                    <a:pt x="1512" y="1769"/>
                  </a:lnTo>
                  <a:lnTo>
                    <a:pt x="1532" y="1784"/>
                  </a:lnTo>
                  <a:lnTo>
                    <a:pt x="1549" y="1801"/>
                  </a:lnTo>
                  <a:lnTo>
                    <a:pt x="1565" y="1822"/>
                  </a:lnTo>
                  <a:lnTo>
                    <a:pt x="1577" y="1838"/>
                  </a:lnTo>
                  <a:lnTo>
                    <a:pt x="1588" y="1854"/>
                  </a:lnTo>
                  <a:lnTo>
                    <a:pt x="1601" y="1871"/>
                  </a:lnTo>
                  <a:lnTo>
                    <a:pt x="1615" y="1887"/>
                  </a:lnTo>
                  <a:lnTo>
                    <a:pt x="1629" y="1902"/>
                  </a:lnTo>
                  <a:lnTo>
                    <a:pt x="1645" y="1916"/>
                  </a:lnTo>
                  <a:lnTo>
                    <a:pt x="1662" y="1927"/>
                  </a:lnTo>
                  <a:lnTo>
                    <a:pt x="1681" y="1935"/>
                  </a:lnTo>
                  <a:lnTo>
                    <a:pt x="1701" y="1939"/>
                  </a:lnTo>
                  <a:lnTo>
                    <a:pt x="1722" y="1945"/>
                  </a:lnTo>
                  <a:lnTo>
                    <a:pt x="1743" y="1953"/>
                  </a:lnTo>
                  <a:lnTo>
                    <a:pt x="1762" y="1964"/>
                  </a:lnTo>
                  <a:lnTo>
                    <a:pt x="1780" y="1976"/>
                  </a:lnTo>
                  <a:lnTo>
                    <a:pt x="1796" y="1992"/>
                  </a:lnTo>
                  <a:lnTo>
                    <a:pt x="1808" y="2010"/>
                  </a:lnTo>
                  <a:lnTo>
                    <a:pt x="1819" y="2030"/>
                  </a:lnTo>
                  <a:lnTo>
                    <a:pt x="1820" y="2043"/>
                  </a:lnTo>
                  <a:lnTo>
                    <a:pt x="1819" y="2056"/>
                  </a:lnTo>
                  <a:lnTo>
                    <a:pt x="1815" y="2067"/>
                  </a:lnTo>
                  <a:lnTo>
                    <a:pt x="1810" y="2078"/>
                  </a:lnTo>
                  <a:lnTo>
                    <a:pt x="1803" y="2088"/>
                  </a:lnTo>
                  <a:lnTo>
                    <a:pt x="1796" y="2097"/>
                  </a:lnTo>
                  <a:lnTo>
                    <a:pt x="1788" y="2108"/>
                  </a:lnTo>
                  <a:lnTo>
                    <a:pt x="1781" y="2118"/>
                  </a:lnTo>
                  <a:lnTo>
                    <a:pt x="1762" y="2129"/>
                  </a:lnTo>
                  <a:lnTo>
                    <a:pt x="1744" y="2140"/>
                  </a:lnTo>
                  <a:lnTo>
                    <a:pt x="1724" y="2148"/>
                  </a:lnTo>
                  <a:lnTo>
                    <a:pt x="1704" y="2155"/>
                  </a:lnTo>
                  <a:lnTo>
                    <a:pt x="1683" y="2159"/>
                  </a:lnTo>
                  <a:lnTo>
                    <a:pt x="1661" y="2164"/>
                  </a:lnTo>
                  <a:lnTo>
                    <a:pt x="1639" y="2166"/>
                  </a:lnTo>
                  <a:lnTo>
                    <a:pt x="1617" y="2169"/>
                  </a:lnTo>
                  <a:lnTo>
                    <a:pt x="1595" y="2169"/>
                  </a:lnTo>
                  <a:lnTo>
                    <a:pt x="1573" y="2166"/>
                  </a:lnTo>
                  <a:lnTo>
                    <a:pt x="1552" y="2162"/>
                  </a:lnTo>
                  <a:lnTo>
                    <a:pt x="1531" y="2155"/>
                  </a:lnTo>
                  <a:lnTo>
                    <a:pt x="1510" y="2148"/>
                  </a:lnTo>
                  <a:lnTo>
                    <a:pt x="1489" y="2140"/>
                  </a:lnTo>
                  <a:lnTo>
                    <a:pt x="1469" y="2133"/>
                  </a:lnTo>
                  <a:lnTo>
                    <a:pt x="1448" y="2125"/>
                  </a:lnTo>
                  <a:lnTo>
                    <a:pt x="1427" y="2119"/>
                  </a:lnTo>
                  <a:lnTo>
                    <a:pt x="1406" y="2113"/>
                  </a:lnTo>
                  <a:lnTo>
                    <a:pt x="1387" y="2110"/>
                  </a:lnTo>
                  <a:lnTo>
                    <a:pt x="1366" y="2110"/>
                  </a:lnTo>
                  <a:lnTo>
                    <a:pt x="1345" y="2111"/>
                  </a:lnTo>
                  <a:lnTo>
                    <a:pt x="1325" y="2117"/>
                  </a:lnTo>
                  <a:lnTo>
                    <a:pt x="1303" y="2125"/>
                  </a:lnTo>
                  <a:lnTo>
                    <a:pt x="1282" y="2139"/>
                  </a:lnTo>
                  <a:lnTo>
                    <a:pt x="1270" y="2150"/>
                  </a:lnTo>
                  <a:lnTo>
                    <a:pt x="1259" y="2162"/>
                  </a:lnTo>
                  <a:lnTo>
                    <a:pt x="1247" y="2172"/>
                  </a:lnTo>
                  <a:lnTo>
                    <a:pt x="1236" y="2182"/>
                  </a:lnTo>
                  <a:lnTo>
                    <a:pt x="1224" y="2193"/>
                  </a:lnTo>
                  <a:lnTo>
                    <a:pt x="1212" y="2203"/>
                  </a:lnTo>
                  <a:lnTo>
                    <a:pt x="1200" y="2212"/>
                  </a:lnTo>
                  <a:lnTo>
                    <a:pt x="1187" y="2220"/>
                  </a:lnTo>
                  <a:lnTo>
                    <a:pt x="1175" y="2229"/>
                  </a:lnTo>
                  <a:lnTo>
                    <a:pt x="1162" y="2237"/>
                  </a:lnTo>
                  <a:lnTo>
                    <a:pt x="1148" y="2244"/>
                  </a:lnTo>
                  <a:lnTo>
                    <a:pt x="1134" y="2250"/>
                  </a:lnTo>
                  <a:lnTo>
                    <a:pt x="1122" y="2255"/>
                  </a:lnTo>
                  <a:lnTo>
                    <a:pt x="1107" y="2261"/>
                  </a:lnTo>
                  <a:lnTo>
                    <a:pt x="1093" y="2264"/>
                  </a:lnTo>
                  <a:lnTo>
                    <a:pt x="1078" y="2268"/>
                  </a:lnTo>
                  <a:lnTo>
                    <a:pt x="1058" y="2272"/>
                  </a:lnTo>
                  <a:lnTo>
                    <a:pt x="1039" y="2277"/>
                  </a:lnTo>
                  <a:lnTo>
                    <a:pt x="1019" y="2278"/>
                  </a:lnTo>
                  <a:lnTo>
                    <a:pt x="1000" y="2279"/>
                  </a:lnTo>
                  <a:lnTo>
                    <a:pt x="980" y="2278"/>
                  </a:lnTo>
                  <a:lnTo>
                    <a:pt x="961" y="2276"/>
                  </a:lnTo>
                  <a:lnTo>
                    <a:pt x="942" y="2272"/>
                  </a:lnTo>
                  <a:lnTo>
                    <a:pt x="923" y="2269"/>
                  </a:lnTo>
                  <a:lnTo>
                    <a:pt x="904" y="2263"/>
                  </a:lnTo>
                  <a:lnTo>
                    <a:pt x="886" y="2257"/>
                  </a:lnTo>
                  <a:lnTo>
                    <a:pt x="867" y="2252"/>
                  </a:lnTo>
                  <a:lnTo>
                    <a:pt x="850" y="2244"/>
                  </a:lnTo>
                  <a:lnTo>
                    <a:pt x="833" y="2237"/>
                  </a:lnTo>
                  <a:lnTo>
                    <a:pt x="814" y="2229"/>
                  </a:lnTo>
                  <a:lnTo>
                    <a:pt x="798" y="2220"/>
                  </a:lnTo>
                  <a:lnTo>
                    <a:pt x="781" y="2212"/>
                  </a:lnTo>
                  <a:lnTo>
                    <a:pt x="762" y="2203"/>
                  </a:lnTo>
                  <a:lnTo>
                    <a:pt x="745" y="2194"/>
                  </a:lnTo>
                  <a:lnTo>
                    <a:pt x="727" y="2184"/>
                  </a:lnTo>
                  <a:lnTo>
                    <a:pt x="709" y="2173"/>
                  </a:lnTo>
                  <a:lnTo>
                    <a:pt x="692" y="2162"/>
                  </a:lnTo>
                  <a:lnTo>
                    <a:pt x="675" y="2150"/>
                  </a:lnTo>
                  <a:lnTo>
                    <a:pt x="659" y="2139"/>
                  </a:lnTo>
                  <a:lnTo>
                    <a:pt x="641" y="2127"/>
                  </a:lnTo>
                  <a:lnTo>
                    <a:pt x="624" y="2117"/>
                  </a:lnTo>
                  <a:lnTo>
                    <a:pt x="607" y="2106"/>
                  </a:lnTo>
                  <a:lnTo>
                    <a:pt x="588" y="2096"/>
                  </a:lnTo>
                  <a:lnTo>
                    <a:pt x="570" y="2088"/>
                  </a:lnTo>
                  <a:lnTo>
                    <a:pt x="552" y="2080"/>
                  </a:lnTo>
                  <a:lnTo>
                    <a:pt x="533" y="2074"/>
                  </a:lnTo>
                  <a:lnTo>
                    <a:pt x="514" y="2070"/>
                  </a:lnTo>
                  <a:lnTo>
                    <a:pt x="493" y="2066"/>
                  </a:lnTo>
                  <a:lnTo>
                    <a:pt x="481" y="2070"/>
                  </a:lnTo>
                  <a:lnTo>
                    <a:pt x="470" y="2072"/>
                  </a:lnTo>
                  <a:lnTo>
                    <a:pt x="457" y="2075"/>
                  </a:lnTo>
                  <a:lnTo>
                    <a:pt x="446" y="2078"/>
                  </a:lnTo>
                  <a:lnTo>
                    <a:pt x="433" y="2081"/>
                  </a:lnTo>
                  <a:lnTo>
                    <a:pt x="420" y="2083"/>
                  </a:lnTo>
                  <a:lnTo>
                    <a:pt x="408" y="2085"/>
                  </a:lnTo>
                  <a:lnTo>
                    <a:pt x="395" y="2087"/>
                  </a:lnTo>
                  <a:lnTo>
                    <a:pt x="382" y="2088"/>
                  </a:lnTo>
                  <a:lnTo>
                    <a:pt x="370" y="2089"/>
                  </a:lnTo>
                  <a:lnTo>
                    <a:pt x="357" y="2089"/>
                  </a:lnTo>
                  <a:lnTo>
                    <a:pt x="344" y="2088"/>
                  </a:lnTo>
                  <a:lnTo>
                    <a:pt x="333" y="2087"/>
                  </a:lnTo>
                  <a:lnTo>
                    <a:pt x="320" y="2086"/>
                  </a:lnTo>
                  <a:lnTo>
                    <a:pt x="307" y="2082"/>
                  </a:lnTo>
                  <a:lnTo>
                    <a:pt x="296" y="2079"/>
                  </a:lnTo>
                  <a:lnTo>
                    <a:pt x="285" y="2074"/>
                  </a:lnTo>
                  <a:lnTo>
                    <a:pt x="275" y="2070"/>
                  </a:lnTo>
                  <a:lnTo>
                    <a:pt x="264" y="2064"/>
                  </a:lnTo>
                  <a:lnTo>
                    <a:pt x="254" y="2057"/>
                  </a:lnTo>
                  <a:lnTo>
                    <a:pt x="245" y="2050"/>
                  </a:lnTo>
                  <a:lnTo>
                    <a:pt x="238" y="2041"/>
                  </a:lnTo>
                  <a:lnTo>
                    <a:pt x="234" y="2030"/>
                  </a:lnTo>
                  <a:lnTo>
                    <a:pt x="232" y="2018"/>
                  </a:lnTo>
                  <a:lnTo>
                    <a:pt x="239" y="1992"/>
                  </a:lnTo>
                  <a:lnTo>
                    <a:pt x="251" y="1974"/>
                  </a:lnTo>
                  <a:lnTo>
                    <a:pt x="268" y="1960"/>
                  </a:lnTo>
                  <a:lnTo>
                    <a:pt x="289" y="1949"/>
                  </a:lnTo>
                  <a:lnTo>
                    <a:pt x="310" y="1939"/>
                  </a:lnTo>
                  <a:lnTo>
                    <a:pt x="333" y="1930"/>
                  </a:lnTo>
                  <a:lnTo>
                    <a:pt x="353" y="1919"/>
                  </a:lnTo>
                  <a:lnTo>
                    <a:pt x="372" y="1905"/>
                  </a:lnTo>
                  <a:lnTo>
                    <a:pt x="378" y="1891"/>
                  </a:lnTo>
                  <a:lnTo>
                    <a:pt x="385" y="1876"/>
                  </a:lnTo>
                  <a:lnTo>
                    <a:pt x="393" y="1861"/>
                  </a:lnTo>
                  <a:lnTo>
                    <a:pt x="402" y="1847"/>
                  </a:lnTo>
                  <a:lnTo>
                    <a:pt x="411" y="1832"/>
                  </a:lnTo>
                  <a:lnTo>
                    <a:pt x="423" y="1818"/>
                  </a:lnTo>
                  <a:lnTo>
                    <a:pt x="434" y="1806"/>
                  </a:lnTo>
                  <a:lnTo>
                    <a:pt x="446" y="1793"/>
                  </a:lnTo>
                  <a:lnTo>
                    <a:pt x="459" y="1781"/>
                  </a:lnTo>
                  <a:lnTo>
                    <a:pt x="472" y="1771"/>
                  </a:lnTo>
                  <a:lnTo>
                    <a:pt x="487" y="1762"/>
                  </a:lnTo>
                  <a:lnTo>
                    <a:pt x="502" y="1754"/>
                  </a:lnTo>
                  <a:lnTo>
                    <a:pt x="517" y="1748"/>
                  </a:lnTo>
                  <a:lnTo>
                    <a:pt x="533" y="1742"/>
                  </a:lnTo>
                  <a:lnTo>
                    <a:pt x="549" y="1740"/>
                  </a:lnTo>
                  <a:lnTo>
                    <a:pt x="567" y="1739"/>
                  </a:lnTo>
                  <a:lnTo>
                    <a:pt x="590" y="1739"/>
                  </a:lnTo>
                  <a:lnTo>
                    <a:pt x="613" y="1742"/>
                  </a:lnTo>
                  <a:lnTo>
                    <a:pt x="636" y="1746"/>
                  </a:lnTo>
                  <a:lnTo>
                    <a:pt x="659" y="1749"/>
                  </a:lnTo>
                  <a:lnTo>
                    <a:pt x="682" y="1752"/>
                  </a:lnTo>
                  <a:lnTo>
                    <a:pt x="704" y="1749"/>
                  </a:lnTo>
                  <a:lnTo>
                    <a:pt x="724" y="1742"/>
                  </a:lnTo>
                  <a:lnTo>
                    <a:pt x="744" y="1728"/>
                  </a:lnTo>
                  <a:lnTo>
                    <a:pt x="762" y="1709"/>
                  </a:lnTo>
                  <a:lnTo>
                    <a:pt x="782" y="1690"/>
                  </a:lnTo>
                  <a:lnTo>
                    <a:pt x="802" y="1673"/>
                  </a:lnTo>
                  <a:lnTo>
                    <a:pt x="823" y="1658"/>
                  </a:lnTo>
                  <a:lnTo>
                    <a:pt x="846" y="1647"/>
                  </a:lnTo>
                  <a:lnTo>
                    <a:pt x="871" y="1637"/>
                  </a:lnTo>
                  <a:lnTo>
                    <a:pt x="896" y="1632"/>
                  </a:lnTo>
                  <a:lnTo>
                    <a:pt x="923" y="1631"/>
                  </a:lnTo>
                  <a:lnTo>
                    <a:pt x="932" y="1632"/>
                  </a:lnTo>
                  <a:lnTo>
                    <a:pt x="940" y="1633"/>
                  </a:lnTo>
                  <a:lnTo>
                    <a:pt x="949" y="1635"/>
                  </a:lnTo>
                  <a:lnTo>
                    <a:pt x="957" y="1636"/>
                  </a:lnTo>
                  <a:lnTo>
                    <a:pt x="966" y="1639"/>
                  </a:lnTo>
                  <a:lnTo>
                    <a:pt x="974" y="1642"/>
                  </a:lnTo>
                  <a:lnTo>
                    <a:pt x="982" y="1644"/>
                  </a:lnTo>
                  <a:lnTo>
                    <a:pt x="990" y="1648"/>
                  </a:lnTo>
                  <a:lnTo>
                    <a:pt x="1030" y="1584"/>
                  </a:lnTo>
                  <a:lnTo>
                    <a:pt x="1057" y="1513"/>
                  </a:lnTo>
                  <a:lnTo>
                    <a:pt x="1073" y="1438"/>
                  </a:lnTo>
                  <a:lnTo>
                    <a:pt x="1079" y="1359"/>
                  </a:lnTo>
                  <a:lnTo>
                    <a:pt x="1076" y="1280"/>
                  </a:lnTo>
                  <a:lnTo>
                    <a:pt x="1063" y="1203"/>
                  </a:lnTo>
                  <a:lnTo>
                    <a:pt x="1042" y="1129"/>
                  </a:lnTo>
                  <a:lnTo>
                    <a:pt x="1012" y="1062"/>
                  </a:lnTo>
                  <a:lnTo>
                    <a:pt x="1001" y="1039"/>
                  </a:lnTo>
                  <a:lnTo>
                    <a:pt x="989" y="1016"/>
                  </a:lnTo>
                  <a:lnTo>
                    <a:pt x="976" y="993"/>
                  </a:lnTo>
                  <a:lnTo>
                    <a:pt x="961" y="970"/>
                  </a:lnTo>
                  <a:lnTo>
                    <a:pt x="944" y="947"/>
                  </a:lnTo>
                  <a:lnTo>
                    <a:pt x="928" y="925"/>
                  </a:lnTo>
                  <a:lnTo>
                    <a:pt x="910" y="905"/>
                  </a:lnTo>
                  <a:lnTo>
                    <a:pt x="891" y="884"/>
                  </a:lnTo>
                  <a:lnTo>
                    <a:pt x="872" y="864"/>
                  </a:lnTo>
                  <a:lnTo>
                    <a:pt x="851" y="845"/>
                  </a:lnTo>
                  <a:lnTo>
                    <a:pt x="830" y="826"/>
                  </a:lnTo>
                  <a:lnTo>
                    <a:pt x="810" y="810"/>
                  </a:lnTo>
                  <a:lnTo>
                    <a:pt x="788" y="794"/>
                  </a:lnTo>
                  <a:lnTo>
                    <a:pt x="765" y="779"/>
                  </a:lnTo>
                  <a:lnTo>
                    <a:pt x="742" y="765"/>
                  </a:lnTo>
                  <a:lnTo>
                    <a:pt x="719" y="754"/>
                  </a:lnTo>
                  <a:lnTo>
                    <a:pt x="705" y="749"/>
                  </a:lnTo>
                  <a:lnTo>
                    <a:pt x="692" y="747"/>
                  </a:lnTo>
                  <a:lnTo>
                    <a:pt x="678" y="748"/>
                  </a:lnTo>
                  <a:lnTo>
                    <a:pt x="664" y="751"/>
                  </a:lnTo>
                  <a:lnTo>
                    <a:pt x="652" y="757"/>
                  </a:lnTo>
                  <a:lnTo>
                    <a:pt x="639" y="763"/>
                  </a:lnTo>
                  <a:lnTo>
                    <a:pt x="626" y="770"/>
                  </a:lnTo>
                  <a:lnTo>
                    <a:pt x="615" y="777"/>
                  </a:lnTo>
                  <a:lnTo>
                    <a:pt x="599" y="793"/>
                  </a:lnTo>
                  <a:lnTo>
                    <a:pt x="586" y="810"/>
                  </a:lnTo>
                  <a:lnTo>
                    <a:pt x="576" y="830"/>
                  </a:lnTo>
                  <a:lnTo>
                    <a:pt x="568" y="849"/>
                  </a:lnTo>
                  <a:lnTo>
                    <a:pt x="563" y="870"/>
                  </a:lnTo>
                  <a:lnTo>
                    <a:pt x="560" y="892"/>
                  </a:lnTo>
                  <a:lnTo>
                    <a:pt x="560" y="914"/>
                  </a:lnTo>
                  <a:lnTo>
                    <a:pt x="563" y="937"/>
                  </a:lnTo>
                  <a:lnTo>
                    <a:pt x="565" y="948"/>
                  </a:lnTo>
                  <a:lnTo>
                    <a:pt x="569" y="959"/>
                  </a:lnTo>
                  <a:lnTo>
                    <a:pt x="573" y="969"/>
                  </a:lnTo>
                  <a:lnTo>
                    <a:pt x="578" y="978"/>
                  </a:lnTo>
                  <a:lnTo>
                    <a:pt x="584" y="989"/>
                  </a:lnTo>
                  <a:lnTo>
                    <a:pt x="590" y="998"/>
                  </a:lnTo>
                  <a:lnTo>
                    <a:pt x="597" y="1007"/>
                  </a:lnTo>
                  <a:lnTo>
                    <a:pt x="603" y="1016"/>
                  </a:lnTo>
                  <a:lnTo>
                    <a:pt x="597" y="1015"/>
                  </a:lnTo>
                  <a:lnTo>
                    <a:pt x="591" y="1013"/>
                  </a:lnTo>
                  <a:lnTo>
                    <a:pt x="585" y="1009"/>
                  </a:lnTo>
                  <a:lnTo>
                    <a:pt x="579" y="1005"/>
                  </a:lnTo>
                  <a:lnTo>
                    <a:pt x="573" y="1001"/>
                  </a:lnTo>
                  <a:lnTo>
                    <a:pt x="568" y="996"/>
                  </a:lnTo>
                  <a:lnTo>
                    <a:pt x="563" y="991"/>
                  </a:lnTo>
                  <a:lnTo>
                    <a:pt x="557" y="986"/>
                  </a:lnTo>
                  <a:lnTo>
                    <a:pt x="550" y="978"/>
                  </a:lnTo>
                  <a:lnTo>
                    <a:pt x="544" y="970"/>
                  </a:lnTo>
                  <a:lnTo>
                    <a:pt x="537" y="962"/>
                  </a:lnTo>
                  <a:lnTo>
                    <a:pt x="530" y="954"/>
                  </a:lnTo>
                  <a:lnTo>
                    <a:pt x="524" y="946"/>
                  </a:lnTo>
                  <a:lnTo>
                    <a:pt x="517" y="938"/>
                  </a:lnTo>
                  <a:lnTo>
                    <a:pt x="511" y="930"/>
                  </a:lnTo>
                  <a:lnTo>
                    <a:pt x="505" y="922"/>
                  </a:lnTo>
                  <a:lnTo>
                    <a:pt x="502" y="956"/>
                  </a:lnTo>
                  <a:lnTo>
                    <a:pt x="504" y="991"/>
                  </a:lnTo>
                  <a:lnTo>
                    <a:pt x="510" y="1023"/>
                  </a:lnTo>
                  <a:lnTo>
                    <a:pt x="522" y="1054"/>
                  </a:lnTo>
                  <a:lnTo>
                    <a:pt x="535" y="1084"/>
                  </a:lnTo>
                  <a:lnTo>
                    <a:pt x="554" y="1113"/>
                  </a:lnTo>
                  <a:lnTo>
                    <a:pt x="577" y="1140"/>
                  </a:lnTo>
                  <a:lnTo>
                    <a:pt x="602" y="1165"/>
                  </a:lnTo>
                  <a:lnTo>
                    <a:pt x="585" y="1160"/>
                  </a:lnTo>
                  <a:lnTo>
                    <a:pt x="568" y="1153"/>
                  </a:lnTo>
                  <a:lnTo>
                    <a:pt x="550" y="1148"/>
                  </a:lnTo>
                  <a:lnTo>
                    <a:pt x="534" y="1140"/>
                  </a:lnTo>
                  <a:lnTo>
                    <a:pt x="517" y="1130"/>
                  </a:lnTo>
                  <a:lnTo>
                    <a:pt x="502" y="1121"/>
                  </a:lnTo>
                  <a:lnTo>
                    <a:pt x="486" y="1110"/>
                  </a:lnTo>
                  <a:lnTo>
                    <a:pt x="471" y="1097"/>
                  </a:lnTo>
                  <a:lnTo>
                    <a:pt x="448" y="1069"/>
                  </a:lnTo>
                  <a:lnTo>
                    <a:pt x="449" y="1091"/>
                  </a:lnTo>
                  <a:lnTo>
                    <a:pt x="453" y="1112"/>
                  </a:lnTo>
                  <a:lnTo>
                    <a:pt x="457" y="1133"/>
                  </a:lnTo>
                  <a:lnTo>
                    <a:pt x="463" y="1153"/>
                  </a:lnTo>
                  <a:lnTo>
                    <a:pt x="470" y="1173"/>
                  </a:lnTo>
                  <a:lnTo>
                    <a:pt x="478" y="1194"/>
                  </a:lnTo>
                  <a:lnTo>
                    <a:pt x="486" y="1212"/>
                  </a:lnTo>
                  <a:lnTo>
                    <a:pt x="495" y="1232"/>
                  </a:lnTo>
                  <a:lnTo>
                    <a:pt x="504" y="1247"/>
                  </a:lnTo>
                  <a:lnTo>
                    <a:pt x="515" y="1262"/>
                  </a:lnTo>
                  <a:lnTo>
                    <a:pt x="526" y="1276"/>
                  </a:lnTo>
                  <a:lnTo>
                    <a:pt x="540" y="1289"/>
                  </a:lnTo>
                  <a:lnTo>
                    <a:pt x="554" y="1302"/>
                  </a:lnTo>
                  <a:lnTo>
                    <a:pt x="568" y="1312"/>
                  </a:lnTo>
                  <a:lnTo>
                    <a:pt x="584" y="1322"/>
                  </a:lnTo>
                  <a:lnTo>
                    <a:pt x="599" y="1330"/>
                  </a:lnTo>
                  <a:lnTo>
                    <a:pt x="579" y="1333"/>
                  </a:lnTo>
                  <a:lnTo>
                    <a:pt x="560" y="1333"/>
                  </a:lnTo>
                  <a:lnTo>
                    <a:pt x="539" y="1331"/>
                  </a:lnTo>
                  <a:lnTo>
                    <a:pt x="519" y="1325"/>
                  </a:lnTo>
                  <a:lnTo>
                    <a:pt x="500" y="1318"/>
                  </a:lnTo>
                  <a:lnTo>
                    <a:pt x="481" y="1310"/>
                  </a:lnTo>
                  <a:lnTo>
                    <a:pt x="463" y="1301"/>
                  </a:lnTo>
                  <a:lnTo>
                    <a:pt x="446" y="1291"/>
                  </a:lnTo>
                  <a:lnTo>
                    <a:pt x="451" y="1314"/>
                  </a:lnTo>
                  <a:lnTo>
                    <a:pt x="462" y="1337"/>
                  </a:lnTo>
                  <a:lnTo>
                    <a:pt x="474" y="1359"/>
                  </a:lnTo>
                  <a:lnTo>
                    <a:pt x="489" y="1378"/>
                  </a:lnTo>
                  <a:lnTo>
                    <a:pt x="507" y="1398"/>
                  </a:lnTo>
                  <a:lnTo>
                    <a:pt x="526" y="1415"/>
                  </a:lnTo>
                  <a:lnTo>
                    <a:pt x="547" y="1430"/>
                  </a:lnTo>
                  <a:lnTo>
                    <a:pt x="568" y="1443"/>
                  </a:lnTo>
                  <a:lnTo>
                    <a:pt x="547" y="1442"/>
                  </a:lnTo>
                  <a:lnTo>
                    <a:pt x="526" y="1438"/>
                  </a:lnTo>
                  <a:lnTo>
                    <a:pt x="507" y="1432"/>
                  </a:lnTo>
                  <a:lnTo>
                    <a:pt x="487" y="1425"/>
                  </a:lnTo>
                  <a:lnTo>
                    <a:pt x="469" y="1417"/>
                  </a:lnTo>
                  <a:lnTo>
                    <a:pt x="451" y="1407"/>
                  </a:lnTo>
                  <a:lnTo>
                    <a:pt x="434" y="1395"/>
                  </a:lnTo>
                  <a:lnTo>
                    <a:pt x="417" y="1384"/>
                  </a:lnTo>
                  <a:lnTo>
                    <a:pt x="380" y="1346"/>
                  </a:lnTo>
                  <a:lnTo>
                    <a:pt x="349" y="1303"/>
                  </a:lnTo>
                  <a:lnTo>
                    <a:pt x="326" y="1258"/>
                  </a:lnTo>
                  <a:lnTo>
                    <a:pt x="308" y="1210"/>
                  </a:lnTo>
                  <a:lnTo>
                    <a:pt x="298" y="1160"/>
                  </a:lnTo>
                  <a:lnTo>
                    <a:pt x="295" y="1110"/>
                  </a:lnTo>
                  <a:lnTo>
                    <a:pt x="298" y="1058"/>
                  </a:lnTo>
                  <a:lnTo>
                    <a:pt x="310" y="1006"/>
                  </a:lnTo>
                  <a:lnTo>
                    <a:pt x="318" y="981"/>
                  </a:lnTo>
                  <a:lnTo>
                    <a:pt x="328" y="955"/>
                  </a:lnTo>
                  <a:lnTo>
                    <a:pt x="341" y="932"/>
                  </a:lnTo>
                  <a:lnTo>
                    <a:pt x="356" y="909"/>
                  </a:lnTo>
                  <a:lnTo>
                    <a:pt x="372" y="887"/>
                  </a:lnTo>
                  <a:lnTo>
                    <a:pt x="389" y="865"/>
                  </a:lnTo>
                  <a:lnTo>
                    <a:pt x="409" y="846"/>
                  </a:lnTo>
                  <a:lnTo>
                    <a:pt x="429" y="826"/>
                  </a:lnTo>
                  <a:lnTo>
                    <a:pt x="450" y="809"/>
                  </a:lnTo>
                  <a:lnTo>
                    <a:pt x="473" y="792"/>
                  </a:lnTo>
                  <a:lnTo>
                    <a:pt x="496" y="776"/>
                  </a:lnTo>
                  <a:lnTo>
                    <a:pt x="519" y="761"/>
                  </a:lnTo>
                  <a:lnTo>
                    <a:pt x="544" y="748"/>
                  </a:lnTo>
                  <a:lnTo>
                    <a:pt x="568" y="735"/>
                  </a:lnTo>
                  <a:lnTo>
                    <a:pt x="591" y="724"/>
                  </a:lnTo>
                  <a:lnTo>
                    <a:pt x="615" y="714"/>
                  </a:lnTo>
                  <a:lnTo>
                    <a:pt x="605" y="708"/>
                  </a:lnTo>
                  <a:lnTo>
                    <a:pt x="593" y="703"/>
                  </a:lnTo>
                  <a:lnTo>
                    <a:pt x="582" y="699"/>
                  </a:lnTo>
                  <a:lnTo>
                    <a:pt x="570" y="697"/>
                  </a:lnTo>
                  <a:lnTo>
                    <a:pt x="558" y="696"/>
                  </a:lnTo>
                  <a:lnTo>
                    <a:pt x="546" y="696"/>
                  </a:lnTo>
                  <a:lnTo>
                    <a:pt x="533" y="697"/>
                  </a:lnTo>
                  <a:lnTo>
                    <a:pt x="520" y="698"/>
                  </a:lnTo>
                  <a:lnTo>
                    <a:pt x="509" y="701"/>
                  </a:lnTo>
                  <a:lnTo>
                    <a:pt x="496" y="704"/>
                  </a:lnTo>
                  <a:lnTo>
                    <a:pt x="484" y="708"/>
                  </a:lnTo>
                  <a:lnTo>
                    <a:pt x="472" y="712"/>
                  </a:lnTo>
                  <a:lnTo>
                    <a:pt x="461" y="717"/>
                  </a:lnTo>
                  <a:lnTo>
                    <a:pt x="450" y="721"/>
                  </a:lnTo>
                  <a:lnTo>
                    <a:pt x="440" y="727"/>
                  </a:lnTo>
                  <a:lnTo>
                    <a:pt x="429" y="732"/>
                  </a:lnTo>
                  <a:lnTo>
                    <a:pt x="433" y="724"/>
                  </a:lnTo>
                  <a:lnTo>
                    <a:pt x="436" y="717"/>
                  </a:lnTo>
                  <a:lnTo>
                    <a:pt x="442" y="710"/>
                  </a:lnTo>
                  <a:lnTo>
                    <a:pt x="448" y="703"/>
                  </a:lnTo>
                  <a:lnTo>
                    <a:pt x="454" y="697"/>
                  </a:lnTo>
                  <a:lnTo>
                    <a:pt x="461" y="690"/>
                  </a:lnTo>
                  <a:lnTo>
                    <a:pt x="466" y="684"/>
                  </a:lnTo>
                  <a:lnTo>
                    <a:pt x="472" y="678"/>
                  </a:lnTo>
                  <a:lnTo>
                    <a:pt x="456" y="680"/>
                  </a:lnTo>
                  <a:lnTo>
                    <a:pt x="441" y="684"/>
                  </a:lnTo>
                  <a:lnTo>
                    <a:pt x="425" y="689"/>
                  </a:lnTo>
                  <a:lnTo>
                    <a:pt x="410" y="695"/>
                  </a:lnTo>
                  <a:lnTo>
                    <a:pt x="395" y="702"/>
                  </a:lnTo>
                  <a:lnTo>
                    <a:pt x="380" y="710"/>
                  </a:lnTo>
                  <a:lnTo>
                    <a:pt x="365" y="718"/>
                  </a:lnTo>
                  <a:lnTo>
                    <a:pt x="351" y="726"/>
                  </a:lnTo>
                  <a:lnTo>
                    <a:pt x="341" y="734"/>
                  </a:lnTo>
                  <a:lnTo>
                    <a:pt x="332" y="742"/>
                  </a:lnTo>
                  <a:lnTo>
                    <a:pt x="323" y="750"/>
                  </a:lnTo>
                  <a:lnTo>
                    <a:pt x="314" y="759"/>
                  </a:lnTo>
                  <a:lnTo>
                    <a:pt x="306" y="769"/>
                  </a:lnTo>
                  <a:lnTo>
                    <a:pt x="298" y="778"/>
                  </a:lnTo>
                  <a:lnTo>
                    <a:pt x="289" y="787"/>
                  </a:lnTo>
                  <a:lnTo>
                    <a:pt x="280" y="795"/>
                  </a:lnTo>
                  <a:lnTo>
                    <a:pt x="284" y="781"/>
                  </a:lnTo>
                  <a:lnTo>
                    <a:pt x="289" y="767"/>
                  </a:lnTo>
                  <a:lnTo>
                    <a:pt x="295" y="755"/>
                  </a:lnTo>
                  <a:lnTo>
                    <a:pt x="300" y="741"/>
                  </a:lnTo>
                  <a:lnTo>
                    <a:pt x="307" y="728"/>
                  </a:lnTo>
                  <a:lnTo>
                    <a:pt x="314" y="716"/>
                  </a:lnTo>
                  <a:lnTo>
                    <a:pt x="321" y="704"/>
                  </a:lnTo>
                  <a:lnTo>
                    <a:pt x="329" y="693"/>
                  </a:lnTo>
                  <a:lnTo>
                    <a:pt x="306" y="699"/>
                  </a:lnTo>
                  <a:lnTo>
                    <a:pt x="285" y="710"/>
                  </a:lnTo>
                  <a:lnTo>
                    <a:pt x="266" y="724"/>
                  </a:lnTo>
                  <a:lnTo>
                    <a:pt x="247" y="740"/>
                  </a:lnTo>
                  <a:lnTo>
                    <a:pt x="230" y="758"/>
                  </a:lnTo>
                  <a:lnTo>
                    <a:pt x="214" y="778"/>
                  </a:lnTo>
                  <a:lnTo>
                    <a:pt x="199" y="796"/>
                  </a:lnTo>
                  <a:lnTo>
                    <a:pt x="185" y="816"/>
                  </a:lnTo>
                  <a:lnTo>
                    <a:pt x="178" y="829"/>
                  </a:lnTo>
                  <a:lnTo>
                    <a:pt x="170" y="841"/>
                  </a:lnTo>
                  <a:lnTo>
                    <a:pt x="163" y="854"/>
                  </a:lnTo>
                  <a:lnTo>
                    <a:pt x="156" y="868"/>
                  </a:lnTo>
                  <a:lnTo>
                    <a:pt x="150" y="880"/>
                  </a:lnTo>
                  <a:lnTo>
                    <a:pt x="145" y="894"/>
                  </a:lnTo>
                  <a:lnTo>
                    <a:pt x="140" y="908"/>
                  </a:lnTo>
                  <a:lnTo>
                    <a:pt x="138" y="923"/>
                  </a:lnTo>
                  <a:lnTo>
                    <a:pt x="131" y="883"/>
                  </a:lnTo>
                  <a:lnTo>
                    <a:pt x="131" y="841"/>
                  </a:lnTo>
                  <a:lnTo>
                    <a:pt x="137" y="801"/>
                  </a:lnTo>
                  <a:lnTo>
                    <a:pt x="146" y="763"/>
                  </a:lnTo>
                  <a:lnTo>
                    <a:pt x="125" y="776"/>
                  </a:lnTo>
                  <a:lnTo>
                    <a:pt x="106" y="792"/>
                  </a:lnTo>
                  <a:lnTo>
                    <a:pt x="88" y="809"/>
                  </a:lnTo>
                  <a:lnTo>
                    <a:pt x="72" y="829"/>
                  </a:lnTo>
                  <a:lnTo>
                    <a:pt x="59" y="848"/>
                  </a:lnTo>
                  <a:lnTo>
                    <a:pt x="45" y="870"/>
                  </a:lnTo>
                  <a:lnTo>
                    <a:pt x="33" y="891"/>
                  </a:lnTo>
                  <a:lnTo>
                    <a:pt x="23" y="913"/>
                  </a:lnTo>
                  <a:lnTo>
                    <a:pt x="12" y="976"/>
                  </a:lnTo>
                  <a:lnTo>
                    <a:pt x="3" y="938"/>
                  </a:lnTo>
                  <a:lnTo>
                    <a:pt x="0" y="898"/>
                  </a:lnTo>
                  <a:lnTo>
                    <a:pt x="1" y="856"/>
                  </a:lnTo>
                  <a:lnTo>
                    <a:pt x="3" y="815"/>
                  </a:lnTo>
                  <a:lnTo>
                    <a:pt x="8" y="793"/>
                  </a:lnTo>
                  <a:lnTo>
                    <a:pt x="16" y="771"/>
                  </a:lnTo>
                  <a:lnTo>
                    <a:pt x="24" y="749"/>
                  </a:lnTo>
                  <a:lnTo>
                    <a:pt x="35" y="728"/>
                  </a:lnTo>
                  <a:lnTo>
                    <a:pt x="48" y="709"/>
                  </a:lnTo>
                  <a:lnTo>
                    <a:pt x="62" y="690"/>
                  </a:lnTo>
                  <a:lnTo>
                    <a:pt x="78" y="673"/>
                  </a:lnTo>
                  <a:lnTo>
                    <a:pt x="94" y="656"/>
                  </a:lnTo>
                  <a:lnTo>
                    <a:pt x="113" y="640"/>
                  </a:lnTo>
                  <a:lnTo>
                    <a:pt x="131" y="626"/>
                  </a:lnTo>
                  <a:lnTo>
                    <a:pt x="152" y="613"/>
                  </a:lnTo>
                  <a:lnTo>
                    <a:pt x="171" y="600"/>
                  </a:lnTo>
                  <a:lnTo>
                    <a:pt x="193" y="590"/>
                  </a:lnTo>
                  <a:lnTo>
                    <a:pt x="214" y="582"/>
                  </a:lnTo>
                  <a:lnTo>
                    <a:pt x="236" y="575"/>
                  </a:lnTo>
                  <a:lnTo>
                    <a:pt x="258" y="569"/>
                  </a:lnTo>
                  <a:lnTo>
                    <a:pt x="279" y="566"/>
                  </a:lnTo>
                  <a:lnTo>
                    <a:pt x="299" y="562"/>
                  </a:lnTo>
                  <a:lnTo>
                    <a:pt x="320" y="560"/>
                  </a:lnTo>
                  <a:lnTo>
                    <a:pt x="341" y="559"/>
                  </a:lnTo>
                  <a:lnTo>
                    <a:pt x="363" y="559"/>
                  </a:lnTo>
                  <a:lnTo>
                    <a:pt x="383" y="559"/>
                  </a:lnTo>
                  <a:lnTo>
                    <a:pt x="404" y="559"/>
                  </a:lnTo>
                  <a:lnTo>
                    <a:pt x="425" y="561"/>
                  </a:lnTo>
                  <a:lnTo>
                    <a:pt x="446" y="563"/>
                  </a:lnTo>
                  <a:lnTo>
                    <a:pt x="466" y="567"/>
                  </a:lnTo>
                  <a:lnTo>
                    <a:pt x="487" y="572"/>
                  </a:lnTo>
                  <a:lnTo>
                    <a:pt x="507" y="576"/>
                  </a:lnTo>
                  <a:lnTo>
                    <a:pt x="526" y="582"/>
                  </a:lnTo>
                  <a:lnTo>
                    <a:pt x="546" y="589"/>
                  </a:lnTo>
                  <a:lnTo>
                    <a:pt x="564" y="597"/>
                  </a:lnTo>
                  <a:lnTo>
                    <a:pt x="582" y="605"/>
                  </a:lnTo>
                  <a:lnTo>
                    <a:pt x="578" y="595"/>
                  </a:lnTo>
                  <a:lnTo>
                    <a:pt x="573" y="584"/>
                  </a:lnTo>
                  <a:lnTo>
                    <a:pt x="569" y="574"/>
                  </a:lnTo>
                  <a:lnTo>
                    <a:pt x="563" y="563"/>
                  </a:lnTo>
                  <a:lnTo>
                    <a:pt x="557" y="553"/>
                  </a:lnTo>
                  <a:lnTo>
                    <a:pt x="553" y="543"/>
                  </a:lnTo>
                  <a:lnTo>
                    <a:pt x="547" y="532"/>
                  </a:lnTo>
                  <a:lnTo>
                    <a:pt x="544" y="522"/>
                  </a:lnTo>
                  <a:lnTo>
                    <a:pt x="534" y="492"/>
                  </a:lnTo>
                  <a:lnTo>
                    <a:pt x="529" y="462"/>
                  </a:lnTo>
                  <a:lnTo>
                    <a:pt x="525" y="433"/>
                  </a:lnTo>
                  <a:lnTo>
                    <a:pt x="525" y="403"/>
                  </a:lnTo>
                  <a:lnTo>
                    <a:pt x="526" y="374"/>
                  </a:lnTo>
                  <a:lnTo>
                    <a:pt x="531" y="346"/>
                  </a:lnTo>
                  <a:lnTo>
                    <a:pt x="537" y="318"/>
                  </a:lnTo>
                  <a:lnTo>
                    <a:pt x="546" y="290"/>
                  </a:lnTo>
                  <a:lnTo>
                    <a:pt x="556" y="264"/>
                  </a:lnTo>
                  <a:lnTo>
                    <a:pt x="569" y="237"/>
                  </a:lnTo>
                  <a:lnTo>
                    <a:pt x="584" y="212"/>
                  </a:lnTo>
                  <a:lnTo>
                    <a:pt x="601" y="188"/>
                  </a:lnTo>
                  <a:lnTo>
                    <a:pt x="620" y="165"/>
                  </a:lnTo>
                  <a:lnTo>
                    <a:pt x="640" y="143"/>
                  </a:lnTo>
                  <a:lnTo>
                    <a:pt x="662" y="121"/>
                  </a:lnTo>
                  <a:lnTo>
                    <a:pt x="685" y="101"/>
                  </a:lnTo>
                  <a:lnTo>
                    <a:pt x="702" y="86"/>
                  </a:lnTo>
                  <a:lnTo>
                    <a:pt x="721" y="73"/>
                  </a:lnTo>
                  <a:lnTo>
                    <a:pt x="741" y="60"/>
                  </a:lnTo>
                  <a:lnTo>
                    <a:pt x="760" y="48"/>
                  </a:lnTo>
                  <a:lnTo>
                    <a:pt x="780" y="37"/>
                  </a:lnTo>
                  <a:lnTo>
                    <a:pt x="799" y="25"/>
                  </a:lnTo>
                  <a:lnTo>
                    <a:pt x="819" y="13"/>
                  </a:lnTo>
                  <a:lnTo>
                    <a:pt x="837" y="0"/>
                  </a:lnTo>
                  <a:lnTo>
                    <a:pt x="833" y="7"/>
                  </a:lnTo>
                  <a:lnTo>
                    <a:pt x="826" y="14"/>
                  </a:lnTo>
                  <a:lnTo>
                    <a:pt x="819" y="21"/>
                  </a:lnTo>
                  <a:lnTo>
                    <a:pt x="811" y="27"/>
                  </a:lnTo>
                  <a:lnTo>
                    <a:pt x="803" y="32"/>
                  </a:lnTo>
                  <a:lnTo>
                    <a:pt x="796" y="39"/>
                  </a:lnTo>
                  <a:lnTo>
                    <a:pt x="788" y="46"/>
                  </a:lnTo>
                  <a:lnTo>
                    <a:pt x="781" y="53"/>
                  </a:lnTo>
                  <a:close/>
                </a:path>
              </a:pathLst>
            </a:custGeom>
            <a:solidFill>
              <a:srgbClr val="800080"/>
            </a:solidFill>
            <a:ln w="9525">
              <a:noFill/>
              <a:round/>
              <a:headEnd/>
              <a:tailEnd/>
            </a:ln>
          </p:spPr>
          <p:txBody>
            <a:bodyPr/>
            <a:lstStyle/>
            <a:p>
              <a:endParaRPr lang="de-DE"/>
            </a:p>
          </p:txBody>
        </p:sp>
        <p:sp>
          <p:nvSpPr>
            <p:cNvPr id="10386" name="Text Box 145"/>
            <p:cNvSpPr txBox="1">
              <a:spLocks noChangeArrowheads="1"/>
            </p:cNvSpPr>
            <p:nvPr/>
          </p:nvSpPr>
          <p:spPr bwMode="auto">
            <a:xfrm>
              <a:off x="2160" y="3984"/>
              <a:ext cx="1663" cy="436"/>
            </a:xfrm>
            <a:prstGeom prst="rect">
              <a:avLst/>
            </a:prstGeom>
            <a:noFill/>
            <a:ln w="9525">
              <a:noFill/>
              <a:miter lim="800000"/>
              <a:headEnd/>
              <a:tailEnd/>
            </a:ln>
          </p:spPr>
          <p:txBody>
            <a:bodyPr wrap="none">
              <a:spAutoFit/>
            </a:bodyPr>
            <a:lstStyle/>
            <a:p>
              <a:r>
                <a:rPr lang="de-DE" sz="2800" b="1"/>
                <a:t>E-Procurement</a:t>
              </a:r>
            </a:p>
          </p:txBody>
        </p:sp>
      </p:grpSp>
      <p:sp>
        <p:nvSpPr>
          <p:cNvPr id="10243" name="Rectangle 147"/>
          <p:cNvSpPr>
            <a:spLocks noChangeArrowheads="1"/>
          </p:cNvSpPr>
          <p:nvPr/>
        </p:nvSpPr>
        <p:spPr bwMode="auto">
          <a:xfrm>
            <a:off x="0" y="304800"/>
            <a:ext cx="9144000" cy="1143000"/>
          </a:xfrm>
          <a:prstGeom prst="rect">
            <a:avLst/>
          </a:prstGeom>
          <a:noFill/>
          <a:ln w="9525">
            <a:noFill/>
            <a:miter lim="800000"/>
            <a:headEnd/>
            <a:tailEnd/>
          </a:ln>
        </p:spPr>
        <p:txBody>
          <a:bodyPr anchor="ctr"/>
          <a:lstStyle/>
          <a:p>
            <a:pPr algn="ctr"/>
            <a:r>
              <a:rPr lang="de-DE" sz="3800" b="1" dirty="0" smtClean="0">
                <a:effectLst>
                  <a:outerShdw blurRad="38100" dist="38100" dir="2700000" algn="tl">
                    <a:srgbClr val="000000">
                      <a:alpha val="43137"/>
                    </a:srgbClr>
                  </a:outerShdw>
                </a:effectLst>
              </a:rPr>
              <a:t>Work in </a:t>
            </a:r>
            <a:r>
              <a:rPr lang="de-DE" sz="3800" b="1" dirty="0" err="1" smtClean="0">
                <a:effectLst>
                  <a:outerShdw blurRad="38100" dist="38100" dir="2700000" algn="tl">
                    <a:srgbClr val="000000">
                      <a:alpha val="43137"/>
                    </a:srgbClr>
                  </a:outerShdw>
                </a:effectLst>
              </a:rPr>
              <a:t>progress</a:t>
            </a:r>
            <a:r>
              <a:rPr lang="de-DE" sz="3800" b="1" dirty="0" smtClean="0">
                <a:effectLst>
                  <a:outerShdw blurRad="38100" dist="38100" dir="2700000" algn="tl">
                    <a:srgbClr val="000000">
                      <a:alpha val="43137"/>
                    </a:srgbClr>
                  </a:outerShdw>
                </a:effectLst>
              </a:rPr>
              <a:t>:</a:t>
            </a:r>
          </a:p>
          <a:p>
            <a:pPr algn="ctr"/>
            <a:r>
              <a:rPr lang="de-DE" sz="3800" b="1" dirty="0" err="1" smtClean="0">
                <a:effectLst>
                  <a:outerShdw blurRad="38100" dist="38100" dir="2700000" algn="tl">
                    <a:srgbClr val="000000">
                      <a:alpha val="43137"/>
                    </a:srgbClr>
                  </a:outerShdw>
                </a:effectLst>
              </a:rPr>
              <a:t>Bridging</a:t>
            </a:r>
            <a:r>
              <a:rPr lang="de-DE" sz="3800" b="1" dirty="0" smtClean="0">
                <a:effectLst>
                  <a:outerShdw blurRad="38100" dist="38100" dir="2700000" algn="tl">
                    <a:srgbClr val="000000">
                      <a:alpha val="43137"/>
                    </a:srgbClr>
                  </a:outerShdw>
                </a:effectLst>
              </a:rPr>
              <a:t> Digital Islands</a:t>
            </a:r>
            <a:endParaRPr lang="de-DE" sz="3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9316319"/>
      </p:ext>
    </p:extLst>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1" name="Rectangle 27"/>
          <p:cNvSpPr>
            <a:spLocks noGrp="1" noChangeArrowheads="1"/>
          </p:cNvSpPr>
          <p:nvPr>
            <p:ph type="title"/>
          </p:nvPr>
        </p:nvSpPr>
        <p:spPr>
          <a:xfrm>
            <a:off x="762000" y="442913"/>
            <a:ext cx="8143875" cy="762000"/>
          </a:xfrm>
        </p:spPr>
        <p:txBody>
          <a:bodyPr>
            <a:normAutofit fontScale="90000"/>
          </a:bodyPr>
          <a:lstStyle/>
          <a:p>
            <a:pPr eaLnBrk="1" hangingPunct="1"/>
            <a:r>
              <a:rPr lang="en-US" altLang="en-US" b="1" dirty="0" smtClean="0">
                <a:effectLst>
                  <a:outerShdw blurRad="38100" dist="38100" dir="2700000" algn="tl">
                    <a:srgbClr val="000000">
                      <a:alpha val="43137"/>
                    </a:srgbClr>
                  </a:outerShdw>
                </a:effectLst>
              </a:rPr>
              <a:t>“Right Information, Right Place, </a:t>
            </a:r>
            <a:br>
              <a:rPr lang="en-US" altLang="en-US" b="1" dirty="0" smtClean="0">
                <a:effectLst>
                  <a:outerShdw blurRad="38100" dist="38100" dir="2700000" algn="tl">
                    <a:srgbClr val="000000">
                      <a:alpha val="43137"/>
                    </a:srgbClr>
                  </a:outerShdw>
                </a:effectLst>
              </a:rPr>
            </a:br>
            <a:r>
              <a:rPr lang="en-US" altLang="en-US" b="1" dirty="0" smtClean="0">
                <a:effectLst>
                  <a:outerShdw blurRad="38100" dist="38100" dir="2700000" algn="tl">
                    <a:srgbClr val="000000">
                      <a:alpha val="43137"/>
                    </a:srgbClr>
                  </a:outerShdw>
                </a:effectLst>
              </a:rPr>
              <a:t>Right Time”</a:t>
            </a:r>
          </a:p>
        </p:txBody>
      </p:sp>
      <p:grpSp>
        <p:nvGrpSpPr>
          <p:cNvPr id="11283" name="Gruppieren 11282"/>
          <p:cNvGrpSpPr/>
          <p:nvPr/>
        </p:nvGrpSpPr>
        <p:grpSpPr>
          <a:xfrm>
            <a:off x="69850" y="1595438"/>
            <a:ext cx="8909050" cy="4206875"/>
            <a:chOff x="69850" y="1595438"/>
            <a:chExt cx="8909050" cy="4206875"/>
          </a:xfrm>
        </p:grpSpPr>
        <p:sp>
          <p:nvSpPr>
            <p:cNvPr id="11266" name="Freeform 2"/>
            <p:cNvSpPr>
              <a:spLocks/>
            </p:cNvSpPr>
            <p:nvPr/>
          </p:nvSpPr>
          <p:spPr bwMode="auto">
            <a:xfrm>
              <a:off x="5494338" y="2824163"/>
              <a:ext cx="3448050" cy="1984375"/>
            </a:xfrm>
            <a:custGeom>
              <a:avLst/>
              <a:gdLst>
                <a:gd name="T0" fmla="*/ 2147483647 w 2172"/>
                <a:gd name="T1" fmla="*/ 2147483647 h 1250"/>
                <a:gd name="T2" fmla="*/ 0 w 2172"/>
                <a:gd name="T3" fmla="*/ 2147483647 h 1250"/>
                <a:gd name="T4" fmla="*/ 2147483647 w 2172"/>
                <a:gd name="T5" fmla="*/ 0 h 1250"/>
                <a:gd name="T6" fmla="*/ 2147483647 w 2172"/>
                <a:gd name="T7" fmla="*/ 2147483647 h 1250"/>
                <a:gd name="T8" fmla="*/ 0 60000 65536"/>
                <a:gd name="T9" fmla="*/ 0 60000 65536"/>
                <a:gd name="T10" fmla="*/ 0 60000 65536"/>
                <a:gd name="T11" fmla="*/ 0 60000 65536"/>
                <a:gd name="T12" fmla="*/ 0 w 2172"/>
                <a:gd name="T13" fmla="*/ 0 h 1250"/>
                <a:gd name="T14" fmla="*/ 2172 w 2172"/>
                <a:gd name="T15" fmla="*/ 1250 h 1250"/>
              </a:gdLst>
              <a:ahLst/>
              <a:cxnLst>
                <a:cxn ang="T8">
                  <a:pos x="T0" y="T1"/>
                </a:cxn>
                <a:cxn ang="T9">
                  <a:pos x="T2" y="T3"/>
                </a:cxn>
                <a:cxn ang="T10">
                  <a:pos x="T4" y="T5"/>
                </a:cxn>
                <a:cxn ang="T11">
                  <a:pos x="T6" y="T7"/>
                </a:cxn>
              </a:cxnLst>
              <a:rect l="T12" t="T13" r="T14" b="T15"/>
              <a:pathLst>
                <a:path w="2172" h="1250">
                  <a:moveTo>
                    <a:pt x="2104" y="1250"/>
                  </a:moveTo>
                  <a:lnTo>
                    <a:pt x="0" y="42"/>
                  </a:lnTo>
                  <a:lnTo>
                    <a:pt x="102" y="0"/>
                  </a:lnTo>
                  <a:lnTo>
                    <a:pt x="2172" y="114"/>
                  </a:lnTo>
                </a:path>
              </a:pathLst>
            </a:custGeom>
            <a:gradFill rotWithShape="0">
              <a:gsLst>
                <a:gs pos="0">
                  <a:srgbClr val="0D53BE"/>
                </a:gs>
                <a:gs pos="100000">
                  <a:srgbClr val="FFFFFF"/>
                </a:gs>
              </a:gsLst>
              <a:lin ang="18900000" scaled="1"/>
            </a:gradFill>
            <a:ln w="9525">
              <a:noFill/>
              <a:round/>
              <a:headEnd/>
              <a:tailEnd/>
            </a:ln>
          </p:spPr>
          <p:txBody>
            <a:bodyPr/>
            <a:lstStyle/>
            <a:p>
              <a:endParaRPr lang="de-DE"/>
            </a:p>
          </p:txBody>
        </p:sp>
        <p:sp>
          <p:nvSpPr>
            <p:cNvPr id="11267" name="Freeform 3"/>
            <p:cNvSpPr>
              <a:spLocks/>
            </p:cNvSpPr>
            <p:nvPr/>
          </p:nvSpPr>
          <p:spPr bwMode="auto">
            <a:xfrm>
              <a:off x="5113338" y="2967038"/>
              <a:ext cx="3627437" cy="2782887"/>
            </a:xfrm>
            <a:custGeom>
              <a:avLst/>
              <a:gdLst>
                <a:gd name="T0" fmla="*/ 2147483647 w 2285"/>
                <a:gd name="T1" fmla="*/ 2147483647 h 1753"/>
                <a:gd name="T2" fmla="*/ 0 w 2285"/>
                <a:gd name="T3" fmla="*/ 2147483647 h 1753"/>
                <a:gd name="T4" fmla="*/ 2147483647 w 2285"/>
                <a:gd name="T5" fmla="*/ 0 h 1753"/>
                <a:gd name="T6" fmla="*/ 2147483647 w 2285"/>
                <a:gd name="T7" fmla="*/ 2147483647 h 1753"/>
                <a:gd name="T8" fmla="*/ 0 60000 65536"/>
                <a:gd name="T9" fmla="*/ 0 60000 65536"/>
                <a:gd name="T10" fmla="*/ 0 60000 65536"/>
                <a:gd name="T11" fmla="*/ 0 60000 65536"/>
                <a:gd name="T12" fmla="*/ 0 w 2285"/>
                <a:gd name="T13" fmla="*/ 0 h 1753"/>
                <a:gd name="T14" fmla="*/ 2285 w 2285"/>
                <a:gd name="T15" fmla="*/ 1753 h 1753"/>
              </a:gdLst>
              <a:ahLst/>
              <a:cxnLst>
                <a:cxn ang="T8">
                  <a:pos x="T0" y="T1"/>
                </a:cxn>
                <a:cxn ang="T9">
                  <a:pos x="T2" y="T3"/>
                </a:cxn>
                <a:cxn ang="T10">
                  <a:pos x="T4" y="T5"/>
                </a:cxn>
                <a:cxn ang="T11">
                  <a:pos x="T6" y="T7"/>
                </a:cxn>
              </a:cxnLst>
              <a:rect l="T12" t="T13" r="T14" b="T15"/>
              <a:pathLst>
                <a:path w="2285" h="1753">
                  <a:moveTo>
                    <a:pt x="682" y="1753"/>
                  </a:moveTo>
                  <a:lnTo>
                    <a:pt x="0" y="96"/>
                  </a:lnTo>
                  <a:lnTo>
                    <a:pt x="192" y="0"/>
                  </a:lnTo>
                  <a:lnTo>
                    <a:pt x="2285" y="1244"/>
                  </a:lnTo>
                </a:path>
              </a:pathLst>
            </a:custGeom>
            <a:gradFill rotWithShape="0">
              <a:gsLst>
                <a:gs pos="0">
                  <a:srgbClr val="FFFFFF"/>
                </a:gs>
                <a:gs pos="100000">
                  <a:srgbClr val="0D53BE"/>
                </a:gs>
              </a:gsLst>
              <a:lin ang="2700000" scaled="1"/>
            </a:gradFill>
            <a:ln w="9525">
              <a:noFill/>
              <a:round/>
              <a:headEnd/>
              <a:tailEnd/>
            </a:ln>
          </p:spPr>
          <p:txBody>
            <a:bodyPr/>
            <a:lstStyle/>
            <a:p>
              <a:endParaRPr lang="de-DE"/>
            </a:p>
          </p:txBody>
        </p:sp>
        <p:sp>
          <p:nvSpPr>
            <p:cNvPr id="11268" name="Freeform 4"/>
            <p:cNvSpPr>
              <a:spLocks/>
            </p:cNvSpPr>
            <p:nvPr/>
          </p:nvSpPr>
          <p:spPr bwMode="auto">
            <a:xfrm>
              <a:off x="2897188" y="3119438"/>
              <a:ext cx="3114675" cy="2682875"/>
            </a:xfrm>
            <a:custGeom>
              <a:avLst/>
              <a:gdLst>
                <a:gd name="T0" fmla="*/ 0 w 1962"/>
                <a:gd name="T1" fmla="*/ 2147483647 h 1690"/>
                <a:gd name="T2" fmla="*/ 2147483647 w 1962"/>
                <a:gd name="T3" fmla="*/ 0 h 1690"/>
                <a:gd name="T4" fmla="*/ 2147483647 w 1962"/>
                <a:gd name="T5" fmla="*/ 0 h 1690"/>
                <a:gd name="T6" fmla="*/ 2147483647 w 1962"/>
                <a:gd name="T7" fmla="*/ 2147483647 h 1690"/>
                <a:gd name="T8" fmla="*/ 0 60000 65536"/>
                <a:gd name="T9" fmla="*/ 0 60000 65536"/>
                <a:gd name="T10" fmla="*/ 0 60000 65536"/>
                <a:gd name="T11" fmla="*/ 0 60000 65536"/>
                <a:gd name="T12" fmla="*/ 0 w 1962"/>
                <a:gd name="T13" fmla="*/ 0 h 1690"/>
                <a:gd name="T14" fmla="*/ 1962 w 1962"/>
                <a:gd name="T15" fmla="*/ 1690 h 1690"/>
              </a:gdLst>
              <a:ahLst/>
              <a:cxnLst>
                <a:cxn ang="T8">
                  <a:pos x="T0" y="T1"/>
                </a:cxn>
                <a:cxn ang="T9">
                  <a:pos x="T2" y="T3"/>
                </a:cxn>
                <a:cxn ang="T10">
                  <a:pos x="T4" y="T5"/>
                </a:cxn>
                <a:cxn ang="T11">
                  <a:pos x="T6" y="T7"/>
                </a:cxn>
              </a:cxnLst>
              <a:rect l="T12" t="T13" r="T14" b="T15"/>
              <a:pathLst>
                <a:path w="1962" h="1690">
                  <a:moveTo>
                    <a:pt x="0" y="1690"/>
                  </a:moveTo>
                  <a:lnTo>
                    <a:pt x="868" y="0"/>
                  </a:lnTo>
                  <a:lnTo>
                    <a:pt x="1300" y="0"/>
                  </a:lnTo>
                  <a:lnTo>
                    <a:pt x="1962" y="1690"/>
                  </a:lnTo>
                </a:path>
              </a:pathLst>
            </a:custGeom>
            <a:gradFill rotWithShape="0">
              <a:gsLst>
                <a:gs pos="0">
                  <a:srgbClr val="FFFFFF"/>
                </a:gs>
                <a:gs pos="100000">
                  <a:srgbClr val="0D53BE"/>
                </a:gs>
              </a:gsLst>
              <a:lin ang="2700000" scaled="1"/>
            </a:gradFill>
            <a:ln w="9525">
              <a:noFill/>
              <a:round/>
              <a:headEnd/>
              <a:tailEnd/>
            </a:ln>
          </p:spPr>
          <p:txBody>
            <a:bodyPr/>
            <a:lstStyle/>
            <a:p>
              <a:endParaRPr lang="de-DE"/>
            </a:p>
          </p:txBody>
        </p:sp>
        <p:sp>
          <p:nvSpPr>
            <p:cNvPr id="11269" name="Freeform 5"/>
            <p:cNvSpPr>
              <a:spLocks/>
            </p:cNvSpPr>
            <p:nvPr/>
          </p:nvSpPr>
          <p:spPr bwMode="auto">
            <a:xfrm>
              <a:off x="312738" y="3043238"/>
              <a:ext cx="3810000" cy="2667000"/>
            </a:xfrm>
            <a:custGeom>
              <a:avLst/>
              <a:gdLst>
                <a:gd name="T0" fmla="*/ 0 w 2400"/>
                <a:gd name="T1" fmla="*/ 2147483647 h 1680"/>
                <a:gd name="T2" fmla="*/ 2147483647 w 2400"/>
                <a:gd name="T3" fmla="*/ 0 h 1680"/>
                <a:gd name="T4" fmla="*/ 2147483647 w 2400"/>
                <a:gd name="T5" fmla="*/ 2147483647 h 1680"/>
                <a:gd name="T6" fmla="*/ 2147483647 w 2400"/>
                <a:gd name="T7" fmla="*/ 2147483647 h 1680"/>
                <a:gd name="T8" fmla="*/ 0 60000 65536"/>
                <a:gd name="T9" fmla="*/ 0 60000 65536"/>
                <a:gd name="T10" fmla="*/ 0 60000 65536"/>
                <a:gd name="T11" fmla="*/ 0 60000 65536"/>
                <a:gd name="T12" fmla="*/ 0 w 2400"/>
                <a:gd name="T13" fmla="*/ 0 h 1680"/>
                <a:gd name="T14" fmla="*/ 2400 w 2400"/>
                <a:gd name="T15" fmla="*/ 1680 h 1680"/>
              </a:gdLst>
              <a:ahLst/>
              <a:cxnLst>
                <a:cxn ang="T8">
                  <a:pos x="T0" y="T1"/>
                </a:cxn>
                <a:cxn ang="T9">
                  <a:pos x="T2" y="T3"/>
                </a:cxn>
                <a:cxn ang="T10">
                  <a:pos x="T4" y="T5"/>
                </a:cxn>
                <a:cxn ang="T11">
                  <a:pos x="T6" y="T7"/>
                </a:cxn>
              </a:cxnLst>
              <a:rect l="T12" t="T13" r="T14" b="T15"/>
              <a:pathLst>
                <a:path w="2400" h="1680">
                  <a:moveTo>
                    <a:pt x="0" y="912"/>
                  </a:moveTo>
                  <a:lnTo>
                    <a:pt x="2352" y="0"/>
                  </a:lnTo>
                  <a:lnTo>
                    <a:pt x="2400" y="48"/>
                  </a:lnTo>
                  <a:lnTo>
                    <a:pt x="1536" y="1680"/>
                  </a:lnTo>
                </a:path>
              </a:pathLst>
            </a:custGeom>
            <a:gradFill rotWithShape="0">
              <a:gsLst>
                <a:gs pos="0">
                  <a:srgbClr val="FFFFFF"/>
                </a:gs>
                <a:gs pos="100000">
                  <a:srgbClr val="0D53BE"/>
                </a:gs>
              </a:gsLst>
              <a:lin ang="2700000" scaled="1"/>
            </a:gradFill>
            <a:ln w="9525">
              <a:noFill/>
              <a:round/>
              <a:headEnd/>
              <a:tailEnd/>
            </a:ln>
          </p:spPr>
          <p:txBody>
            <a:bodyPr/>
            <a:lstStyle/>
            <a:p>
              <a:endParaRPr lang="de-DE"/>
            </a:p>
          </p:txBody>
        </p:sp>
        <p:sp>
          <p:nvSpPr>
            <p:cNvPr id="11270" name="Freeform 6"/>
            <p:cNvSpPr>
              <a:spLocks/>
            </p:cNvSpPr>
            <p:nvPr/>
          </p:nvSpPr>
          <p:spPr bwMode="auto">
            <a:xfrm>
              <a:off x="114300" y="2813050"/>
              <a:ext cx="3703638" cy="1531938"/>
            </a:xfrm>
            <a:custGeom>
              <a:avLst/>
              <a:gdLst>
                <a:gd name="T0" fmla="*/ 2147483647 w 2333"/>
                <a:gd name="T1" fmla="*/ 2147483647 h 964"/>
                <a:gd name="T2" fmla="*/ 2147483647 w 2333"/>
                <a:gd name="T3" fmla="*/ 0 h 964"/>
                <a:gd name="T4" fmla="*/ 2147483647 w 2333"/>
                <a:gd name="T5" fmla="*/ 2147483647 h 964"/>
                <a:gd name="T6" fmla="*/ 0 w 2333"/>
                <a:gd name="T7" fmla="*/ 2147483647 h 964"/>
                <a:gd name="T8" fmla="*/ 0 60000 65536"/>
                <a:gd name="T9" fmla="*/ 0 60000 65536"/>
                <a:gd name="T10" fmla="*/ 0 60000 65536"/>
                <a:gd name="T11" fmla="*/ 0 60000 65536"/>
                <a:gd name="T12" fmla="*/ 0 w 2333"/>
                <a:gd name="T13" fmla="*/ 0 h 964"/>
                <a:gd name="T14" fmla="*/ 2333 w 2333"/>
                <a:gd name="T15" fmla="*/ 964 h 964"/>
              </a:gdLst>
              <a:ahLst/>
              <a:cxnLst>
                <a:cxn ang="T8">
                  <a:pos x="T0" y="T1"/>
                </a:cxn>
                <a:cxn ang="T9">
                  <a:pos x="T2" y="T3"/>
                </a:cxn>
                <a:cxn ang="T10">
                  <a:pos x="T4" y="T5"/>
                </a:cxn>
                <a:cxn ang="T11">
                  <a:pos x="T6" y="T7"/>
                </a:cxn>
              </a:cxnLst>
              <a:rect l="T12" t="T13" r="T14" b="T15"/>
              <a:pathLst>
                <a:path w="2333" h="964">
                  <a:moveTo>
                    <a:pt x="67" y="96"/>
                  </a:moveTo>
                  <a:lnTo>
                    <a:pt x="2237" y="0"/>
                  </a:lnTo>
                  <a:lnTo>
                    <a:pt x="2333" y="192"/>
                  </a:lnTo>
                  <a:lnTo>
                    <a:pt x="0" y="964"/>
                  </a:lnTo>
                </a:path>
              </a:pathLst>
            </a:custGeom>
            <a:gradFill rotWithShape="0">
              <a:gsLst>
                <a:gs pos="0">
                  <a:srgbClr val="FFFFFF"/>
                </a:gs>
                <a:gs pos="100000">
                  <a:srgbClr val="0D53BE"/>
                </a:gs>
              </a:gsLst>
              <a:lin ang="2700000" scaled="1"/>
            </a:gradFill>
            <a:ln w="9525">
              <a:noFill/>
              <a:round/>
              <a:headEnd/>
              <a:tailEnd/>
            </a:ln>
          </p:spPr>
          <p:txBody>
            <a:bodyPr/>
            <a:lstStyle/>
            <a:p>
              <a:endParaRPr lang="de-DE"/>
            </a:p>
          </p:txBody>
        </p:sp>
        <p:sp>
          <p:nvSpPr>
            <p:cNvPr id="11271" name="Oval 7"/>
            <p:cNvSpPr>
              <a:spLocks noChangeArrowheads="1"/>
            </p:cNvSpPr>
            <p:nvPr/>
          </p:nvSpPr>
          <p:spPr bwMode="auto">
            <a:xfrm>
              <a:off x="2979738" y="2408238"/>
              <a:ext cx="3175000" cy="1171575"/>
            </a:xfrm>
            <a:prstGeom prst="ellipse">
              <a:avLst/>
            </a:prstGeom>
            <a:solidFill>
              <a:schemeClr val="bg1"/>
            </a:solidFill>
            <a:ln w="9525">
              <a:noFill/>
              <a:round/>
              <a:headEnd/>
              <a:tailEnd/>
            </a:ln>
          </p:spPr>
          <p:txBody>
            <a:bodyPr wrap="none" anchor="ctr"/>
            <a:lstStyle/>
            <a:p>
              <a:endParaRPr lang="de-DE"/>
            </a:p>
          </p:txBody>
        </p:sp>
        <p:sp>
          <p:nvSpPr>
            <p:cNvPr id="11272" name="Oval 8"/>
            <p:cNvSpPr>
              <a:spLocks noChangeArrowheads="1"/>
            </p:cNvSpPr>
            <p:nvPr/>
          </p:nvSpPr>
          <p:spPr bwMode="auto">
            <a:xfrm>
              <a:off x="3451225" y="2459038"/>
              <a:ext cx="2247900" cy="814387"/>
            </a:xfrm>
            <a:prstGeom prst="ellipse">
              <a:avLst/>
            </a:prstGeom>
            <a:solidFill>
              <a:srgbClr val="0D53BE"/>
            </a:solidFill>
            <a:ln w="9525">
              <a:noFill/>
              <a:round/>
              <a:headEnd/>
              <a:tailEnd/>
            </a:ln>
          </p:spPr>
          <p:txBody>
            <a:bodyPr wrap="none" anchor="ctr"/>
            <a:lstStyle/>
            <a:p>
              <a:endParaRPr lang="de-DE"/>
            </a:p>
          </p:txBody>
        </p:sp>
        <p:sp>
          <p:nvSpPr>
            <p:cNvPr id="11273" name="Oval 9"/>
            <p:cNvSpPr>
              <a:spLocks noChangeArrowheads="1"/>
            </p:cNvSpPr>
            <p:nvPr/>
          </p:nvSpPr>
          <p:spPr bwMode="auto">
            <a:xfrm>
              <a:off x="3582988" y="2487613"/>
              <a:ext cx="1974850" cy="728662"/>
            </a:xfrm>
            <a:prstGeom prst="ellipse">
              <a:avLst/>
            </a:prstGeom>
            <a:gradFill rotWithShape="0">
              <a:gsLst>
                <a:gs pos="0">
                  <a:srgbClr val="0D53BE"/>
                </a:gs>
                <a:gs pos="100000">
                  <a:srgbClr val="DAE5F5"/>
                </a:gs>
              </a:gsLst>
              <a:path path="shape">
                <a:fillToRect l="50000" t="50000" r="50000" b="50000"/>
              </a:path>
            </a:gradFill>
            <a:ln w="9525">
              <a:noFill/>
              <a:round/>
              <a:headEnd/>
              <a:tailEnd/>
            </a:ln>
          </p:spPr>
          <p:txBody>
            <a:bodyPr wrap="none" anchor="ctr"/>
            <a:lstStyle/>
            <a:p>
              <a:endParaRPr lang="de-DE"/>
            </a:p>
          </p:txBody>
        </p:sp>
        <p:sp>
          <p:nvSpPr>
            <p:cNvPr id="11274" name="Oval 10"/>
            <p:cNvSpPr>
              <a:spLocks noChangeArrowheads="1"/>
            </p:cNvSpPr>
            <p:nvPr/>
          </p:nvSpPr>
          <p:spPr bwMode="auto">
            <a:xfrm>
              <a:off x="4135438" y="2654300"/>
              <a:ext cx="827087" cy="322263"/>
            </a:xfrm>
            <a:prstGeom prst="ellipse">
              <a:avLst/>
            </a:prstGeom>
            <a:solidFill>
              <a:srgbClr val="0D53BE"/>
            </a:solidFill>
            <a:ln w="9525">
              <a:noFill/>
              <a:round/>
              <a:headEnd/>
              <a:tailEnd/>
            </a:ln>
          </p:spPr>
          <p:txBody>
            <a:bodyPr wrap="none" anchor="ctr"/>
            <a:lstStyle/>
            <a:p>
              <a:endParaRPr lang="de-DE"/>
            </a:p>
          </p:txBody>
        </p:sp>
        <p:grpSp>
          <p:nvGrpSpPr>
            <p:cNvPr id="2" name="Group 11"/>
            <p:cNvGrpSpPr>
              <a:grpSpLocks/>
            </p:cNvGrpSpPr>
            <p:nvPr/>
          </p:nvGrpSpPr>
          <p:grpSpPr bwMode="auto">
            <a:xfrm>
              <a:off x="4965700" y="2230438"/>
              <a:ext cx="439738" cy="392112"/>
              <a:chOff x="3888" y="1200"/>
              <a:chExt cx="432" cy="387"/>
            </a:xfrm>
          </p:grpSpPr>
          <p:sp>
            <p:nvSpPr>
              <p:cNvPr id="11398" name="Oval 12"/>
              <p:cNvSpPr>
                <a:spLocks noChangeArrowheads="1"/>
              </p:cNvSpPr>
              <p:nvPr/>
            </p:nvSpPr>
            <p:spPr bwMode="auto">
              <a:xfrm>
                <a:off x="3888" y="1424"/>
                <a:ext cx="432" cy="163"/>
              </a:xfrm>
              <a:prstGeom prst="ellipse">
                <a:avLst/>
              </a:prstGeom>
              <a:solidFill>
                <a:srgbClr val="0E59C8"/>
              </a:solidFill>
              <a:ln w="9525">
                <a:noFill/>
                <a:round/>
                <a:headEnd/>
                <a:tailEnd/>
              </a:ln>
            </p:spPr>
            <p:txBody>
              <a:bodyPr wrap="none" anchor="ctr"/>
              <a:lstStyle/>
              <a:p>
                <a:endParaRPr lang="de-DE"/>
              </a:p>
            </p:txBody>
          </p:sp>
          <p:pic>
            <p:nvPicPr>
              <p:cNvPr id="11399" name="Picture 13"/>
              <p:cNvPicPr>
                <a:picLocks noChangeAspect="1" noChangeArrowheads="1"/>
              </p:cNvPicPr>
              <p:nvPr/>
            </p:nvPicPr>
            <p:blipFill>
              <a:blip r:embed="rId3" cstate="print"/>
              <a:srcRect/>
              <a:stretch>
                <a:fillRect/>
              </a:stretch>
            </p:blipFill>
            <p:spPr bwMode="auto">
              <a:xfrm>
                <a:off x="3936" y="1200"/>
                <a:ext cx="293" cy="368"/>
              </a:xfrm>
              <a:prstGeom prst="rect">
                <a:avLst/>
              </a:prstGeom>
              <a:noFill/>
              <a:ln w="9525">
                <a:noFill/>
                <a:miter lim="800000"/>
                <a:headEnd/>
                <a:tailEnd/>
              </a:ln>
            </p:spPr>
          </p:pic>
        </p:grpSp>
        <p:grpSp>
          <p:nvGrpSpPr>
            <p:cNvPr id="3" name="Group 14"/>
            <p:cNvGrpSpPr>
              <a:grpSpLocks/>
            </p:cNvGrpSpPr>
            <p:nvPr/>
          </p:nvGrpSpPr>
          <p:grpSpPr bwMode="auto">
            <a:xfrm>
              <a:off x="3744913" y="2279650"/>
              <a:ext cx="439737" cy="374650"/>
              <a:chOff x="1392" y="1248"/>
              <a:chExt cx="432" cy="368"/>
            </a:xfrm>
          </p:grpSpPr>
          <p:sp>
            <p:nvSpPr>
              <p:cNvPr id="11396" name="Oval 15"/>
              <p:cNvSpPr>
                <a:spLocks noChangeArrowheads="1"/>
              </p:cNvSpPr>
              <p:nvPr/>
            </p:nvSpPr>
            <p:spPr bwMode="auto">
              <a:xfrm>
                <a:off x="1392" y="1453"/>
                <a:ext cx="432" cy="163"/>
              </a:xfrm>
              <a:prstGeom prst="ellipse">
                <a:avLst/>
              </a:prstGeom>
              <a:solidFill>
                <a:srgbClr val="0E59C8"/>
              </a:solidFill>
              <a:ln w="9525">
                <a:noFill/>
                <a:round/>
                <a:headEnd/>
                <a:tailEnd/>
              </a:ln>
            </p:spPr>
            <p:txBody>
              <a:bodyPr wrap="none" anchor="ctr"/>
              <a:lstStyle/>
              <a:p>
                <a:endParaRPr lang="de-DE"/>
              </a:p>
            </p:txBody>
          </p:sp>
          <p:pic>
            <p:nvPicPr>
              <p:cNvPr id="11397" name="Picture 16"/>
              <p:cNvPicPr>
                <a:picLocks noChangeAspect="1" noChangeArrowheads="1"/>
              </p:cNvPicPr>
              <p:nvPr/>
            </p:nvPicPr>
            <p:blipFill>
              <a:blip r:embed="rId4" cstate="print"/>
              <a:srcRect/>
              <a:stretch>
                <a:fillRect/>
              </a:stretch>
            </p:blipFill>
            <p:spPr bwMode="auto">
              <a:xfrm>
                <a:off x="1392" y="1248"/>
                <a:ext cx="355" cy="363"/>
              </a:xfrm>
              <a:prstGeom prst="rect">
                <a:avLst/>
              </a:prstGeom>
              <a:noFill/>
              <a:ln w="9525">
                <a:noFill/>
                <a:miter lim="800000"/>
                <a:headEnd/>
                <a:tailEnd/>
              </a:ln>
            </p:spPr>
          </p:pic>
        </p:grpSp>
        <p:grpSp>
          <p:nvGrpSpPr>
            <p:cNvPr id="4" name="Group 17"/>
            <p:cNvGrpSpPr>
              <a:grpSpLocks/>
            </p:cNvGrpSpPr>
            <p:nvPr/>
          </p:nvGrpSpPr>
          <p:grpSpPr bwMode="auto">
            <a:xfrm>
              <a:off x="3208338" y="2571750"/>
              <a:ext cx="731837" cy="661988"/>
              <a:chOff x="1104" y="1728"/>
              <a:chExt cx="720" cy="652"/>
            </a:xfrm>
          </p:grpSpPr>
          <p:sp>
            <p:nvSpPr>
              <p:cNvPr id="11394" name="Oval 18"/>
              <p:cNvSpPr>
                <a:spLocks noChangeArrowheads="1"/>
              </p:cNvSpPr>
              <p:nvPr/>
            </p:nvSpPr>
            <p:spPr bwMode="auto">
              <a:xfrm>
                <a:off x="1104" y="2108"/>
                <a:ext cx="720" cy="272"/>
              </a:xfrm>
              <a:prstGeom prst="ellipse">
                <a:avLst/>
              </a:prstGeom>
              <a:solidFill>
                <a:srgbClr val="0E59C8"/>
              </a:solidFill>
              <a:ln w="9525">
                <a:noFill/>
                <a:round/>
                <a:headEnd/>
                <a:tailEnd/>
              </a:ln>
            </p:spPr>
            <p:txBody>
              <a:bodyPr wrap="none" anchor="ctr"/>
              <a:lstStyle/>
              <a:p>
                <a:endParaRPr lang="de-DE"/>
              </a:p>
            </p:txBody>
          </p:sp>
          <p:pic>
            <p:nvPicPr>
              <p:cNvPr id="11395" name="Picture 19"/>
              <p:cNvPicPr>
                <a:picLocks noChangeAspect="1" noChangeArrowheads="1"/>
              </p:cNvPicPr>
              <p:nvPr/>
            </p:nvPicPr>
            <p:blipFill>
              <a:blip r:embed="rId5" cstate="print"/>
              <a:srcRect/>
              <a:stretch>
                <a:fillRect/>
              </a:stretch>
            </p:blipFill>
            <p:spPr bwMode="auto">
              <a:xfrm>
                <a:off x="1104" y="1728"/>
                <a:ext cx="672" cy="602"/>
              </a:xfrm>
              <a:prstGeom prst="rect">
                <a:avLst/>
              </a:prstGeom>
              <a:noFill/>
              <a:ln w="9525">
                <a:noFill/>
                <a:miter lim="800000"/>
                <a:headEnd/>
                <a:tailEnd/>
              </a:ln>
            </p:spPr>
          </p:pic>
        </p:grpSp>
        <p:pic>
          <p:nvPicPr>
            <p:cNvPr id="11278" name="Picture 20"/>
            <p:cNvPicPr>
              <a:picLocks noChangeAspect="1" noChangeArrowheads="1"/>
            </p:cNvPicPr>
            <p:nvPr/>
          </p:nvPicPr>
          <p:blipFill>
            <a:blip r:embed="rId6" cstate="print"/>
            <a:srcRect/>
            <a:stretch>
              <a:fillRect/>
            </a:stretch>
          </p:blipFill>
          <p:spPr bwMode="auto">
            <a:xfrm>
              <a:off x="4116388" y="1595438"/>
              <a:ext cx="752475" cy="1368425"/>
            </a:xfrm>
            <a:prstGeom prst="rect">
              <a:avLst/>
            </a:prstGeom>
            <a:noFill/>
            <a:ln w="9525">
              <a:noFill/>
              <a:miter lim="800000"/>
              <a:headEnd/>
              <a:tailEnd/>
            </a:ln>
          </p:spPr>
        </p:pic>
        <p:grpSp>
          <p:nvGrpSpPr>
            <p:cNvPr id="5" name="Group 21"/>
            <p:cNvGrpSpPr>
              <a:grpSpLocks/>
            </p:cNvGrpSpPr>
            <p:nvPr/>
          </p:nvGrpSpPr>
          <p:grpSpPr bwMode="auto">
            <a:xfrm>
              <a:off x="5210175" y="2328863"/>
              <a:ext cx="733425" cy="846137"/>
              <a:chOff x="3984" y="1536"/>
              <a:chExt cx="720" cy="832"/>
            </a:xfrm>
          </p:grpSpPr>
          <p:sp>
            <p:nvSpPr>
              <p:cNvPr id="11392" name="Oval 22"/>
              <p:cNvSpPr>
                <a:spLocks noChangeArrowheads="1"/>
              </p:cNvSpPr>
              <p:nvPr/>
            </p:nvSpPr>
            <p:spPr bwMode="auto">
              <a:xfrm>
                <a:off x="3984" y="2096"/>
                <a:ext cx="720" cy="272"/>
              </a:xfrm>
              <a:prstGeom prst="ellipse">
                <a:avLst/>
              </a:prstGeom>
              <a:solidFill>
                <a:srgbClr val="0E59C8"/>
              </a:solidFill>
              <a:ln w="9525">
                <a:noFill/>
                <a:round/>
                <a:headEnd/>
                <a:tailEnd/>
              </a:ln>
            </p:spPr>
            <p:txBody>
              <a:bodyPr wrap="none" anchor="ctr"/>
              <a:lstStyle/>
              <a:p>
                <a:endParaRPr lang="de-DE"/>
              </a:p>
            </p:txBody>
          </p:sp>
          <p:pic>
            <p:nvPicPr>
              <p:cNvPr id="11393" name="Picture 23"/>
              <p:cNvPicPr>
                <a:picLocks noChangeAspect="1" noChangeArrowheads="1"/>
              </p:cNvPicPr>
              <p:nvPr/>
            </p:nvPicPr>
            <p:blipFill>
              <a:blip r:embed="rId7" cstate="print"/>
              <a:srcRect/>
              <a:stretch>
                <a:fillRect/>
              </a:stretch>
            </p:blipFill>
            <p:spPr bwMode="auto">
              <a:xfrm>
                <a:off x="4102" y="1536"/>
                <a:ext cx="485" cy="816"/>
              </a:xfrm>
              <a:prstGeom prst="rect">
                <a:avLst/>
              </a:prstGeom>
              <a:noFill/>
              <a:ln w="9525">
                <a:noFill/>
                <a:miter lim="800000"/>
                <a:headEnd/>
                <a:tailEnd/>
              </a:ln>
            </p:spPr>
          </p:pic>
        </p:grpSp>
        <p:grpSp>
          <p:nvGrpSpPr>
            <p:cNvPr id="6" name="Group 24"/>
            <p:cNvGrpSpPr>
              <a:grpSpLocks/>
            </p:cNvGrpSpPr>
            <p:nvPr/>
          </p:nvGrpSpPr>
          <p:grpSpPr bwMode="auto">
            <a:xfrm>
              <a:off x="4184650" y="2474913"/>
              <a:ext cx="830263" cy="944562"/>
              <a:chOff x="2496" y="2112"/>
              <a:chExt cx="816" cy="928"/>
            </a:xfrm>
          </p:grpSpPr>
          <p:sp>
            <p:nvSpPr>
              <p:cNvPr id="11390" name="Oval 25"/>
              <p:cNvSpPr>
                <a:spLocks noChangeArrowheads="1"/>
              </p:cNvSpPr>
              <p:nvPr/>
            </p:nvSpPr>
            <p:spPr bwMode="auto">
              <a:xfrm>
                <a:off x="2496" y="2732"/>
                <a:ext cx="816" cy="308"/>
              </a:xfrm>
              <a:prstGeom prst="ellipse">
                <a:avLst/>
              </a:prstGeom>
              <a:solidFill>
                <a:srgbClr val="0E59C8"/>
              </a:solidFill>
              <a:ln w="9525">
                <a:noFill/>
                <a:round/>
                <a:headEnd/>
                <a:tailEnd/>
              </a:ln>
            </p:spPr>
            <p:txBody>
              <a:bodyPr wrap="none" anchor="ctr"/>
              <a:lstStyle/>
              <a:p>
                <a:endParaRPr lang="de-DE"/>
              </a:p>
            </p:txBody>
          </p:sp>
          <p:pic>
            <p:nvPicPr>
              <p:cNvPr id="11391" name="Picture 26"/>
              <p:cNvPicPr>
                <a:picLocks noChangeAspect="1" noChangeArrowheads="1"/>
              </p:cNvPicPr>
              <p:nvPr/>
            </p:nvPicPr>
            <p:blipFill>
              <a:blip r:embed="rId8" cstate="print"/>
              <a:srcRect/>
              <a:stretch>
                <a:fillRect/>
              </a:stretch>
            </p:blipFill>
            <p:spPr bwMode="auto">
              <a:xfrm>
                <a:off x="2592" y="2112"/>
                <a:ext cx="562" cy="864"/>
              </a:xfrm>
              <a:prstGeom prst="rect">
                <a:avLst/>
              </a:prstGeom>
              <a:noFill/>
              <a:ln w="9525">
                <a:noFill/>
                <a:miter lim="800000"/>
                <a:headEnd/>
                <a:tailEnd/>
              </a:ln>
            </p:spPr>
          </p:pic>
        </p:grpSp>
        <p:grpSp>
          <p:nvGrpSpPr>
            <p:cNvPr id="7" name="Group 28"/>
            <p:cNvGrpSpPr>
              <a:grpSpLocks/>
            </p:cNvGrpSpPr>
            <p:nvPr/>
          </p:nvGrpSpPr>
          <p:grpSpPr bwMode="auto">
            <a:xfrm>
              <a:off x="6105525" y="3956050"/>
              <a:ext cx="1495425" cy="1349375"/>
              <a:chOff x="6154" y="2516"/>
              <a:chExt cx="1507" cy="1019"/>
            </a:xfrm>
          </p:grpSpPr>
          <p:grpSp>
            <p:nvGrpSpPr>
              <p:cNvPr id="8" name="Group 29"/>
              <p:cNvGrpSpPr>
                <a:grpSpLocks/>
              </p:cNvGrpSpPr>
              <p:nvPr/>
            </p:nvGrpSpPr>
            <p:grpSpPr bwMode="auto">
              <a:xfrm>
                <a:off x="6154" y="2516"/>
                <a:ext cx="1226" cy="749"/>
                <a:chOff x="3750" y="2394"/>
                <a:chExt cx="768" cy="624"/>
              </a:xfrm>
            </p:grpSpPr>
            <p:grpSp>
              <p:nvGrpSpPr>
                <p:cNvPr id="9" name="Group 30"/>
                <p:cNvGrpSpPr>
                  <a:grpSpLocks/>
                </p:cNvGrpSpPr>
                <p:nvPr/>
              </p:nvGrpSpPr>
              <p:grpSpPr bwMode="auto">
                <a:xfrm>
                  <a:off x="3788" y="2752"/>
                  <a:ext cx="730" cy="266"/>
                  <a:chOff x="348" y="1511"/>
                  <a:chExt cx="2136" cy="777"/>
                </a:xfrm>
              </p:grpSpPr>
              <p:sp>
                <p:nvSpPr>
                  <p:cNvPr id="11388" name="Oval 31"/>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89" name="Oval 32"/>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nvGrpSpPr>
                <p:cNvPr id="10" name="Group 33"/>
                <p:cNvGrpSpPr>
                  <a:grpSpLocks/>
                </p:cNvGrpSpPr>
                <p:nvPr/>
              </p:nvGrpSpPr>
              <p:grpSpPr bwMode="auto">
                <a:xfrm>
                  <a:off x="3750" y="2557"/>
                  <a:ext cx="278" cy="287"/>
                  <a:chOff x="3840" y="2405"/>
                  <a:chExt cx="672" cy="695"/>
                </a:xfrm>
              </p:grpSpPr>
              <p:sp>
                <p:nvSpPr>
                  <p:cNvPr id="11386" name="Oval 34"/>
                  <p:cNvSpPr>
                    <a:spLocks noChangeArrowheads="1"/>
                  </p:cNvSpPr>
                  <p:nvPr/>
                </p:nvSpPr>
                <p:spPr bwMode="auto">
                  <a:xfrm>
                    <a:off x="3840" y="2828"/>
                    <a:ext cx="672" cy="272"/>
                  </a:xfrm>
                  <a:prstGeom prst="ellipse">
                    <a:avLst/>
                  </a:prstGeom>
                  <a:solidFill>
                    <a:srgbClr val="0E59C8"/>
                  </a:solidFill>
                  <a:ln w="9525">
                    <a:noFill/>
                    <a:round/>
                    <a:headEnd/>
                    <a:tailEnd/>
                  </a:ln>
                </p:spPr>
                <p:txBody>
                  <a:bodyPr wrap="none" anchor="ctr"/>
                  <a:lstStyle/>
                  <a:p>
                    <a:endParaRPr lang="de-DE"/>
                  </a:p>
                </p:txBody>
              </p:sp>
              <p:pic>
                <p:nvPicPr>
                  <p:cNvPr id="11387" name="Picture 35"/>
                  <p:cNvPicPr>
                    <a:picLocks noChangeAspect="1" noChangeArrowheads="1"/>
                  </p:cNvPicPr>
                  <p:nvPr/>
                </p:nvPicPr>
                <p:blipFill>
                  <a:blip r:embed="rId9" cstate="print"/>
                  <a:srcRect/>
                  <a:stretch>
                    <a:fillRect/>
                  </a:stretch>
                </p:blipFill>
                <p:spPr bwMode="auto">
                  <a:xfrm>
                    <a:off x="3965" y="2405"/>
                    <a:ext cx="403" cy="619"/>
                  </a:xfrm>
                  <a:prstGeom prst="rect">
                    <a:avLst/>
                  </a:prstGeom>
                  <a:noFill/>
                  <a:ln w="9525">
                    <a:noFill/>
                    <a:miter lim="800000"/>
                    <a:headEnd/>
                    <a:tailEnd/>
                  </a:ln>
                </p:spPr>
              </p:pic>
            </p:grpSp>
            <p:grpSp>
              <p:nvGrpSpPr>
                <p:cNvPr id="11" name="Group 36"/>
                <p:cNvGrpSpPr>
                  <a:grpSpLocks/>
                </p:cNvGrpSpPr>
                <p:nvPr/>
              </p:nvGrpSpPr>
              <p:grpSpPr bwMode="auto">
                <a:xfrm>
                  <a:off x="3996" y="2394"/>
                  <a:ext cx="421" cy="579"/>
                  <a:chOff x="2064" y="2400"/>
                  <a:chExt cx="421" cy="579"/>
                </a:xfrm>
              </p:grpSpPr>
              <p:pic>
                <p:nvPicPr>
                  <p:cNvPr id="11383" name="Picture 37"/>
                  <p:cNvPicPr>
                    <a:picLocks noChangeAspect="1" noChangeArrowheads="1"/>
                  </p:cNvPicPr>
                  <p:nvPr/>
                </p:nvPicPr>
                <p:blipFill>
                  <a:blip r:embed="rId10" cstate="print"/>
                  <a:srcRect/>
                  <a:stretch>
                    <a:fillRect/>
                  </a:stretch>
                </p:blipFill>
                <p:spPr bwMode="auto">
                  <a:xfrm>
                    <a:off x="2252" y="2400"/>
                    <a:ext cx="233" cy="477"/>
                  </a:xfrm>
                  <a:prstGeom prst="rect">
                    <a:avLst/>
                  </a:prstGeom>
                  <a:noFill/>
                  <a:ln w="9525">
                    <a:noFill/>
                    <a:miter lim="800000"/>
                    <a:headEnd/>
                    <a:tailEnd/>
                  </a:ln>
                </p:spPr>
              </p:pic>
              <p:pic>
                <p:nvPicPr>
                  <p:cNvPr id="11384" name="Picture 38"/>
                  <p:cNvPicPr>
                    <a:picLocks noChangeAspect="1" noChangeArrowheads="1"/>
                  </p:cNvPicPr>
                  <p:nvPr/>
                </p:nvPicPr>
                <p:blipFill>
                  <a:blip r:embed="rId10" cstate="print"/>
                  <a:srcRect/>
                  <a:stretch>
                    <a:fillRect/>
                  </a:stretch>
                </p:blipFill>
                <p:spPr bwMode="auto">
                  <a:xfrm>
                    <a:off x="2064" y="2438"/>
                    <a:ext cx="233" cy="477"/>
                  </a:xfrm>
                  <a:prstGeom prst="rect">
                    <a:avLst/>
                  </a:prstGeom>
                  <a:noFill/>
                  <a:ln w="9525">
                    <a:noFill/>
                    <a:miter lim="800000"/>
                    <a:headEnd/>
                    <a:tailEnd/>
                  </a:ln>
                </p:spPr>
              </p:pic>
              <p:pic>
                <p:nvPicPr>
                  <p:cNvPr id="11385" name="Picture 39"/>
                  <p:cNvPicPr>
                    <a:picLocks noChangeAspect="1" noChangeArrowheads="1"/>
                  </p:cNvPicPr>
                  <p:nvPr/>
                </p:nvPicPr>
                <p:blipFill>
                  <a:blip r:embed="rId10" cstate="print"/>
                  <a:srcRect/>
                  <a:stretch>
                    <a:fillRect/>
                  </a:stretch>
                </p:blipFill>
                <p:spPr bwMode="auto">
                  <a:xfrm>
                    <a:off x="2180" y="2502"/>
                    <a:ext cx="233" cy="477"/>
                  </a:xfrm>
                  <a:prstGeom prst="rect">
                    <a:avLst/>
                  </a:prstGeom>
                  <a:noFill/>
                  <a:ln w="9525">
                    <a:noFill/>
                    <a:miter lim="800000"/>
                    <a:headEnd/>
                    <a:tailEnd/>
                  </a:ln>
                </p:spPr>
              </p:pic>
            </p:grpSp>
          </p:grpSp>
          <p:sp>
            <p:nvSpPr>
              <p:cNvPr id="11379" name="Text Box 40"/>
              <p:cNvSpPr txBox="1">
                <a:spLocks noChangeArrowheads="1"/>
              </p:cNvSpPr>
              <p:nvPr/>
            </p:nvSpPr>
            <p:spPr bwMode="auto">
              <a:xfrm>
                <a:off x="6627" y="3316"/>
                <a:ext cx="1034" cy="219"/>
              </a:xfrm>
              <a:prstGeom prst="rect">
                <a:avLst/>
              </a:prstGeom>
              <a:noFill/>
              <a:ln w="9525">
                <a:noFill/>
                <a:miter lim="800000"/>
                <a:headEnd/>
                <a:tailEnd/>
              </a:ln>
            </p:spPr>
            <p:txBody>
              <a:bodyPr wrap="none" lIns="0" tIns="45718" rIns="0" bIns="45718" anchor="b">
                <a:spAutoFit/>
              </a:bodyPr>
              <a:lstStyle/>
              <a:p>
                <a:pPr algn="ctr"/>
                <a:r>
                  <a:rPr lang="en-US" sz="1300" b="1"/>
                  <a:t>EMPLOYEES</a:t>
                </a:r>
              </a:p>
            </p:txBody>
          </p:sp>
        </p:grpSp>
        <p:grpSp>
          <p:nvGrpSpPr>
            <p:cNvPr id="12" name="Group 41"/>
            <p:cNvGrpSpPr>
              <a:grpSpLocks/>
            </p:cNvGrpSpPr>
            <p:nvPr/>
          </p:nvGrpSpPr>
          <p:grpSpPr bwMode="auto">
            <a:xfrm>
              <a:off x="1041400" y="4033838"/>
              <a:ext cx="2014538" cy="960437"/>
              <a:chOff x="1049" y="2574"/>
              <a:chExt cx="2031" cy="726"/>
            </a:xfrm>
          </p:grpSpPr>
          <p:grpSp>
            <p:nvGrpSpPr>
              <p:cNvPr id="13" name="Group 42"/>
              <p:cNvGrpSpPr>
                <a:grpSpLocks/>
              </p:cNvGrpSpPr>
              <p:nvPr/>
            </p:nvGrpSpPr>
            <p:grpSpPr bwMode="auto">
              <a:xfrm>
                <a:off x="1851" y="2574"/>
                <a:ext cx="1229" cy="726"/>
                <a:chOff x="1506" y="2413"/>
                <a:chExt cx="768" cy="605"/>
              </a:xfrm>
            </p:grpSpPr>
            <p:grpSp>
              <p:nvGrpSpPr>
                <p:cNvPr id="14" name="Group 43"/>
                <p:cNvGrpSpPr>
                  <a:grpSpLocks/>
                </p:cNvGrpSpPr>
                <p:nvPr/>
              </p:nvGrpSpPr>
              <p:grpSpPr bwMode="auto">
                <a:xfrm>
                  <a:off x="1544" y="2752"/>
                  <a:ext cx="730" cy="266"/>
                  <a:chOff x="348" y="1511"/>
                  <a:chExt cx="2136" cy="777"/>
                </a:xfrm>
              </p:grpSpPr>
              <p:sp>
                <p:nvSpPr>
                  <p:cNvPr id="11376" name="Oval 44"/>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77" name="Oval 45"/>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nvGrpSpPr>
                <p:cNvPr id="15" name="Group 46"/>
                <p:cNvGrpSpPr>
                  <a:grpSpLocks/>
                </p:cNvGrpSpPr>
                <p:nvPr/>
              </p:nvGrpSpPr>
              <p:grpSpPr bwMode="auto">
                <a:xfrm>
                  <a:off x="1742" y="2413"/>
                  <a:ext cx="417" cy="567"/>
                  <a:chOff x="300" y="1773"/>
                  <a:chExt cx="629" cy="855"/>
                </a:xfrm>
              </p:grpSpPr>
              <p:pic>
                <p:nvPicPr>
                  <p:cNvPr id="11373" name="Picture 47"/>
                  <p:cNvPicPr>
                    <a:picLocks noChangeAspect="1" noChangeArrowheads="1"/>
                  </p:cNvPicPr>
                  <p:nvPr/>
                </p:nvPicPr>
                <p:blipFill>
                  <a:blip r:embed="rId11" cstate="print"/>
                  <a:srcRect/>
                  <a:stretch>
                    <a:fillRect/>
                  </a:stretch>
                </p:blipFill>
                <p:spPr bwMode="auto">
                  <a:xfrm>
                    <a:off x="577" y="1773"/>
                    <a:ext cx="352" cy="714"/>
                  </a:xfrm>
                  <a:prstGeom prst="rect">
                    <a:avLst/>
                  </a:prstGeom>
                  <a:noFill/>
                  <a:ln w="9525">
                    <a:noFill/>
                    <a:miter lim="800000"/>
                    <a:headEnd/>
                    <a:tailEnd/>
                  </a:ln>
                </p:spPr>
              </p:pic>
              <p:pic>
                <p:nvPicPr>
                  <p:cNvPr id="11374" name="Picture 48"/>
                  <p:cNvPicPr>
                    <a:picLocks noChangeAspect="1" noChangeArrowheads="1"/>
                  </p:cNvPicPr>
                  <p:nvPr/>
                </p:nvPicPr>
                <p:blipFill>
                  <a:blip r:embed="rId11" cstate="print"/>
                  <a:srcRect/>
                  <a:stretch>
                    <a:fillRect/>
                  </a:stretch>
                </p:blipFill>
                <p:spPr bwMode="auto">
                  <a:xfrm>
                    <a:off x="300" y="1824"/>
                    <a:ext cx="352" cy="714"/>
                  </a:xfrm>
                  <a:prstGeom prst="rect">
                    <a:avLst/>
                  </a:prstGeom>
                  <a:noFill/>
                  <a:ln w="9525">
                    <a:noFill/>
                    <a:miter lim="800000"/>
                    <a:headEnd/>
                    <a:tailEnd/>
                  </a:ln>
                </p:spPr>
              </p:pic>
              <p:pic>
                <p:nvPicPr>
                  <p:cNvPr id="11375" name="Picture 49"/>
                  <p:cNvPicPr>
                    <a:picLocks noChangeAspect="1" noChangeArrowheads="1"/>
                  </p:cNvPicPr>
                  <p:nvPr/>
                </p:nvPicPr>
                <p:blipFill>
                  <a:blip r:embed="rId11" cstate="print"/>
                  <a:srcRect/>
                  <a:stretch>
                    <a:fillRect/>
                  </a:stretch>
                </p:blipFill>
                <p:spPr bwMode="auto">
                  <a:xfrm>
                    <a:off x="504" y="1914"/>
                    <a:ext cx="352" cy="714"/>
                  </a:xfrm>
                  <a:prstGeom prst="rect">
                    <a:avLst/>
                  </a:prstGeom>
                  <a:noFill/>
                  <a:ln w="9525">
                    <a:noFill/>
                    <a:miter lim="800000"/>
                    <a:headEnd/>
                    <a:tailEnd/>
                  </a:ln>
                </p:spPr>
              </p:pic>
            </p:grpSp>
            <p:grpSp>
              <p:nvGrpSpPr>
                <p:cNvPr id="16" name="Group 50"/>
                <p:cNvGrpSpPr>
                  <a:grpSpLocks/>
                </p:cNvGrpSpPr>
                <p:nvPr/>
              </p:nvGrpSpPr>
              <p:grpSpPr bwMode="auto">
                <a:xfrm>
                  <a:off x="1506" y="2557"/>
                  <a:ext cx="278" cy="287"/>
                  <a:chOff x="3840" y="2405"/>
                  <a:chExt cx="672" cy="695"/>
                </a:xfrm>
              </p:grpSpPr>
              <p:sp>
                <p:nvSpPr>
                  <p:cNvPr id="11371" name="Oval 51"/>
                  <p:cNvSpPr>
                    <a:spLocks noChangeArrowheads="1"/>
                  </p:cNvSpPr>
                  <p:nvPr/>
                </p:nvSpPr>
                <p:spPr bwMode="auto">
                  <a:xfrm>
                    <a:off x="3840" y="2828"/>
                    <a:ext cx="672" cy="272"/>
                  </a:xfrm>
                  <a:prstGeom prst="ellipse">
                    <a:avLst/>
                  </a:prstGeom>
                  <a:solidFill>
                    <a:srgbClr val="0E59C8"/>
                  </a:solidFill>
                  <a:ln w="9525">
                    <a:noFill/>
                    <a:round/>
                    <a:headEnd/>
                    <a:tailEnd/>
                  </a:ln>
                </p:spPr>
                <p:txBody>
                  <a:bodyPr wrap="none" anchor="ctr"/>
                  <a:lstStyle/>
                  <a:p>
                    <a:endParaRPr lang="de-DE"/>
                  </a:p>
                </p:txBody>
              </p:sp>
              <p:pic>
                <p:nvPicPr>
                  <p:cNvPr id="11372" name="Picture 52"/>
                  <p:cNvPicPr>
                    <a:picLocks noChangeAspect="1" noChangeArrowheads="1"/>
                  </p:cNvPicPr>
                  <p:nvPr/>
                </p:nvPicPr>
                <p:blipFill>
                  <a:blip r:embed="rId12" cstate="print"/>
                  <a:srcRect/>
                  <a:stretch>
                    <a:fillRect/>
                  </a:stretch>
                </p:blipFill>
                <p:spPr bwMode="auto">
                  <a:xfrm>
                    <a:off x="3965" y="2405"/>
                    <a:ext cx="403" cy="619"/>
                  </a:xfrm>
                  <a:prstGeom prst="rect">
                    <a:avLst/>
                  </a:prstGeom>
                  <a:noFill/>
                  <a:ln w="9525">
                    <a:noFill/>
                    <a:miter lim="800000"/>
                    <a:headEnd/>
                    <a:tailEnd/>
                  </a:ln>
                </p:spPr>
              </p:pic>
            </p:grpSp>
          </p:grpSp>
          <p:sp>
            <p:nvSpPr>
              <p:cNvPr id="11367" name="Text Box 53"/>
              <p:cNvSpPr txBox="1">
                <a:spLocks noChangeArrowheads="1"/>
              </p:cNvSpPr>
              <p:nvPr/>
            </p:nvSpPr>
            <p:spPr bwMode="auto">
              <a:xfrm>
                <a:off x="1049" y="3028"/>
                <a:ext cx="914" cy="219"/>
              </a:xfrm>
              <a:prstGeom prst="rect">
                <a:avLst/>
              </a:prstGeom>
              <a:noFill/>
              <a:ln w="9525">
                <a:noFill/>
                <a:miter lim="800000"/>
                <a:headEnd/>
                <a:tailEnd/>
              </a:ln>
            </p:spPr>
            <p:txBody>
              <a:bodyPr wrap="none" lIns="0" tIns="45718" rIns="0" bIns="45718" anchor="b">
                <a:spAutoFit/>
              </a:bodyPr>
              <a:lstStyle/>
              <a:p>
                <a:pPr algn="ctr"/>
                <a:r>
                  <a:rPr lang="en-US" sz="1300" b="1"/>
                  <a:t>PARTNERS</a:t>
                </a:r>
              </a:p>
            </p:txBody>
          </p:sp>
        </p:grpSp>
        <p:grpSp>
          <p:nvGrpSpPr>
            <p:cNvPr id="17" name="Group 54"/>
            <p:cNvGrpSpPr>
              <a:grpSpLocks/>
            </p:cNvGrpSpPr>
            <p:nvPr/>
          </p:nvGrpSpPr>
          <p:grpSpPr bwMode="auto">
            <a:xfrm>
              <a:off x="3970338" y="4491038"/>
              <a:ext cx="1219200" cy="1290637"/>
              <a:chOff x="4002" y="2920"/>
              <a:chExt cx="1228" cy="975"/>
            </a:xfrm>
          </p:grpSpPr>
          <p:sp>
            <p:nvSpPr>
              <p:cNvPr id="11354" name="Text Box 55"/>
              <p:cNvSpPr txBox="1">
                <a:spLocks noChangeArrowheads="1"/>
              </p:cNvSpPr>
              <p:nvPr/>
            </p:nvSpPr>
            <p:spPr bwMode="auto">
              <a:xfrm>
                <a:off x="4160" y="3676"/>
                <a:ext cx="940" cy="219"/>
              </a:xfrm>
              <a:prstGeom prst="rect">
                <a:avLst/>
              </a:prstGeom>
              <a:noFill/>
              <a:ln w="9525">
                <a:noFill/>
                <a:miter lim="800000"/>
                <a:headEnd/>
                <a:tailEnd/>
              </a:ln>
            </p:spPr>
            <p:txBody>
              <a:bodyPr wrap="none" lIns="0" tIns="45718" rIns="0" bIns="45718" anchor="b">
                <a:spAutoFit/>
              </a:bodyPr>
              <a:lstStyle/>
              <a:p>
                <a:pPr algn="ctr"/>
                <a:r>
                  <a:rPr lang="en-US" sz="1300" b="1"/>
                  <a:t>SUPPLIERS</a:t>
                </a:r>
              </a:p>
            </p:txBody>
          </p:sp>
          <p:grpSp>
            <p:nvGrpSpPr>
              <p:cNvPr id="18" name="Group 56"/>
              <p:cNvGrpSpPr>
                <a:grpSpLocks/>
              </p:cNvGrpSpPr>
              <p:nvPr/>
            </p:nvGrpSpPr>
            <p:grpSpPr bwMode="auto">
              <a:xfrm>
                <a:off x="4002" y="2920"/>
                <a:ext cx="1228" cy="734"/>
                <a:chOff x="2628" y="2406"/>
                <a:chExt cx="768" cy="612"/>
              </a:xfrm>
            </p:grpSpPr>
            <p:grpSp>
              <p:nvGrpSpPr>
                <p:cNvPr id="19" name="Group 57"/>
                <p:cNvGrpSpPr>
                  <a:grpSpLocks/>
                </p:cNvGrpSpPr>
                <p:nvPr/>
              </p:nvGrpSpPr>
              <p:grpSpPr bwMode="auto">
                <a:xfrm>
                  <a:off x="2666" y="2752"/>
                  <a:ext cx="730" cy="266"/>
                  <a:chOff x="348" y="1511"/>
                  <a:chExt cx="2136" cy="777"/>
                </a:xfrm>
              </p:grpSpPr>
              <p:sp>
                <p:nvSpPr>
                  <p:cNvPr id="11364" name="Oval 58"/>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65" name="Oval 59"/>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nvGrpSpPr>
                <p:cNvPr id="20" name="Group 60"/>
                <p:cNvGrpSpPr>
                  <a:grpSpLocks/>
                </p:cNvGrpSpPr>
                <p:nvPr/>
              </p:nvGrpSpPr>
              <p:grpSpPr bwMode="auto">
                <a:xfrm>
                  <a:off x="2628" y="2557"/>
                  <a:ext cx="278" cy="287"/>
                  <a:chOff x="3840" y="2405"/>
                  <a:chExt cx="672" cy="695"/>
                </a:xfrm>
              </p:grpSpPr>
              <p:sp>
                <p:nvSpPr>
                  <p:cNvPr id="11362" name="Oval 61"/>
                  <p:cNvSpPr>
                    <a:spLocks noChangeArrowheads="1"/>
                  </p:cNvSpPr>
                  <p:nvPr/>
                </p:nvSpPr>
                <p:spPr bwMode="auto">
                  <a:xfrm>
                    <a:off x="3840" y="2828"/>
                    <a:ext cx="672" cy="272"/>
                  </a:xfrm>
                  <a:prstGeom prst="ellipse">
                    <a:avLst/>
                  </a:prstGeom>
                  <a:solidFill>
                    <a:srgbClr val="0E59C8"/>
                  </a:solidFill>
                  <a:ln w="9525">
                    <a:noFill/>
                    <a:round/>
                    <a:headEnd/>
                    <a:tailEnd/>
                  </a:ln>
                </p:spPr>
                <p:txBody>
                  <a:bodyPr wrap="none" anchor="ctr"/>
                  <a:lstStyle/>
                  <a:p>
                    <a:endParaRPr lang="de-DE"/>
                  </a:p>
                </p:txBody>
              </p:sp>
              <p:pic>
                <p:nvPicPr>
                  <p:cNvPr id="11363" name="Picture 62"/>
                  <p:cNvPicPr>
                    <a:picLocks noChangeAspect="1" noChangeArrowheads="1"/>
                  </p:cNvPicPr>
                  <p:nvPr/>
                </p:nvPicPr>
                <p:blipFill>
                  <a:blip r:embed="rId12" cstate="print"/>
                  <a:srcRect/>
                  <a:stretch>
                    <a:fillRect/>
                  </a:stretch>
                </p:blipFill>
                <p:spPr bwMode="auto">
                  <a:xfrm>
                    <a:off x="3965" y="2405"/>
                    <a:ext cx="403" cy="619"/>
                  </a:xfrm>
                  <a:prstGeom prst="rect">
                    <a:avLst/>
                  </a:prstGeom>
                  <a:noFill/>
                  <a:ln w="9525">
                    <a:noFill/>
                    <a:miter lim="800000"/>
                    <a:headEnd/>
                    <a:tailEnd/>
                  </a:ln>
                </p:spPr>
              </p:pic>
            </p:grpSp>
            <p:grpSp>
              <p:nvGrpSpPr>
                <p:cNvPr id="21" name="Group 63"/>
                <p:cNvGrpSpPr>
                  <a:grpSpLocks/>
                </p:cNvGrpSpPr>
                <p:nvPr/>
              </p:nvGrpSpPr>
              <p:grpSpPr bwMode="auto">
                <a:xfrm>
                  <a:off x="2880" y="2406"/>
                  <a:ext cx="400" cy="582"/>
                  <a:chOff x="3216" y="3360"/>
                  <a:chExt cx="466" cy="678"/>
                </a:xfrm>
              </p:grpSpPr>
              <p:pic>
                <p:nvPicPr>
                  <p:cNvPr id="11359" name="Picture 64"/>
                  <p:cNvPicPr>
                    <a:picLocks noChangeAspect="1" noChangeArrowheads="1"/>
                  </p:cNvPicPr>
                  <p:nvPr/>
                </p:nvPicPr>
                <p:blipFill>
                  <a:blip r:embed="rId13" cstate="print"/>
                  <a:srcRect/>
                  <a:stretch>
                    <a:fillRect/>
                  </a:stretch>
                </p:blipFill>
                <p:spPr bwMode="auto">
                  <a:xfrm>
                    <a:off x="3216" y="3408"/>
                    <a:ext cx="274" cy="570"/>
                  </a:xfrm>
                  <a:prstGeom prst="rect">
                    <a:avLst/>
                  </a:prstGeom>
                  <a:noFill/>
                  <a:ln w="9525">
                    <a:noFill/>
                    <a:miter lim="800000"/>
                    <a:headEnd/>
                    <a:tailEnd/>
                  </a:ln>
                </p:spPr>
              </p:pic>
              <p:pic>
                <p:nvPicPr>
                  <p:cNvPr id="11360" name="Picture 65"/>
                  <p:cNvPicPr>
                    <a:picLocks noChangeAspect="1" noChangeArrowheads="1"/>
                  </p:cNvPicPr>
                  <p:nvPr/>
                </p:nvPicPr>
                <p:blipFill>
                  <a:blip r:embed="rId13" cstate="print"/>
                  <a:srcRect/>
                  <a:stretch>
                    <a:fillRect/>
                  </a:stretch>
                </p:blipFill>
                <p:spPr bwMode="auto">
                  <a:xfrm>
                    <a:off x="3408" y="3360"/>
                    <a:ext cx="274" cy="570"/>
                  </a:xfrm>
                  <a:prstGeom prst="rect">
                    <a:avLst/>
                  </a:prstGeom>
                  <a:noFill/>
                  <a:ln w="9525">
                    <a:noFill/>
                    <a:miter lim="800000"/>
                    <a:headEnd/>
                    <a:tailEnd/>
                  </a:ln>
                </p:spPr>
              </p:pic>
              <p:pic>
                <p:nvPicPr>
                  <p:cNvPr id="11361" name="Picture 66"/>
                  <p:cNvPicPr>
                    <a:picLocks noChangeAspect="1" noChangeArrowheads="1"/>
                  </p:cNvPicPr>
                  <p:nvPr/>
                </p:nvPicPr>
                <p:blipFill>
                  <a:blip r:embed="rId13" cstate="print"/>
                  <a:srcRect/>
                  <a:stretch>
                    <a:fillRect/>
                  </a:stretch>
                </p:blipFill>
                <p:spPr bwMode="auto">
                  <a:xfrm>
                    <a:off x="3354" y="3468"/>
                    <a:ext cx="274" cy="570"/>
                  </a:xfrm>
                  <a:prstGeom prst="rect">
                    <a:avLst/>
                  </a:prstGeom>
                  <a:noFill/>
                  <a:ln w="9525">
                    <a:noFill/>
                    <a:miter lim="800000"/>
                    <a:headEnd/>
                    <a:tailEnd/>
                  </a:ln>
                </p:spPr>
              </p:pic>
            </p:grpSp>
          </p:grpSp>
        </p:grpSp>
        <p:sp>
          <p:nvSpPr>
            <p:cNvPr id="11285" name="Oval 67"/>
            <p:cNvSpPr>
              <a:spLocks noChangeArrowheads="1"/>
            </p:cNvSpPr>
            <p:nvPr/>
          </p:nvSpPr>
          <p:spPr bwMode="auto">
            <a:xfrm>
              <a:off x="1684338" y="2967038"/>
              <a:ext cx="1066800" cy="381000"/>
            </a:xfrm>
            <a:prstGeom prst="ellipse">
              <a:avLst/>
            </a:prstGeom>
            <a:solidFill>
              <a:schemeClr val="bg1"/>
            </a:solidFill>
            <a:ln w="9525">
              <a:noFill/>
              <a:round/>
              <a:headEnd/>
              <a:tailEnd/>
            </a:ln>
          </p:spPr>
          <p:txBody>
            <a:bodyPr wrap="none" anchor="ctr"/>
            <a:lstStyle/>
            <a:p>
              <a:endParaRPr lang="de-DE"/>
            </a:p>
          </p:txBody>
        </p:sp>
        <p:grpSp>
          <p:nvGrpSpPr>
            <p:cNvPr id="22" name="Group 68"/>
            <p:cNvGrpSpPr>
              <a:grpSpLocks/>
            </p:cNvGrpSpPr>
            <p:nvPr/>
          </p:nvGrpSpPr>
          <p:grpSpPr bwMode="auto">
            <a:xfrm>
              <a:off x="1684338" y="2954338"/>
              <a:ext cx="1104900" cy="485775"/>
              <a:chOff x="864" y="864"/>
              <a:chExt cx="3984" cy="1755"/>
            </a:xfrm>
          </p:grpSpPr>
          <p:pic>
            <p:nvPicPr>
              <p:cNvPr id="11349" name="Picture 69"/>
              <p:cNvPicPr>
                <a:picLocks noChangeAspect="1" noChangeArrowheads="1"/>
              </p:cNvPicPr>
              <p:nvPr/>
            </p:nvPicPr>
            <p:blipFill>
              <a:blip r:embed="rId14" cstate="print"/>
              <a:srcRect/>
              <a:stretch>
                <a:fillRect/>
              </a:stretch>
            </p:blipFill>
            <p:spPr bwMode="auto">
              <a:xfrm>
                <a:off x="864" y="864"/>
                <a:ext cx="3984" cy="1641"/>
              </a:xfrm>
              <a:prstGeom prst="rect">
                <a:avLst/>
              </a:prstGeom>
              <a:noFill/>
              <a:ln w="9525">
                <a:noFill/>
                <a:miter lim="800000"/>
                <a:headEnd/>
                <a:tailEnd/>
              </a:ln>
            </p:spPr>
          </p:pic>
          <p:sp>
            <p:nvSpPr>
              <p:cNvPr id="11350" name="Oval 70"/>
              <p:cNvSpPr>
                <a:spLocks noChangeArrowheads="1"/>
              </p:cNvSpPr>
              <p:nvPr/>
            </p:nvSpPr>
            <p:spPr bwMode="auto">
              <a:xfrm>
                <a:off x="1833" y="912"/>
                <a:ext cx="2034" cy="1486"/>
              </a:xfrm>
              <a:prstGeom prst="ellipse">
                <a:avLst/>
              </a:prstGeom>
              <a:solidFill>
                <a:schemeClr val="bg1"/>
              </a:solidFill>
              <a:ln w="9525">
                <a:noFill/>
                <a:round/>
                <a:headEnd/>
                <a:tailEnd/>
              </a:ln>
            </p:spPr>
            <p:txBody>
              <a:bodyPr wrap="none" anchor="ctr"/>
              <a:lstStyle/>
              <a:p>
                <a:endParaRPr lang="de-DE"/>
              </a:p>
            </p:txBody>
          </p:sp>
          <p:grpSp>
            <p:nvGrpSpPr>
              <p:cNvPr id="23" name="Group 71"/>
              <p:cNvGrpSpPr>
                <a:grpSpLocks/>
              </p:cNvGrpSpPr>
              <p:nvPr/>
            </p:nvGrpSpPr>
            <p:grpSpPr bwMode="auto">
              <a:xfrm>
                <a:off x="2016" y="2025"/>
                <a:ext cx="1632" cy="594"/>
                <a:chOff x="348" y="1511"/>
                <a:chExt cx="2136" cy="777"/>
              </a:xfrm>
            </p:grpSpPr>
            <p:sp>
              <p:nvSpPr>
                <p:cNvPr id="11352" name="Oval 72"/>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53" name="Oval 73"/>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sp>
          <p:nvSpPr>
            <p:cNvPr id="11287" name="Oval 74"/>
            <p:cNvSpPr>
              <a:spLocks noChangeArrowheads="1"/>
            </p:cNvSpPr>
            <p:nvPr/>
          </p:nvSpPr>
          <p:spPr bwMode="auto">
            <a:xfrm>
              <a:off x="2370138" y="3575050"/>
              <a:ext cx="1219200" cy="515938"/>
            </a:xfrm>
            <a:prstGeom prst="ellipse">
              <a:avLst/>
            </a:prstGeom>
            <a:solidFill>
              <a:schemeClr val="bg1"/>
            </a:solidFill>
            <a:ln w="9525">
              <a:noFill/>
              <a:round/>
              <a:headEnd/>
              <a:tailEnd/>
            </a:ln>
          </p:spPr>
          <p:txBody>
            <a:bodyPr wrap="none" anchor="ctr"/>
            <a:lstStyle/>
            <a:p>
              <a:endParaRPr lang="de-DE"/>
            </a:p>
          </p:txBody>
        </p:sp>
        <p:grpSp>
          <p:nvGrpSpPr>
            <p:cNvPr id="24" name="Group 75"/>
            <p:cNvGrpSpPr>
              <a:grpSpLocks/>
            </p:cNvGrpSpPr>
            <p:nvPr/>
          </p:nvGrpSpPr>
          <p:grpSpPr bwMode="auto">
            <a:xfrm>
              <a:off x="2332038" y="3575050"/>
              <a:ext cx="1333500" cy="601663"/>
              <a:chOff x="864" y="864"/>
              <a:chExt cx="3984" cy="1755"/>
            </a:xfrm>
          </p:grpSpPr>
          <p:pic>
            <p:nvPicPr>
              <p:cNvPr id="11344" name="Picture 76"/>
              <p:cNvPicPr>
                <a:picLocks noChangeAspect="1" noChangeArrowheads="1"/>
              </p:cNvPicPr>
              <p:nvPr/>
            </p:nvPicPr>
            <p:blipFill>
              <a:blip r:embed="rId15" cstate="print"/>
              <a:srcRect/>
              <a:stretch>
                <a:fillRect/>
              </a:stretch>
            </p:blipFill>
            <p:spPr bwMode="auto">
              <a:xfrm>
                <a:off x="864" y="864"/>
                <a:ext cx="3984" cy="1641"/>
              </a:xfrm>
              <a:prstGeom prst="rect">
                <a:avLst/>
              </a:prstGeom>
              <a:noFill/>
              <a:ln w="9525">
                <a:noFill/>
                <a:miter lim="800000"/>
                <a:headEnd/>
                <a:tailEnd/>
              </a:ln>
            </p:spPr>
          </p:pic>
          <p:sp>
            <p:nvSpPr>
              <p:cNvPr id="11345" name="Oval 77"/>
              <p:cNvSpPr>
                <a:spLocks noChangeArrowheads="1"/>
              </p:cNvSpPr>
              <p:nvPr/>
            </p:nvSpPr>
            <p:spPr bwMode="auto">
              <a:xfrm>
                <a:off x="1833" y="912"/>
                <a:ext cx="2034" cy="1486"/>
              </a:xfrm>
              <a:prstGeom prst="ellipse">
                <a:avLst/>
              </a:prstGeom>
              <a:solidFill>
                <a:schemeClr val="bg1"/>
              </a:solidFill>
              <a:ln w="9525">
                <a:noFill/>
                <a:round/>
                <a:headEnd/>
                <a:tailEnd/>
              </a:ln>
            </p:spPr>
            <p:txBody>
              <a:bodyPr wrap="none" anchor="ctr"/>
              <a:lstStyle/>
              <a:p>
                <a:endParaRPr lang="de-DE"/>
              </a:p>
            </p:txBody>
          </p:sp>
          <p:grpSp>
            <p:nvGrpSpPr>
              <p:cNvPr id="25" name="Group 78"/>
              <p:cNvGrpSpPr>
                <a:grpSpLocks/>
              </p:cNvGrpSpPr>
              <p:nvPr/>
            </p:nvGrpSpPr>
            <p:grpSpPr bwMode="auto">
              <a:xfrm>
                <a:off x="2016" y="2025"/>
                <a:ext cx="1632" cy="594"/>
                <a:chOff x="348" y="1511"/>
                <a:chExt cx="2136" cy="777"/>
              </a:xfrm>
            </p:grpSpPr>
            <p:sp>
              <p:nvSpPr>
                <p:cNvPr id="11347" name="Oval 79"/>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48" name="Oval 80"/>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sp>
          <p:nvSpPr>
            <p:cNvPr id="11289" name="Oval 81"/>
            <p:cNvSpPr>
              <a:spLocks noChangeArrowheads="1"/>
            </p:cNvSpPr>
            <p:nvPr/>
          </p:nvSpPr>
          <p:spPr bwMode="auto">
            <a:xfrm>
              <a:off x="3884613" y="3824288"/>
              <a:ext cx="1371600" cy="533400"/>
            </a:xfrm>
            <a:prstGeom prst="ellipse">
              <a:avLst/>
            </a:prstGeom>
            <a:solidFill>
              <a:schemeClr val="bg1"/>
            </a:solidFill>
            <a:ln w="9525">
              <a:noFill/>
              <a:round/>
              <a:headEnd/>
              <a:tailEnd/>
            </a:ln>
          </p:spPr>
          <p:txBody>
            <a:bodyPr wrap="none" anchor="ctr"/>
            <a:lstStyle/>
            <a:p>
              <a:endParaRPr lang="de-DE"/>
            </a:p>
          </p:txBody>
        </p:sp>
        <p:grpSp>
          <p:nvGrpSpPr>
            <p:cNvPr id="26" name="Group 82"/>
            <p:cNvGrpSpPr>
              <a:grpSpLocks/>
            </p:cNvGrpSpPr>
            <p:nvPr/>
          </p:nvGrpSpPr>
          <p:grpSpPr bwMode="auto">
            <a:xfrm>
              <a:off x="3798888" y="3805238"/>
              <a:ext cx="1543050" cy="679450"/>
              <a:chOff x="864" y="864"/>
              <a:chExt cx="3984" cy="1755"/>
            </a:xfrm>
          </p:grpSpPr>
          <p:pic>
            <p:nvPicPr>
              <p:cNvPr id="11339" name="Picture 83"/>
              <p:cNvPicPr>
                <a:picLocks noChangeAspect="1" noChangeArrowheads="1"/>
              </p:cNvPicPr>
              <p:nvPr/>
            </p:nvPicPr>
            <p:blipFill>
              <a:blip r:embed="rId15" cstate="print"/>
              <a:srcRect/>
              <a:stretch>
                <a:fillRect/>
              </a:stretch>
            </p:blipFill>
            <p:spPr bwMode="auto">
              <a:xfrm>
                <a:off x="864" y="864"/>
                <a:ext cx="3984" cy="1641"/>
              </a:xfrm>
              <a:prstGeom prst="rect">
                <a:avLst/>
              </a:prstGeom>
              <a:noFill/>
              <a:ln w="9525">
                <a:noFill/>
                <a:miter lim="800000"/>
                <a:headEnd/>
                <a:tailEnd/>
              </a:ln>
            </p:spPr>
          </p:pic>
          <p:sp>
            <p:nvSpPr>
              <p:cNvPr id="11340" name="Oval 84"/>
              <p:cNvSpPr>
                <a:spLocks noChangeArrowheads="1"/>
              </p:cNvSpPr>
              <p:nvPr/>
            </p:nvSpPr>
            <p:spPr bwMode="auto">
              <a:xfrm>
                <a:off x="1833" y="912"/>
                <a:ext cx="2034" cy="1486"/>
              </a:xfrm>
              <a:prstGeom prst="ellipse">
                <a:avLst/>
              </a:prstGeom>
              <a:solidFill>
                <a:schemeClr val="bg1"/>
              </a:solidFill>
              <a:ln w="9525">
                <a:noFill/>
                <a:round/>
                <a:headEnd/>
                <a:tailEnd/>
              </a:ln>
            </p:spPr>
            <p:txBody>
              <a:bodyPr wrap="none" anchor="ctr"/>
              <a:lstStyle/>
              <a:p>
                <a:endParaRPr lang="de-DE"/>
              </a:p>
            </p:txBody>
          </p:sp>
          <p:grpSp>
            <p:nvGrpSpPr>
              <p:cNvPr id="27" name="Group 85"/>
              <p:cNvGrpSpPr>
                <a:grpSpLocks/>
              </p:cNvGrpSpPr>
              <p:nvPr/>
            </p:nvGrpSpPr>
            <p:grpSpPr bwMode="auto">
              <a:xfrm>
                <a:off x="2016" y="2025"/>
                <a:ext cx="1632" cy="594"/>
                <a:chOff x="348" y="1511"/>
                <a:chExt cx="2136" cy="777"/>
              </a:xfrm>
            </p:grpSpPr>
            <p:sp>
              <p:nvSpPr>
                <p:cNvPr id="11342" name="Oval 86"/>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43" name="Oval 87"/>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sp>
          <p:nvSpPr>
            <p:cNvPr id="11291" name="Oval 88"/>
            <p:cNvSpPr>
              <a:spLocks noChangeArrowheads="1"/>
            </p:cNvSpPr>
            <p:nvPr/>
          </p:nvSpPr>
          <p:spPr bwMode="auto">
            <a:xfrm>
              <a:off x="5475288" y="3605213"/>
              <a:ext cx="1219200" cy="476250"/>
            </a:xfrm>
            <a:prstGeom prst="ellipse">
              <a:avLst/>
            </a:prstGeom>
            <a:solidFill>
              <a:schemeClr val="bg1"/>
            </a:solidFill>
            <a:ln w="9525">
              <a:noFill/>
              <a:round/>
              <a:headEnd/>
              <a:tailEnd/>
            </a:ln>
          </p:spPr>
          <p:txBody>
            <a:bodyPr wrap="none" anchor="ctr"/>
            <a:lstStyle/>
            <a:p>
              <a:endParaRPr lang="de-DE"/>
            </a:p>
          </p:txBody>
        </p:sp>
        <p:grpSp>
          <p:nvGrpSpPr>
            <p:cNvPr id="28" name="Group 89"/>
            <p:cNvGrpSpPr>
              <a:grpSpLocks/>
            </p:cNvGrpSpPr>
            <p:nvPr/>
          </p:nvGrpSpPr>
          <p:grpSpPr bwMode="auto">
            <a:xfrm>
              <a:off x="5418138" y="3579813"/>
              <a:ext cx="1333500" cy="585787"/>
              <a:chOff x="864" y="864"/>
              <a:chExt cx="3984" cy="1755"/>
            </a:xfrm>
          </p:grpSpPr>
          <p:pic>
            <p:nvPicPr>
              <p:cNvPr id="11334" name="Picture 90"/>
              <p:cNvPicPr>
                <a:picLocks noChangeAspect="1" noChangeArrowheads="1"/>
              </p:cNvPicPr>
              <p:nvPr/>
            </p:nvPicPr>
            <p:blipFill>
              <a:blip r:embed="rId15" cstate="print"/>
              <a:srcRect/>
              <a:stretch>
                <a:fillRect/>
              </a:stretch>
            </p:blipFill>
            <p:spPr bwMode="auto">
              <a:xfrm>
                <a:off x="864" y="864"/>
                <a:ext cx="3984" cy="1641"/>
              </a:xfrm>
              <a:prstGeom prst="rect">
                <a:avLst/>
              </a:prstGeom>
              <a:noFill/>
              <a:ln w="9525">
                <a:noFill/>
                <a:miter lim="800000"/>
                <a:headEnd/>
                <a:tailEnd/>
              </a:ln>
            </p:spPr>
          </p:pic>
          <p:sp>
            <p:nvSpPr>
              <p:cNvPr id="11335" name="Oval 91"/>
              <p:cNvSpPr>
                <a:spLocks noChangeArrowheads="1"/>
              </p:cNvSpPr>
              <p:nvPr/>
            </p:nvSpPr>
            <p:spPr bwMode="auto">
              <a:xfrm>
                <a:off x="1833" y="912"/>
                <a:ext cx="2034" cy="1486"/>
              </a:xfrm>
              <a:prstGeom prst="ellipse">
                <a:avLst/>
              </a:prstGeom>
              <a:solidFill>
                <a:schemeClr val="bg1"/>
              </a:solidFill>
              <a:ln w="9525">
                <a:noFill/>
                <a:round/>
                <a:headEnd/>
                <a:tailEnd/>
              </a:ln>
            </p:spPr>
            <p:txBody>
              <a:bodyPr wrap="none" anchor="ctr"/>
              <a:lstStyle/>
              <a:p>
                <a:endParaRPr lang="de-DE"/>
              </a:p>
            </p:txBody>
          </p:sp>
          <p:grpSp>
            <p:nvGrpSpPr>
              <p:cNvPr id="29" name="Group 92"/>
              <p:cNvGrpSpPr>
                <a:grpSpLocks/>
              </p:cNvGrpSpPr>
              <p:nvPr/>
            </p:nvGrpSpPr>
            <p:grpSpPr bwMode="auto">
              <a:xfrm>
                <a:off x="2016" y="2025"/>
                <a:ext cx="1632" cy="594"/>
                <a:chOff x="348" y="1511"/>
                <a:chExt cx="2136" cy="777"/>
              </a:xfrm>
            </p:grpSpPr>
            <p:sp>
              <p:nvSpPr>
                <p:cNvPr id="11337" name="Oval 93"/>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38" name="Oval 94"/>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sp>
          <p:nvSpPr>
            <p:cNvPr id="11293" name="Oval 95"/>
            <p:cNvSpPr>
              <a:spLocks noChangeArrowheads="1"/>
            </p:cNvSpPr>
            <p:nvPr/>
          </p:nvSpPr>
          <p:spPr bwMode="auto">
            <a:xfrm>
              <a:off x="6608763" y="3051175"/>
              <a:ext cx="990600" cy="381000"/>
            </a:xfrm>
            <a:prstGeom prst="ellipse">
              <a:avLst/>
            </a:prstGeom>
            <a:solidFill>
              <a:schemeClr val="bg1"/>
            </a:solidFill>
            <a:ln w="9525">
              <a:noFill/>
              <a:round/>
              <a:headEnd/>
              <a:tailEnd/>
            </a:ln>
          </p:spPr>
          <p:txBody>
            <a:bodyPr wrap="none" anchor="ctr"/>
            <a:lstStyle/>
            <a:p>
              <a:endParaRPr lang="de-DE"/>
            </a:p>
          </p:txBody>
        </p:sp>
        <p:grpSp>
          <p:nvGrpSpPr>
            <p:cNvPr id="30" name="Group 96"/>
            <p:cNvGrpSpPr>
              <a:grpSpLocks/>
            </p:cNvGrpSpPr>
            <p:nvPr/>
          </p:nvGrpSpPr>
          <p:grpSpPr bwMode="auto">
            <a:xfrm>
              <a:off x="6561138" y="3030538"/>
              <a:ext cx="1104900" cy="485775"/>
              <a:chOff x="864" y="864"/>
              <a:chExt cx="3984" cy="1755"/>
            </a:xfrm>
          </p:grpSpPr>
          <p:pic>
            <p:nvPicPr>
              <p:cNvPr id="11329" name="Picture 97"/>
              <p:cNvPicPr>
                <a:picLocks noChangeAspect="1" noChangeArrowheads="1"/>
              </p:cNvPicPr>
              <p:nvPr/>
            </p:nvPicPr>
            <p:blipFill>
              <a:blip r:embed="rId14" cstate="print"/>
              <a:srcRect/>
              <a:stretch>
                <a:fillRect/>
              </a:stretch>
            </p:blipFill>
            <p:spPr bwMode="auto">
              <a:xfrm>
                <a:off x="864" y="864"/>
                <a:ext cx="3984" cy="1641"/>
              </a:xfrm>
              <a:prstGeom prst="rect">
                <a:avLst/>
              </a:prstGeom>
              <a:noFill/>
              <a:ln w="9525">
                <a:noFill/>
                <a:miter lim="800000"/>
                <a:headEnd/>
                <a:tailEnd/>
              </a:ln>
            </p:spPr>
          </p:pic>
          <p:sp>
            <p:nvSpPr>
              <p:cNvPr id="11330" name="Oval 98"/>
              <p:cNvSpPr>
                <a:spLocks noChangeArrowheads="1"/>
              </p:cNvSpPr>
              <p:nvPr/>
            </p:nvSpPr>
            <p:spPr bwMode="auto">
              <a:xfrm>
                <a:off x="1833" y="912"/>
                <a:ext cx="2034" cy="1486"/>
              </a:xfrm>
              <a:prstGeom prst="ellipse">
                <a:avLst/>
              </a:prstGeom>
              <a:solidFill>
                <a:schemeClr val="bg1"/>
              </a:solidFill>
              <a:ln w="9525">
                <a:noFill/>
                <a:round/>
                <a:headEnd/>
                <a:tailEnd/>
              </a:ln>
            </p:spPr>
            <p:txBody>
              <a:bodyPr wrap="none" anchor="ctr"/>
              <a:lstStyle/>
              <a:p>
                <a:endParaRPr lang="de-DE"/>
              </a:p>
            </p:txBody>
          </p:sp>
          <p:grpSp>
            <p:nvGrpSpPr>
              <p:cNvPr id="31" name="Group 99"/>
              <p:cNvGrpSpPr>
                <a:grpSpLocks/>
              </p:cNvGrpSpPr>
              <p:nvPr/>
            </p:nvGrpSpPr>
            <p:grpSpPr bwMode="auto">
              <a:xfrm>
                <a:off x="2016" y="2025"/>
                <a:ext cx="1632" cy="594"/>
                <a:chOff x="348" y="1511"/>
                <a:chExt cx="2136" cy="777"/>
              </a:xfrm>
            </p:grpSpPr>
            <p:sp>
              <p:nvSpPr>
                <p:cNvPr id="11332" name="Oval 100"/>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33" name="Oval 101"/>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pic>
          <p:nvPicPr>
            <p:cNvPr id="11295" name="Picture 102" descr="Finanace-Man_DollarSign_ns"/>
            <p:cNvPicPr>
              <a:picLocks noChangeAspect="1" noChangeArrowheads="1"/>
            </p:cNvPicPr>
            <p:nvPr/>
          </p:nvPicPr>
          <p:blipFill>
            <a:blip r:embed="rId16" cstate="print"/>
            <a:srcRect/>
            <a:stretch>
              <a:fillRect/>
            </a:stretch>
          </p:blipFill>
          <p:spPr bwMode="auto">
            <a:xfrm>
              <a:off x="4351338" y="3246438"/>
              <a:ext cx="454025" cy="939800"/>
            </a:xfrm>
            <a:prstGeom prst="rect">
              <a:avLst/>
            </a:prstGeom>
            <a:noFill/>
            <a:ln w="9525">
              <a:noFill/>
              <a:miter lim="800000"/>
              <a:headEnd/>
              <a:tailEnd/>
            </a:ln>
          </p:spPr>
        </p:pic>
        <p:pic>
          <p:nvPicPr>
            <p:cNvPr id="11296" name="Picture 103" descr="HR2_ns"/>
            <p:cNvPicPr>
              <a:picLocks noChangeAspect="1" noChangeArrowheads="1"/>
            </p:cNvPicPr>
            <p:nvPr/>
          </p:nvPicPr>
          <p:blipFill>
            <a:blip r:embed="rId17" cstate="print"/>
            <a:srcRect/>
            <a:stretch>
              <a:fillRect/>
            </a:stretch>
          </p:blipFill>
          <p:spPr bwMode="auto">
            <a:xfrm>
              <a:off x="5832475" y="3027363"/>
              <a:ext cx="728663" cy="876300"/>
            </a:xfrm>
            <a:prstGeom prst="rect">
              <a:avLst/>
            </a:prstGeom>
            <a:noFill/>
            <a:ln w="9525">
              <a:noFill/>
              <a:miter lim="800000"/>
              <a:headEnd/>
              <a:tailEnd/>
            </a:ln>
          </p:spPr>
        </p:pic>
        <p:pic>
          <p:nvPicPr>
            <p:cNvPr id="11297" name="Picture 104" descr="Sales-Man_Briefcase_ns"/>
            <p:cNvPicPr>
              <a:picLocks noChangeAspect="1" noChangeArrowheads="1"/>
            </p:cNvPicPr>
            <p:nvPr/>
          </p:nvPicPr>
          <p:blipFill>
            <a:blip r:embed="rId18" cstate="print"/>
            <a:srcRect/>
            <a:stretch>
              <a:fillRect/>
            </a:stretch>
          </p:blipFill>
          <p:spPr bwMode="auto">
            <a:xfrm>
              <a:off x="1912938" y="2509838"/>
              <a:ext cx="487362" cy="698500"/>
            </a:xfrm>
            <a:prstGeom prst="rect">
              <a:avLst/>
            </a:prstGeom>
            <a:noFill/>
            <a:ln w="9525">
              <a:noFill/>
              <a:miter lim="800000"/>
              <a:headEnd/>
              <a:tailEnd/>
            </a:ln>
          </p:spPr>
        </p:pic>
        <p:pic>
          <p:nvPicPr>
            <p:cNvPr id="11298" name="Picture 105" descr="CustServ_ns"/>
            <p:cNvPicPr>
              <a:picLocks noChangeAspect="1" noChangeArrowheads="1"/>
            </p:cNvPicPr>
            <p:nvPr/>
          </p:nvPicPr>
          <p:blipFill>
            <a:blip r:embed="rId19" cstate="print"/>
            <a:srcRect/>
            <a:stretch>
              <a:fillRect/>
            </a:stretch>
          </p:blipFill>
          <p:spPr bwMode="auto">
            <a:xfrm>
              <a:off x="6713538" y="2649538"/>
              <a:ext cx="809625" cy="684212"/>
            </a:xfrm>
            <a:prstGeom prst="rect">
              <a:avLst/>
            </a:prstGeom>
            <a:noFill/>
            <a:ln w="9525">
              <a:noFill/>
              <a:miter lim="800000"/>
              <a:headEnd/>
              <a:tailEnd/>
            </a:ln>
          </p:spPr>
        </p:pic>
        <p:pic>
          <p:nvPicPr>
            <p:cNvPr id="11299" name="Picture 106" descr="Mktg-Man_PieChart_v2"/>
            <p:cNvPicPr>
              <a:picLocks noChangeAspect="1" noChangeArrowheads="1"/>
            </p:cNvPicPr>
            <p:nvPr/>
          </p:nvPicPr>
          <p:blipFill>
            <a:blip r:embed="rId20" cstate="print"/>
            <a:srcRect/>
            <a:stretch>
              <a:fillRect/>
            </a:stretch>
          </p:blipFill>
          <p:spPr bwMode="auto">
            <a:xfrm>
              <a:off x="2871788" y="3106738"/>
              <a:ext cx="488950" cy="711200"/>
            </a:xfrm>
            <a:prstGeom prst="rect">
              <a:avLst/>
            </a:prstGeom>
            <a:noFill/>
            <a:ln w="9525">
              <a:noFill/>
              <a:miter lim="800000"/>
              <a:headEnd/>
              <a:tailEnd/>
            </a:ln>
          </p:spPr>
        </p:pic>
        <p:pic>
          <p:nvPicPr>
            <p:cNvPr id="11300" name="Picture 107"/>
            <p:cNvPicPr>
              <a:picLocks noChangeAspect="1" noChangeArrowheads="1"/>
            </p:cNvPicPr>
            <p:nvPr/>
          </p:nvPicPr>
          <p:blipFill>
            <a:blip r:embed="rId21" cstate="print"/>
            <a:srcRect/>
            <a:stretch>
              <a:fillRect/>
            </a:stretch>
          </p:blipFill>
          <p:spPr bwMode="auto">
            <a:xfrm>
              <a:off x="2093913" y="3159125"/>
              <a:ext cx="273050" cy="284163"/>
            </a:xfrm>
            <a:prstGeom prst="rect">
              <a:avLst/>
            </a:prstGeom>
            <a:noFill/>
            <a:ln w="9525">
              <a:noFill/>
              <a:miter lim="800000"/>
              <a:headEnd/>
              <a:tailEnd/>
            </a:ln>
          </p:spPr>
        </p:pic>
        <p:pic>
          <p:nvPicPr>
            <p:cNvPr id="11301" name="Picture 108"/>
            <p:cNvPicPr>
              <a:picLocks noChangeAspect="1" noChangeArrowheads="1"/>
            </p:cNvPicPr>
            <p:nvPr/>
          </p:nvPicPr>
          <p:blipFill>
            <a:blip r:embed="rId22" cstate="print"/>
            <a:srcRect/>
            <a:stretch>
              <a:fillRect/>
            </a:stretch>
          </p:blipFill>
          <p:spPr bwMode="auto">
            <a:xfrm>
              <a:off x="2727325" y="3778250"/>
              <a:ext cx="444500" cy="403225"/>
            </a:xfrm>
            <a:prstGeom prst="rect">
              <a:avLst/>
            </a:prstGeom>
            <a:noFill/>
            <a:ln w="9525">
              <a:noFill/>
              <a:miter lim="800000"/>
              <a:headEnd/>
              <a:tailEnd/>
            </a:ln>
          </p:spPr>
        </p:pic>
        <p:pic>
          <p:nvPicPr>
            <p:cNvPr id="11302" name="Picture 109"/>
            <p:cNvPicPr>
              <a:picLocks noChangeAspect="1" noChangeArrowheads="1"/>
            </p:cNvPicPr>
            <p:nvPr/>
          </p:nvPicPr>
          <p:blipFill>
            <a:blip r:embed="rId23" cstate="print"/>
            <a:srcRect/>
            <a:stretch>
              <a:fillRect/>
            </a:stretch>
          </p:blipFill>
          <p:spPr bwMode="auto">
            <a:xfrm>
              <a:off x="4344988" y="4033838"/>
              <a:ext cx="425450" cy="457200"/>
            </a:xfrm>
            <a:prstGeom prst="rect">
              <a:avLst/>
            </a:prstGeom>
            <a:noFill/>
            <a:ln w="9525">
              <a:noFill/>
              <a:miter lim="800000"/>
              <a:headEnd/>
              <a:tailEnd/>
            </a:ln>
          </p:spPr>
        </p:pic>
        <p:pic>
          <p:nvPicPr>
            <p:cNvPr id="11303" name="Picture 110"/>
            <p:cNvPicPr>
              <a:picLocks noChangeAspect="1" noChangeArrowheads="1"/>
            </p:cNvPicPr>
            <p:nvPr/>
          </p:nvPicPr>
          <p:blipFill>
            <a:blip r:embed="rId24" cstate="print"/>
            <a:srcRect/>
            <a:stretch>
              <a:fillRect/>
            </a:stretch>
          </p:blipFill>
          <p:spPr bwMode="auto">
            <a:xfrm>
              <a:off x="5862638" y="3776663"/>
              <a:ext cx="395287" cy="358775"/>
            </a:xfrm>
            <a:prstGeom prst="rect">
              <a:avLst/>
            </a:prstGeom>
            <a:noFill/>
            <a:ln w="9525">
              <a:noFill/>
              <a:miter lim="800000"/>
              <a:headEnd/>
              <a:tailEnd/>
            </a:ln>
          </p:spPr>
        </p:pic>
        <p:pic>
          <p:nvPicPr>
            <p:cNvPr id="11304" name="Picture 111"/>
            <p:cNvPicPr>
              <a:picLocks noChangeAspect="1" noChangeArrowheads="1"/>
            </p:cNvPicPr>
            <p:nvPr/>
          </p:nvPicPr>
          <p:blipFill>
            <a:blip r:embed="rId25" cstate="print"/>
            <a:srcRect/>
            <a:stretch>
              <a:fillRect/>
            </a:stretch>
          </p:blipFill>
          <p:spPr bwMode="auto">
            <a:xfrm>
              <a:off x="6970713" y="3233738"/>
              <a:ext cx="327025" cy="284162"/>
            </a:xfrm>
            <a:prstGeom prst="rect">
              <a:avLst/>
            </a:prstGeom>
            <a:noFill/>
            <a:ln w="9525">
              <a:noFill/>
              <a:miter lim="800000"/>
              <a:headEnd/>
              <a:tailEnd/>
            </a:ln>
          </p:spPr>
        </p:pic>
        <p:grpSp>
          <p:nvGrpSpPr>
            <p:cNvPr id="11264" name="Group 112"/>
            <p:cNvGrpSpPr>
              <a:grpSpLocks/>
            </p:cNvGrpSpPr>
            <p:nvPr/>
          </p:nvGrpSpPr>
          <p:grpSpPr bwMode="auto">
            <a:xfrm>
              <a:off x="373063" y="3373438"/>
              <a:ext cx="1158875" cy="422275"/>
              <a:chOff x="348" y="1511"/>
              <a:chExt cx="2136" cy="777"/>
            </a:xfrm>
          </p:grpSpPr>
          <p:sp>
            <p:nvSpPr>
              <p:cNvPr id="11327" name="Oval 113"/>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28" name="Oval 114"/>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nvGrpSpPr>
            <p:cNvPr id="11265" name="Group 115"/>
            <p:cNvGrpSpPr>
              <a:grpSpLocks/>
            </p:cNvGrpSpPr>
            <p:nvPr/>
          </p:nvGrpSpPr>
          <p:grpSpPr bwMode="auto">
            <a:xfrm>
              <a:off x="312738" y="3063875"/>
              <a:ext cx="441325" cy="455613"/>
              <a:chOff x="3840" y="2405"/>
              <a:chExt cx="672" cy="695"/>
            </a:xfrm>
          </p:grpSpPr>
          <p:sp>
            <p:nvSpPr>
              <p:cNvPr id="11325" name="Oval 116"/>
              <p:cNvSpPr>
                <a:spLocks noChangeArrowheads="1"/>
              </p:cNvSpPr>
              <p:nvPr/>
            </p:nvSpPr>
            <p:spPr bwMode="auto">
              <a:xfrm>
                <a:off x="3840" y="2828"/>
                <a:ext cx="672" cy="272"/>
              </a:xfrm>
              <a:prstGeom prst="ellipse">
                <a:avLst/>
              </a:prstGeom>
              <a:solidFill>
                <a:srgbClr val="0E59C8"/>
              </a:solidFill>
              <a:ln w="9525">
                <a:noFill/>
                <a:round/>
                <a:headEnd/>
                <a:tailEnd/>
              </a:ln>
            </p:spPr>
            <p:txBody>
              <a:bodyPr wrap="none" anchor="ctr"/>
              <a:lstStyle/>
              <a:p>
                <a:endParaRPr lang="de-DE"/>
              </a:p>
            </p:txBody>
          </p:sp>
          <p:pic>
            <p:nvPicPr>
              <p:cNvPr id="11326" name="Picture 117"/>
              <p:cNvPicPr>
                <a:picLocks noChangeAspect="1" noChangeArrowheads="1"/>
              </p:cNvPicPr>
              <p:nvPr/>
            </p:nvPicPr>
            <p:blipFill>
              <a:blip r:embed="rId12" cstate="print"/>
              <a:srcRect/>
              <a:stretch>
                <a:fillRect/>
              </a:stretch>
            </p:blipFill>
            <p:spPr bwMode="auto">
              <a:xfrm>
                <a:off x="3965" y="2405"/>
                <a:ext cx="403" cy="619"/>
              </a:xfrm>
              <a:prstGeom prst="rect">
                <a:avLst/>
              </a:prstGeom>
              <a:noFill/>
              <a:ln w="9525">
                <a:noFill/>
                <a:miter lim="800000"/>
                <a:headEnd/>
                <a:tailEnd/>
              </a:ln>
            </p:spPr>
          </p:pic>
        </p:grpSp>
        <p:grpSp>
          <p:nvGrpSpPr>
            <p:cNvPr id="11275" name="Group 118"/>
            <p:cNvGrpSpPr>
              <a:grpSpLocks/>
            </p:cNvGrpSpPr>
            <p:nvPr/>
          </p:nvGrpSpPr>
          <p:grpSpPr bwMode="auto">
            <a:xfrm>
              <a:off x="693738" y="2813050"/>
              <a:ext cx="673100" cy="915988"/>
              <a:chOff x="1008" y="2448"/>
              <a:chExt cx="424" cy="576"/>
            </a:xfrm>
          </p:grpSpPr>
          <p:pic>
            <p:nvPicPr>
              <p:cNvPr id="11322" name="Picture 119"/>
              <p:cNvPicPr>
                <a:picLocks noChangeAspect="1" noChangeArrowheads="1"/>
              </p:cNvPicPr>
              <p:nvPr/>
            </p:nvPicPr>
            <p:blipFill>
              <a:blip r:embed="rId26" cstate="print"/>
              <a:srcRect/>
              <a:stretch>
                <a:fillRect/>
              </a:stretch>
            </p:blipFill>
            <p:spPr bwMode="auto">
              <a:xfrm>
                <a:off x="1200" y="2448"/>
                <a:ext cx="232" cy="476"/>
              </a:xfrm>
              <a:prstGeom prst="rect">
                <a:avLst/>
              </a:prstGeom>
              <a:noFill/>
              <a:ln w="9525">
                <a:noFill/>
                <a:miter lim="800000"/>
                <a:headEnd/>
                <a:tailEnd/>
              </a:ln>
            </p:spPr>
          </p:pic>
          <p:pic>
            <p:nvPicPr>
              <p:cNvPr id="11323" name="Picture 120"/>
              <p:cNvPicPr>
                <a:picLocks noChangeAspect="1" noChangeArrowheads="1"/>
              </p:cNvPicPr>
              <p:nvPr/>
            </p:nvPicPr>
            <p:blipFill>
              <a:blip r:embed="rId26" cstate="print"/>
              <a:srcRect/>
              <a:stretch>
                <a:fillRect/>
              </a:stretch>
            </p:blipFill>
            <p:spPr bwMode="auto">
              <a:xfrm>
                <a:off x="1008" y="2484"/>
                <a:ext cx="232" cy="476"/>
              </a:xfrm>
              <a:prstGeom prst="rect">
                <a:avLst/>
              </a:prstGeom>
              <a:noFill/>
              <a:ln w="9525">
                <a:noFill/>
                <a:miter lim="800000"/>
                <a:headEnd/>
                <a:tailEnd/>
              </a:ln>
            </p:spPr>
          </p:pic>
          <p:pic>
            <p:nvPicPr>
              <p:cNvPr id="11324" name="Picture 121"/>
              <p:cNvPicPr>
                <a:picLocks noChangeAspect="1" noChangeArrowheads="1"/>
              </p:cNvPicPr>
              <p:nvPr/>
            </p:nvPicPr>
            <p:blipFill>
              <a:blip r:embed="rId26" cstate="print"/>
              <a:srcRect/>
              <a:stretch>
                <a:fillRect/>
              </a:stretch>
            </p:blipFill>
            <p:spPr bwMode="auto">
              <a:xfrm>
                <a:off x="1136" y="2548"/>
                <a:ext cx="232" cy="476"/>
              </a:xfrm>
              <a:prstGeom prst="rect">
                <a:avLst/>
              </a:prstGeom>
              <a:noFill/>
              <a:ln w="9525">
                <a:noFill/>
                <a:miter lim="800000"/>
                <a:headEnd/>
                <a:tailEnd/>
              </a:ln>
            </p:spPr>
          </p:pic>
        </p:grpSp>
        <p:sp>
          <p:nvSpPr>
            <p:cNvPr id="11308" name="Text Box 122"/>
            <p:cNvSpPr txBox="1">
              <a:spLocks noChangeArrowheads="1"/>
            </p:cNvSpPr>
            <p:nvPr/>
          </p:nvSpPr>
          <p:spPr bwMode="auto">
            <a:xfrm>
              <a:off x="69850" y="3835400"/>
              <a:ext cx="1054100" cy="290513"/>
            </a:xfrm>
            <a:prstGeom prst="rect">
              <a:avLst/>
            </a:prstGeom>
            <a:noFill/>
            <a:ln w="9525">
              <a:noFill/>
              <a:miter lim="800000"/>
              <a:headEnd/>
              <a:tailEnd/>
            </a:ln>
          </p:spPr>
          <p:txBody>
            <a:bodyPr wrap="none" lIns="0" tIns="45718" rIns="0" bIns="45718" anchor="b">
              <a:spAutoFit/>
            </a:bodyPr>
            <a:lstStyle/>
            <a:p>
              <a:pPr algn="ctr"/>
              <a:r>
                <a:rPr lang="en-US" sz="1300" b="1"/>
                <a:t>CUSTOMERS</a:t>
              </a:r>
            </a:p>
          </p:txBody>
        </p:sp>
        <p:grpSp>
          <p:nvGrpSpPr>
            <p:cNvPr id="11276" name="Group 123"/>
            <p:cNvGrpSpPr>
              <a:grpSpLocks/>
            </p:cNvGrpSpPr>
            <p:nvPr/>
          </p:nvGrpSpPr>
          <p:grpSpPr bwMode="auto">
            <a:xfrm>
              <a:off x="7551738" y="2967038"/>
              <a:ext cx="1427162" cy="1417637"/>
              <a:chOff x="7611" y="1768"/>
              <a:chExt cx="1439" cy="1071"/>
            </a:xfrm>
          </p:grpSpPr>
          <p:grpSp>
            <p:nvGrpSpPr>
              <p:cNvPr id="11277" name="Group 124"/>
              <p:cNvGrpSpPr>
                <a:grpSpLocks/>
              </p:cNvGrpSpPr>
              <p:nvPr/>
            </p:nvGrpSpPr>
            <p:grpSpPr bwMode="auto">
              <a:xfrm>
                <a:off x="7611" y="1768"/>
                <a:ext cx="1229" cy="762"/>
                <a:chOff x="4872" y="2382"/>
                <a:chExt cx="768" cy="636"/>
              </a:xfrm>
            </p:grpSpPr>
            <p:grpSp>
              <p:nvGrpSpPr>
                <p:cNvPr id="11279" name="Group 125"/>
                <p:cNvGrpSpPr>
                  <a:grpSpLocks/>
                </p:cNvGrpSpPr>
                <p:nvPr/>
              </p:nvGrpSpPr>
              <p:grpSpPr bwMode="auto">
                <a:xfrm>
                  <a:off x="4910" y="2752"/>
                  <a:ext cx="730" cy="266"/>
                  <a:chOff x="348" y="1511"/>
                  <a:chExt cx="2136" cy="777"/>
                </a:xfrm>
              </p:grpSpPr>
              <p:sp>
                <p:nvSpPr>
                  <p:cNvPr id="11320" name="Oval 126"/>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21" name="Oval 127"/>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nvGrpSpPr>
                <p:cNvPr id="11280" name="Group 128"/>
                <p:cNvGrpSpPr>
                  <a:grpSpLocks/>
                </p:cNvGrpSpPr>
                <p:nvPr/>
              </p:nvGrpSpPr>
              <p:grpSpPr bwMode="auto">
                <a:xfrm>
                  <a:off x="4872" y="2557"/>
                  <a:ext cx="278" cy="287"/>
                  <a:chOff x="3840" y="2405"/>
                  <a:chExt cx="672" cy="695"/>
                </a:xfrm>
              </p:grpSpPr>
              <p:sp>
                <p:nvSpPr>
                  <p:cNvPr id="11318" name="Oval 129"/>
                  <p:cNvSpPr>
                    <a:spLocks noChangeArrowheads="1"/>
                  </p:cNvSpPr>
                  <p:nvPr/>
                </p:nvSpPr>
                <p:spPr bwMode="auto">
                  <a:xfrm>
                    <a:off x="3840" y="2828"/>
                    <a:ext cx="672" cy="272"/>
                  </a:xfrm>
                  <a:prstGeom prst="ellipse">
                    <a:avLst/>
                  </a:prstGeom>
                  <a:solidFill>
                    <a:srgbClr val="0E59C8"/>
                  </a:solidFill>
                  <a:ln w="9525">
                    <a:noFill/>
                    <a:round/>
                    <a:headEnd/>
                    <a:tailEnd/>
                  </a:ln>
                </p:spPr>
                <p:txBody>
                  <a:bodyPr wrap="none" anchor="ctr"/>
                  <a:lstStyle/>
                  <a:p>
                    <a:endParaRPr lang="de-DE"/>
                  </a:p>
                </p:txBody>
              </p:sp>
              <p:pic>
                <p:nvPicPr>
                  <p:cNvPr id="11319" name="Picture 130"/>
                  <p:cNvPicPr>
                    <a:picLocks noChangeAspect="1" noChangeArrowheads="1"/>
                  </p:cNvPicPr>
                  <p:nvPr/>
                </p:nvPicPr>
                <p:blipFill>
                  <a:blip r:embed="rId12" cstate="print"/>
                  <a:srcRect/>
                  <a:stretch>
                    <a:fillRect/>
                  </a:stretch>
                </p:blipFill>
                <p:spPr bwMode="auto">
                  <a:xfrm>
                    <a:off x="3965" y="2405"/>
                    <a:ext cx="403" cy="619"/>
                  </a:xfrm>
                  <a:prstGeom prst="rect">
                    <a:avLst/>
                  </a:prstGeom>
                  <a:noFill/>
                  <a:ln w="9525">
                    <a:noFill/>
                    <a:miter lim="800000"/>
                    <a:headEnd/>
                    <a:tailEnd/>
                  </a:ln>
                </p:spPr>
              </p:pic>
            </p:grpSp>
            <p:grpSp>
              <p:nvGrpSpPr>
                <p:cNvPr id="11282" name="Group 131"/>
                <p:cNvGrpSpPr>
                  <a:grpSpLocks/>
                </p:cNvGrpSpPr>
                <p:nvPr/>
              </p:nvGrpSpPr>
              <p:grpSpPr bwMode="auto">
                <a:xfrm>
                  <a:off x="5112" y="2382"/>
                  <a:ext cx="424" cy="576"/>
                  <a:chOff x="1008" y="2448"/>
                  <a:chExt cx="424" cy="576"/>
                </a:xfrm>
              </p:grpSpPr>
              <p:pic>
                <p:nvPicPr>
                  <p:cNvPr id="11315" name="Picture 132"/>
                  <p:cNvPicPr>
                    <a:picLocks noChangeAspect="1" noChangeArrowheads="1"/>
                  </p:cNvPicPr>
                  <p:nvPr/>
                </p:nvPicPr>
                <p:blipFill>
                  <a:blip r:embed="rId26" cstate="print"/>
                  <a:srcRect/>
                  <a:stretch>
                    <a:fillRect/>
                  </a:stretch>
                </p:blipFill>
                <p:spPr bwMode="auto">
                  <a:xfrm>
                    <a:off x="1200" y="2448"/>
                    <a:ext cx="232" cy="476"/>
                  </a:xfrm>
                  <a:prstGeom prst="rect">
                    <a:avLst/>
                  </a:prstGeom>
                  <a:noFill/>
                  <a:ln w="9525">
                    <a:noFill/>
                    <a:miter lim="800000"/>
                    <a:headEnd/>
                    <a:tailEnd/>
                  </a:ln>
                </p:spPr>
              </p:pic>
              <p:pic>
                <p:nvPicPr>
                  <p:cNvPr id="11316" name="Picture 133"/>
                  <p:cNvPicPr>
                    <a:picLocks noChangeAspect="1" noChangeArrowheads="1"/>
                  </p:cNvPicPr>
                  <p:nvPr/>
                </p:nvPicPr>
                <p:blipFill>
                  <a:blip r:embed="rId26" cstate="print"/>
                  <a:srcRect/>
                  <a:stretch>
                    <a:fillRect/>
                  </a:stretch>
                </p:blipFill>
                <p:spPr bwMode="auto">
                  <a:xfrm>
                    <a:off x="1008" y="2484"/>
                    <a:ext cx="232" cy="476"/>
                  </a:xfrm>
                  <a:prstGeom prst="rect">
                    <a:avLst/>
                  </a:prstGeom>
                  <a:noFill/>
                  <a:ln w="9525">
                    <a:noFill/>
                    <a:miter lim="800000"/>
                    <a:headEnd/>
                    <a:tailEnd/>
                  </a:ln>
                </p:spPr>
              </p:pic>
              <p:pic>
                <p:nvPicPr>
                  <p:cNvPr id="11317" name="Picture 134"/>
                  <p:cNvPicPr>
                    <a:picLocks noChangeAspect="1" noChangeArrowheads="1"/>
                  </p:cNvPicPr>
                  <p:nvPr/>
                </p:nvPicPr>
                <p:blipFill>
                  <a:blip r:embed="rId26" cstate="print"/>
                  <a:srcRect/>
                  <a:stretch>
                    <a:fillRect/>
                  </a:stretch>
                </p:blipFill>
                <p:spPr bwMode="auto">
                  <a:xfrm>
                    <a:off x="1136" y="2548"/>
                    <a:ext cx="232" cy="476"/>
                  </a:xfrm>
                  <a:prstGeom prst="rect">
                    <a:avLst/>
                  </a:prstGeom>
                  <a:noFill/>
                  <a:ln w="9525">
                    <a:noFill/>
                    <a:miter lim="800000"/>
                    <a:headEnd/>
                    <a:tailEnd/>
                  </a:ln>
                </p:spPr>
              </p:pic>
            </p:grpSp>
          </p:grpSp>
          <p:sp>
            <p:nvSpPr>
              <p:cNvPr id="11311" name="Text Box 135"/>
              <p:cNvSpPr txBox="1">
                <a:spLocks noChangeArrowheads="1"/>
              </p:cNvSpPr>
              <p:nvPr/>
            </p:nvSpPr>
            <p:spPr bwMode="auto">
              <a:xfrm>
                <a:off x="7987" y="2620"/>
                <a:ext cx="1063" cy="219"/>
              </a:xfrm>
              <a:prstGeom prst="rect">
                <a:avLst/>
              </a:prstGeom>
              <a:noFill/>
              <a:ln w="9525">
                <a:noFill/>
                <a:miter lim="800000"/>
                <a:headEnd/>
                <a:tailEnd/>
              </a:ln>
            </p:spPr>
            <p:txBody>
              <a:bodyPr wrap="none" lIns="0" tIns="45718" rIns="0" bIns="45718" anchor="b">
                <a:spAutoFit/>
              </a:bodyPr>
              <a:lstStyle/>
              <a:p>
                <a:pPr algn="ctr"/>
                <a:r>
                  <a:rPr lang="en-US" sz="1300" b="1"/>
                  <a:t>CUSTOMERS</a:t>
                </a:r>
              </a:p>
            </p:txBody>
          </p:sp>
        </p:grpSp>
      </p:grpSp>
    </p:spTree>
    <p:extLst>
      <p:ext uri="{BB962C8B-B14F-4D97-AF65-F5344CB8AC3E}">
        <p14:creationId xmlns:p14="http://schemas.microsoft.com/office/powerpoint/2010/main" val="378315134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20484" name="Picture 4" descr="http://www.ispreview.co.uk/wp-content/gallery/2013-internet-statistics/oecd_dec_2012_fibre_optic_connection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805" y="192728"/>
            <a:ext cx="7664619" cy="6764664"/>
          </a:xfrm>
          <a:prstGeom prst="rect">
            <a:avLst/>
          </a:prstGeom>
          <a:noFill/>
          <a:extLst>
            <a:ext uri="{909E8E84-426E-40DD-AFC4-6F175D3DCCD1}">
              <a14:hiddenFill xmlns:a14="http://schemas.microsoft.com/office/drawing/2010/main">
                <a:solidFill>
                  <a:srgbClr val="FFFFFF"/>
                </a:solidFill>
              </a14:hiddenFill>
            </a:ext>
          </a:extLst>
        </p:spPr>
      </p:pic>
      <p:sp>
        <p:nvSpPr>
          <p:cNvPr id="3" name="Pfeil nach rechts 2"/>
          <p:cNvSpPr/>
          <p:nvPr/>
        </p:nvSpPr>
        <p:spPr>
          <a:xfrm rot="10800000">
            <a:off x="2339752" y="5157192"/>
            <a:ext cx="576064"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spTree>
    <p:extLst>
      <p:ext uri="{BB962C8B-B14F-4D97-AF65-F5344CB8AC3E}">
        <p14:creationId xmlns:p14="http://schemas.microsoft.com/office/powerpoint/2010/main" val="91670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1125538"/>
            <a:ext cx="73533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feld 2"/>
          <p:cNvSpPr txBox="1">
            <a:spLocks noChangeArrowheads="1"/>
          </p:cNvSpPr>
          <p:nvPr/>
        </p:nvSpPr>
        <p:spPr bwMode="auto">
          <a:xfrm>
            <a:off x="2484438" y="476250"/>
            <a:ext cx="4391025" cy="831850"/>
          </a:xfrm>
          <a:prstGeom prst="rect">
            <a:avLst/>
          </a:prstGeom>
          <a:solidFill>
            <a:srgbClr val="FF5050"/>
          </a:solid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de-DE" sz="4800" dirty="0" err="1" smtClean="0">
                <a:solidFill>
                  <a:schemeClr val="bg1"/>
                </a:solidFill>
                <a:latin typeface="Showcard Gothic" pitchFamily="82" charset="0"/>
              </a:rPr>
              <a:t>MobilitY</a:t>
            </a:r>
            <a:endParaRPr lang="de-DE" dirty="0">
              <a:solidFill>
                <a:schemeClr val="bg1"/>
              </a:solidFill>
              <a:latin typeface="Showcard Gothic" pitchFamily="82" charset="0"/>
            </a:endParaRPr>
          </a:p>
        </p:txBody>
      </p:sp>
    </p:spTree>
    <p:extLst>
      <p:ext uri="{BB962C8B-B14F-4D97-AF65-F5344CB8AC3E}">
        <p14:creationId xmlns:p14="http://schemas.microsoft.com/office/powerpoint/2010/main" val="1837292496"/>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838</Words>
  <Application>Microsoft Office PowerPoint</Application>
  <PresentationFormat>Bildschirmpräsentation (4:3)</PresentationFormat>
  <Paragraphs>137</Paragraphs>
  <Slides>59</Slides>
  <Notes>12</Notes>
  <HiddenSlides>0</HiddenSlides>
  <MMClips>1</MMClips>
  <ScaleCrop>false</ScaleCrop>
  <HeadingPairs>
    <vt:vector size="4" baseType="variant">
      <vt:variant>
        <vt:lpstr>Design</vt:lpstr>
      </vt:variant>
      <vt:variant>
        <vt:i4>1</vt:i4>
      </vt:variant>
      <vt:variant>
        <vt:lpstr>Folientitel</vt:lpstr>
      </vt:variant>
      <vt:variant>
        <vt:i4>59</vt:i4>
      </vt:variant>
    </vt:vector>
  </HeadingPairs>
  <TitlesOfParts>
    <vt:vector size="60" baseType="lpstr">
      <vt:lpstr>Larissa</vt:lpstr>
      <vt:lpstr>Tim Cole Internet-Publizist Salzburg / Munich</vt:lpstr>
      <vt:lpstr>PowerPoint-Präsentation</vt:lpstr>
      <vt:lpstr>PowerPoint-Präsentation</vt:lpstr>
      <vt:lpstr>PowerPoint-Präsentation</vt:lpstr>
      <vt:lpstr>PowerPoint-Präsentation</vt:lpstr>
      <vt:lpstr>PowerPoint-Präsentation</vt:lpstr>
      <vt:lpstr>“Right Information, Right Place,  Right Time”</vt:lpstr>
      <vt:lpstr>PowerPoint-Präsentation</vt:lpstr>
      <vt:lpstr>PowerPoint-Präsentation</vt:lpstr>
      <vt:lpstr>The End Of Distance</vt:lpstr>
      <vt:lpstr>PowerPoint-Präsentation</vt:lpstr>
      <vt:lpstr>Work 3.0</vt:lpstr>
      <vt:lpstr>PowerPoint-Präsentation</vt:lpstr>
      <vt:lpstr>A smarter way to see the world</vt:lpstr>
      <vt:lpstr>PowerPoint-Präsentation</vt:lpstr>
      <vt:lpstr>There‘s only one world, stupid!</vt:lpstr>
      <vt:lpstr>PowerPoint-Präsentation</vt:lpstr>
      <vt:lpstr>PowerPoint-Präsentation</vt:lpstr>
      <vt:lpstr>Transformation</vt:lpstr>
      <vt:lpstr>Digital Transformation</vt:lpstr>
      <vt:lpstr>PowerPoint-Präsentation</vt:lpstr>
      <vt:lpstr>PowerPoint-Präsentation</vt:lpstr>
      <vt:lpstr>PowerPoint-Präsentation</vt:lpstr>
      <vt:lpstr>PowerPoint-Präsentation</vt:lpstr>
      <vt:lpstr>PowerPoint-Präsentation</vt:lpstr>
      <vt:lpstr>Digitaler Triple Jump</vt:lpstr>
      <vt:lpstr>Marketing 1.0</vt:lpstr>
      <vt:lpstr>Marketing 2.0</vt:lpstr>
      <vt:lpstr>Marketing 3.0</vt:lpstr>
      <vt:lpstr>PowerPoint-Präsentation</vt:lpstr>
      <vt:lpstr>Shopping 1.0</vt:lpstr>
      <vt:lpstr>Shopping 2.0</vt:lpstr>
      <vt:lpstr>Shopping 2.0</vt:lpstr>
      <vt:lpstr>„Markets are conversations“</vt:lpstr>
      <vt:lpstr>Logistics 1.0</vt:lpstr>
      <vt:lpstr>Logistics 2.0</vt:lpstr>
      <vt:lpstr>Logistics 3.0</vt:lpstr>
      <vt:lpstr>Omnichannel Logistics </vt:lpstr>
      <vt:lpstr>New ways to deliver</vt:lpstr>
      <vt:lpstr>Digital delivery</vt:lpstr>
      <vt:lpstr>3D without limits</vt:lpstr>
      <vt:lpstr>Who owns the data?</vt:lpstr>
      <vt:lpstr>“European Civic Code”</vt:lpstr>
      <vt:lpstr>PowerPoint-Präsentation</vt:lpstr>
      <vt:lpstr>Manufacturing?</vt:lpstr>
      <vt:lpstr>Smarter Factories</vt:lpstr>
      <vt:lpstr>PowerPoint-Präsentation</vt:lpstr>
      <vt:lpstr>PowerPoint-Präsentation</vt:lpstr>
      <vt:lpstr>PowerPoint-Präsentation</vt:lpstr>
      <vt:lpstr>PowerPoint-Präsentation</vt:lpstr>
      <vt:lpstr>No place to hide from bad guys</vt:lpstr>
      <vt:lpstr>PowerPoint-Präsentation</vt:lpstr>
      <vt:lpstr>PowerPoint-Präsentation</vt:lpstr>
      <vt:lpstr>PowerPoint-Präsentation</vt:lpstr>
      <vt:lpstr>PowerPoint-Präsentation</vt:lpstr>
      <vt:lpstr>Lets move on!</vt:lpstr>
      <vt:lpstr>You can‘t keep progress from happening</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 Cole Internet-Publizist Salzburg / Munich</dc:title>
  <dc:creator>Tim Cole</dc:creator>
  <cp:lastModifiedBy>Tim Cole</cp:lastModifiedBy>
  <cp:revision>2</cp:revision>
  <dcterms:created xsi:type="dcterms:W3CDTF">2016-04-21T06:46:55Z</dcterms:created>
  <dcterms:modified xsi:type="dcterms:W3CDTF">2016-04-27T06:46:59Z</dcterms:modified>
</cp:coreProperties>
</file>